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4" r:id="rId4"/>
    <p:sldId id="265" r:id="rId5"/>
    <p:sldId id="261" r:id="rId6"/>
    <p:sldId id="267" r:id="rId7"/>
    <p:sldId id="258" r:id="rId8"/>
    <p:sldId id="257" r:id="rId9"/>
  </p:sldIdLst>
  <p:sldSz cx="9144000" cy="6858000" type="screen4x3"/>
  <p:notesSz cx="7023100" cy="93091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EE3"/>
    <a:srgbClr val="5F5A9D"/>
    <a:srgbClr val="E0E0E0"/>
    <a:srgbClr val="4ABDBC"/>
    <a:srgbClr val="8ADAD2"/>
    <a:srgbClr val="9FE1DB"/>
    <a:srgbClr val="B6E8E3"/>
    <a:srgbClr val="CDEFEC"/>
    <a:srgbClr val="DFF5F3"/>
    <a:srgbClr val="E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96433" autoAdjust="0"/>
  </p:normalViewPr>
  <p:slideViewPr>
    <p:cSldViewPr snapToGrid="0" snapToObjects="1">
      <p:cViewPr varScale="1">
        <p:scale>
          <a:sx n="107" d="100"/>
          <a:sy n="107" d="100"/>
        </p:scale>
        <p:origin x="1896" y="114"/>
      </p:cViewPr>
      <p:guideLst>
        <p:guide orient="horz" pos="1570"/>
        <p:guide pos="2988"/>
        <p:guide orient="horz" pos="1094"/>
        <p:guide pos="2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3784" y="20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6AF209-B9D8-5A44-A745-F19C0FB259FD}" type="datetimeFigureOut">
              <a:rPr lang="en-US" smtClean="0"/>
              <a:t>5/18/2017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800"/>
            <a:ext cx="7919046" cy="402336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700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939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OR EXHIBIT NUMBER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Bio Pic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Bio Pic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Bio Pic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Bio Pic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Bio Pic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9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SECTION NUMBER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Meeting or presentation name | Month, Day YEAR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751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750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  <p:sldLayoutId id="2147483805" r:id="rId4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wealthfund.org/publications/in-the-literature/2016/nov/2016-international-health-policy-survey-of-adults" TargetMode="External"/><Relationship Id="rId2" Type="http://schemas.openxmlformats.org/officeDocument/2006/relationships/hyperlink" Target="http://www.commonwealthfund.org/publications/in-the-literature/2015/dec/primary-care-physicians-in-ten-countries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international.commonwealthfund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o@cmwf.org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2016 Commonwealth Fund </a:t>
            </a:r>
            <a:br>
              <a:rPr lang="en-US" altLang="en-US" sz="3200" b="1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</a:br>
            <a:r>
              <a:rPr lang="en-US" altLang="en-US" sz="3200" b="1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International Health Policy Survey of Adults in Eleven Countries 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endParaRPr lang="en-US" altLang="en-US" sz="28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18</a:t>
            </a:r>
            <a:r>
              <a:rPr lang="en-US" altLang="en-US" sz="2800" baseline="30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2016 International Health Policy Survey Webinar  |  May 18, 2017</a:t>
            </a:r>
            <a:endParaRPr lang="en-US" dirty="0"/>
          </a:p>
        </p:txBody>
      </p:sp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27435" y="170631"/>
            <a:ext cx="7919047" cy="1185034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Today’s Webinar Presenters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27745" y="2401880"/>
            <a:ext cx="38509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Robin Osborn, M.B.A.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Arial" panose="020B0604020202020204" pitchFamily="34" charset="0"/>
              </a:rPr>
              <a:t>Vice President and Director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Arial" panose="020B0604020202020204" pitchFamily="34" charset="0"/>
              </a:rPr>
              <a:t>International Health Policy and Practice Innovations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Arial" panose="020B0604020202020204" pitchFamily="34" charset="0"/>
              </a:rPr>
              <a:t>The Commonwealth Fund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Arial" panose="020B0604020202020204" pitchFamily="34" charset="0"/>
              </a:rPr>
              <a:t>(Moderator)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524956" y="2355714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Michelle Doty, Ph.D., M.P.H.</a:t>
            </a:r>
            <a:endParaRPr lang="en-US" altLang="en-US" sz="1200" b="1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200" dirty="0">
                <a:latin typeface="+mn-lt"/>
                <a:cs typeface="Arial" panose="020B0604020202020204" pitchFamily="34" charset="0"/>
              </a:rPr>
              <a:t>Vice President, Survey Research and </a:t>
            </a:r>
            <a:r>
              <a:rPr lang="en-US" altLang="en-US" sz="1200" dirty="0" smtClean="0">
                <a:latin typeface="+mn-lt"/>
                <a:cs typeface="Arial" panose="020B0604020202020204" pitchFamily="34" charset="0"/>
              </a:rPr>
              <a:t>Evaluation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200" dirty="0" smtClean="0">
                <a:latin typeface="+mn-lt"/>
                <a:cs typeface="Arial" panose="020B0604020202020204" pitchFamily="34" charset="0"/>
              </a:rPr>
              <a:t>The Commonwealth Fund</a:t>
            </a:r>
            <a:endParaRPr lang="en-US" altLang="en-US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025" y="5138738"/>
            <a:ext cx="3409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Philip J. van der </a:t>
            </a:r>
            <a:r>
              <a:rPr lang="en-US" sz="12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Wees, PT, Ph.D.</a:t>
            </a:r>
          </a:p>
          <a:p>
            <a:pPr algn="ctr">
              <a:defRPr/>
            </a:pPr>
            <a:r>
              <a:rPr lang="en-US" sz="12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enior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Researcher,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Radboud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University Medical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C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enter, Scientific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Center for Quality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of Healthcare</a:t>
            </a:r>
            <a:endParaRPr lang="en-US" sz="1200" dirty="0"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5" y="5161821"/>
            <a:ext cx="32829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>
                <a:solidFill>
                  <a:schemeClr val="bg2"/>
                </a:solidFill>
              </a:rPr>
              <a:t>Isabelle </a:t>
            </a:r>
            <a:r>
              <a:rPr lang="en-US" sz="1100" b="1" dirty="0" err="1">
                <a:solidFill>
                  <a:schemeClr val="bg2"/>
                </a:solidFill>
              </a:rPr>
              <a:t>Durand-Zaleski</a:t>
            </a:r>
            <a:r>
              <a:rPr lang="en-US" sz="1100" b="1" dirty="0">
                <a:solidFill>
                  <a:schemeClr val="bg2"/>
                </a:solidFill>
              </a:rPr>
              <a:t>, </a:t>
            </a:r>
            <a:r>
              <a:rPr lang="en-US" sz="1100" b="1" dirty="0" smtClean="0">
                <a:solidFill>
                  <a:schemeClr val="bg2"/>
                </a:solidFill>
              </a:rPr>
              <a:t>MD, Ph.D.</a:t>
            </a:r>
          </a:p>
          <a:p>
            <a:pPr lvl="0" algn="ctr"/>
            <a:r>
              <a:rPr lang="en-US" sz="1100" dirty="0" smtClean="0"/>
              <a:t>Professor </a:t>
            </a:r>
            <a:r>
              <a:rPr lang="en-US" sz="1100" dirty="0"/>
              <a:t>of </a:t>
            </a:r>
            <a:r>
              <a:rPr lang="en-US" sz="1100" dirty="0" smtClean="0"/>
              <a:t>Medicine, Researcher </a:t>
            </a:r>
            <a:r>
              <a:rPr lang="en-US" sz="1100" dirty="0"/>
              <a:t>in Clinical Public Health, </a:t>
            </a:r>
            <a:r>
              <a:rPr lang="en-US" sz="1100" dirty="0" err="1"/>
              <a:t>Hôpital</a:t>
            </a:r>
            <a:r>
              <a:rPr lang="en-US" sz="1100" dirty="0"/>
              <a:t> Henri </a:t>
            </a:r>
            <a:r>
              <a:rPr lang="en-US" sz="1100" dirty="0" err="1"/>
              <a:t>Mondor</a:t>
            </a:r>
            <a:endParaRPr lang="en-US" sz="1100" dirty="0"/>
          </a:p>
          <a:p>
            <a:pPr algn="ctr" eaLnBrk="1" hangingPunct="1">
              <a:defRPr/>
            </a:pP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5" b="12545"/>
          <a:stretch>
            <a:fillRect/>
          </a:stretch>
        </p:blipFill>
        <p:spPr>
          <a:xfrm>
            <a:off x="5569983" y="3518663"/>
            <a:ext cx="1567545" cy="1567545"/>
          </a:xfrm>
          <a:prstGeom prst="ellipse">
            <a:avLst/>
          </a:prstGeom>
        </p:spPr>
      </p:pic>
      <p:pic>
        <p:nvPicPr>
          <p:cNvPr id="15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>
          <a:xfrm>
            <a:off x="1871384" y="759471"/>
            <a:ext cx="1563624" cy="1563624"/>
          </a:xfrm>
          <a:prstGeom prst="ellipse">
            <a:avLst/>
          </a:prstGeom>
        </p:spPr>
      </p:pic>
      <p:pic>
        <p:nvPicPr>
          <p:cNvPr id="16" name="Picture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" b="22637"/>
          <a:stretch/>
        </p:blipFill>
        <p:spPr>
          <a:xfrm>
            <a:off x="5573904" y="754284"/>
            <a:ext cx="1563624" cy="1563624"/>
          </a:xfrm>
          <a:prstGeom prst="ellipse">
            <a:avLst/>
          </a:prstGeom>
        </p:spPr>
      </p:pic>
      <p:pic>
        <p:nvPicPr>
          <p:cNvPr id="17" name="Picture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1682" r="245" b="23318"/>
          <a:stretch/>
        </p:blipFill>
        <p:spPr>
          <a:xfrm>
            <a:off x="1885188" y="3496328"/>
            <a:ext cx="1563624" cy="1563624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67" t="17519" r="40937" b="8221"/>
          <a:stretch/>
        </p:blipFill>
        <p:spPr>
          <a:xfrm>
            <a:off x="2940554" y="80993"/>
            <a:ext cx="3699527" cy="620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2016 International Health Policy Survey Webinar  |  May 18,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2016 International Health Policy Survey Webinar  |  May 18, 2017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7434" y="932873"/>
            <a:ext cx="7919047" cy="52554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Australia: New South Wales Bureau of Health Information and Victoria Department of Health and Human Services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Canada: Canadian Institute for Health Information, Canadian Institutes of Health Research, Health Quality Ontario, and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Commissaire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à la Santé et au Bien-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être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du Québec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France: Haute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Autorité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de Santé and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Caisse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Nationale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d’Assurance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Maladie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des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Travailleurs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Salariés</a:t>
            </a:r>
            <a:endParaRPr lang="en-US" altLang="en-US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Germany: Federal Ministry of Health and Federal Institute for Quality Assurance and Transparency in Health Care (IQTIG) 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Netherlands: Ministry of Health, Welfare, and Sport and the Scientific Institute for Quality of Healthcare at </a:t>
            </a:r>
            <a:r>
              <a:rPr lang="en-US" altLang="en-U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Radboud</a:t>
            </a: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 University Nijmegen Medical Centre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Norway: Norwegian Knowledge Centre for the Health Services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Sweden: Ministry of Health and Social Affairs and the Swedish Agency for Health and Care Services Analysis 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Switzerland: Federal Office of Public Health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accent1"/>
                </a:solidFill>
                <a:cs typeface="Arial" panose="020B0604020202020204" pitchFamily="34" charset="0"/>
              </a:rPr>
              <a:t>United Kingdom:  The Health </a:t>
            </a:r>
            <a:r>
              <a:rPr lang="en-US" altLang="en-US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Foundation</a:t>
            </a:r>
            <a:endParaRPr lang="en-US" altLang="en-US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27433" y="229217"/>
            <a:ext cx="7919047" cy="504146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Country Partners and Co-funders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2016 International Health Policy Survey Webinar  |  May 18,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7434" y="2213360"/>
            <a:ext cx="7919047" cy="3642261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2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Topics: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Georgia" panose="02040502050405020303" pitchFamily="18" charset="0"/>
              </a:rPr>
              <a:t>Population health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Georgia" panose="02040502050405020303" pitchFamily="18" charset="0"/>
              </a:rPr>
              <a:t>Cost and access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Georgia" panose="02040502050405020303" pitchFamily="18" charset="0"/>
              </a:rPr>
              <a:t>Care coordination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Georgia" panose="02040502050405020303" pitchFamily="18" charset="0"/>
              </a:rPr>
              <a:t>Health promotion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Georgia" panose="02040502050405020303" pitchFamily="18" charset="0"/>
              </a:rPr>
              <a:t>Income disparities</a:t>
            </a:r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2016 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Commonwealth Fund </a:t>
            </a:r>
            <a:b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</a:b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International Health Policy Survey </a:t>
            </a:r>
            <a:b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</a:b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of </a:t>
            </a:r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Adults in 11 Countries</a:t>
            </a:r>
            <a:endParaRPr lang="en-US" altLang="en-US" sz="2800" b="1" dirty="0" smtClean="0">
              <a:latin typeface="Georgia" panose="02040502050405020303" pitchFamily="18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2016 International Health Policy Survey Webinar  |  May 18,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67613" y="1146293"/>
            <a:ext cx="8516566" cy="54959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12:00-12:15</a:t>
            </a:r>
            <a:r>
              <a:rPr lang="en-US" sz="14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Introduction</a:t>
            </a:r>
            <a:endParaRPr lang="en-US" sz="1400" b="1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dirty="0" smtClean="0">
                <a:ea typeface="ＭＳ Ｐゴシック" charset="0"/>
                <a:cs typeface="ＭＳ Ｐゴシック" charset="0"/>
              </a:rPr>
              <a:t>		Robin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Osborn, Vice President and Director, </a:t>
            </a:r>
            <a:endParaRPr lang="en-US" sz="14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	International Health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Policy and Practice Innovations, 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Commonwealth Fund </a:t>
            </a:r>
            <a:endParaRPr lang="en-US" sz="14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400" dirty="0" smtClean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12:15-12:35</a:t>
            </a:r>
            <a:r>
              <a:rPr lang="en-US" sz="1400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Survey </a:t>
            </a:r>
            <a:r>
              <a:rPr lang="en-US" sz="1400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Presentation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	Michelle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Doty, Senior Vice President for Policy and Research, </a:t>
            </a:r>
            <a:endParaRPr lang="en-US" sz="14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	The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Commonwealth 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Fund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12:35-12:55</a:t>
            </a:r>
            <a:r>
              <a:rPr lang="en-US" sz="1400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Country </a:t>
            </a:r>
            <a:r>
              <a:rPr lang="en-US" sz="1400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Perspectives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	Philip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J. van der Wees, Senior Researcher, </a:t>
            </a:r>
            <a:r>
              <a:rPr lang="en-US" sz="1400" dirty="0" err="1" smtClean="0">
                <a:ea typeface="ＭＳ Ｐゴシック" charset="0"/>
                <a:cs typeface="ＭＳ Ｐゴシック" charset="0"/>
              </a:rPr>
              <a:t>Radboud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U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niversity Medical Center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	Scientific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Center for Quality of Healthcare (IQ healthcare)</a:t>
            </a:r>
            <a:endParaRPr lang="en-US" sz="1400" dirty="0" smtClean="0">
              <a:ea typeface="ＭＳ Ｐゴシック" charset="0"/>
              <a:cs typeface="ＭＳ Ｐゴシック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>
                <a:ea typeface="ＭＳ Ｐゴシック" charset="0"/>
              </a:rPr>
              <a:t>		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ea typeface="ＭＳ Ｐゴシック" charset="0"/>
              </a:rPr>
              <a:t>	</a:t>
            </a:r>
            <a:r>
              <a:rPr lang="en-US" sz="1400" dirty="0" smtClean="0">
                <a:ea typeface="ＭＳ Ｐゴシック" charset="0"/>
              </a:rPr>
              <a:t>	</a:t>
            </a:r>
            <a:r>
              <a:rPr lang="en-US" sz="1400" dirty="0" smtClean="0"/>
              <a:t>Isabelle </a:t>
            </a:r>
            <a:r>
              <a:rPr lang="en-US" sz="1400" dirty="0" err="1"/>
              <a:t>Durand-Zaleski</a:t>
            </a:r>
            <a:r>
              <a:rPr lang="en-US" sz="1400" dirty="0"/>
              <a:t>, Professor of </a:t>
            </a:r>
            <a:r>
              <a:rPr lang="en-US" sz="1400" dirty="0" smtClean="0"/>
              <a:t>Medicine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/>
              <a:t>	</a:t>
            </a:r>
            <a:r>
              <a:rPr lang="en-US" sz="1400" dirty="0" smtClean="0"/>
              <a:t>	Researcher </a:t>
            </a:r>
            <a:r>
              <a:rPr lang="en-US" sz="1400" dirty="0"/>
              <a:t>in Clinical Public Health, </a:t>
            </a:r>
            <a:r>
              <a:rPr lang="en-US" sz="1400" dirty="0" err="1"/>
              <a:t>Hôpital</a:t>
            </a:r>
            <a:r>
              <a:rPr lang="en-US" sz="1400" dirty="0"/>
              <a:t> Henri </a:t>
            </a:r>
            <a:r>
              <a:rPr lang="en-US" sz="1400" dirty="0" err="1" smtClean="0"/>
              <a:t>Mondor</a:t>
            </a:r>
            <a:endParaRPr lang="en-US" sz="1400" dirty="0" smtClean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400" b="1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12:55-1:15</a:t>
            </a:r>
            <a:r>
              <a:rPr lang="en-US" sz="1400" b="1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400" b="1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Question </a:t>
            </a:r>
            <a:r>
              <a:rPr lang="en-US" sz="1400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and </a:t>
            </a:r>
            <a:r>
              <a:rPr lang="en-US" sz="1400" b="1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Answer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27434" y="133555"/>
            <a:ext cx="7919047" cy="5672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Agenda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41" y="664783"/>
            <a:ext cx="7919047" cy="1185034"/>
          </a:xfrm>
        </p:spPr>
        <p:txBody>
          <a:bodyPr/>
          <a:lstStyle/>
          <a:p>
            <a:r>
              <a:rPr lang="en-US" dirty="0" smtClean="0"/>
              <a:t>Question and Answer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2016 International Health Policy Survey Webinar  |  May 18,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7434" y="1219200"/>
            <a:ext cx="7919047" cy="463642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access the 2016 International Health Policy Survey of Adults in 11 Countries: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http://www.commonwealthfund.org/publications/in-the-literature/2016/nov/2016-international-health-policy-survey-of-adults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Please visit our international health policy website: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http://international.commonwealthfund.org/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Osborn,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and Director, International Health Policy and Practice Innovations, The Commonwealth Fund 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ro@cmwf.org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further information please contact: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2016 International Health Policy Survey Webinar  |  May 18,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3FFC4559-1BAF-7F42-A898-B3598B040620}" vid="{A167C7B2-675D-E44E-AD59-987CD75A0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CMWF_Template_Apr2017</Template>
  <TotalTime>57</TotalTime>
  <Words>391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Georgia</vt:lpstr>
      <vt:lpstr>Open Sans Light</vt:lpstr>
      <vt:lpstr>Trebuchet MS</vt:lpstr>
      <vt:lpstr>1_Office Theme</vt:lpstr>
      <vt:lpstr>2016 Commonwealth Fund  International Health Policy Survey of Adults in Eleven Countries </vt:lpstr>
      <vt:lpstr>Today’s Webinar Presenters</vt:lpstr>
      <vt:lpstr>PowerPoint Presentation</vt:lpstr>
      <vt:lpstr>Country Partners and Co-funders</vt:lpstr>
      <vt:lpstr>2016 Commonwealth Fund  International Health Policy Survey  of Adults in 11 Countries</vt:lpstr>
      <vt:lpstr>Agenda</vt:lpstr>
      <vt:lpstr>Question and Answer</vt:lpstr>
      <vt:lpstr>For further information please contact: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Commonwealth Fund  International Health Policy Survey  of Primary Care Physicians</dc:title>
  <dc:creator>Dana Sarnak</dc:creator>
  <cp:lastModifiedBy>Dana Sarnak</cp:lastModifiedBy>
  <cp:revision>35</cp:revision>
  <cp:lastPrinted>2017-05-08T14:10:09Z</cp:lastPrinted>
  <dcterms:created xsi:type="dcterms:W3CDTF">2017-05-08T13:43:51Z</dcterms:created>
  <dcterms:modified xsi:type="dcterms:W3CDTF">2017-05-18T13:40:19Z</dcterms:modified>
</cp:coreProperties>
</file>