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image3.jpg" ContentType="image/png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5"/>
  </p:notesMasterIdLst>
  <p:handoutMasterIdLst>
    <p:handoutMasterId r:id="rId16"/>
  </p:handoutMasterIdLst>
  <p:sldIdLst>
    <p:sldId id="256" r:id="rId5"/>
    <p:sldId id="443" r:id="rId6"/>
    <p:sldId id="461" r:id="rId7"/>
    <p:sldId id="453" r:id="rId8"/>
    <p:sldId id="459" r:id="rId9"/>
    <p:sldId id="452" r:id="rId10"/>
    <p:sldId id="456" r:id="rId11"/>
    <p:sldId id="460" r:id="rId12"/>
    <p:sldId id="457" r:id="rId13"/>
    <p:sldId id="262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elle Lilienfeld" initials="ML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9F299"/>
    <a:srgbClr val="F2E322"/>
    <a:srgbClr val="E1D20D"/>
    <a:srgbClr val="3333CC"/>
    <a:srgbClr val="351DC0"/>
    <a:srgbClr val="FF3399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2" autoAdjust="0"/>
    <p:restoredTop sz="80000" autoAdjust="0"/>
  </p:normalViewPr>
  <p:slideViewPr>
    <p:cSldViewPr snapToGrid="0" snapToObjects="1">
      <p:cViewPr varScale="1">
        <p:scale>
          <a:sx n="73" d="100"/>
          <a:sy n="73" d="100"/>
        </p:scale>
        <p:origin x="60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1452" y="4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ECF6AB-9A57-4686-A8D0-7AECD3034D65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</dgm:pt>
    <dgm:pt modelId="{5B0B4AEF-2DEA-4380-AD65-DDCFA188AF22}">
      <dgm:prSet phldrT="[Text]"/>
      <dgm:spPr/>
      <dgm:t>
        <a:bodyPr/>
        <a:lstStyle/>
        <a:p>
          <a:r>
            <a:rPr lang="en-US" dirty="0" smtClean="0"/>
            <a:t>Escape from services!</a:t>
          </a:r>
          <a:endParaRPr lang="en-US" dirty="0"/>
        </a:p>
      </dgm:t>
    </dgm:pt>
    <dgm:pt modelId="{B3C26EB2-2763-4E26-A2C5-65BE5B410A92}" type="parTrans" cxnId="{4E27EEF4-7DB0-4AEC-912A-DCB11ABA8C6B}">
      <dgm:prSet/>
      <dgm:spPr/>
      <dgm:t>
        <a:bodyPr/>
        <a:lstStyle/>
        <a:p>
          <a:endParaRPr lang="en-US"/>
        </a:p>
      </dgm:t>
    </dgm:pt>
    <dgm:pt modelId="{7164D980-6EF0-451A-B473-95B307D6CC68}" type="sibTrans" cxnId="{4E27EEF4-7DB0-4AEC-912A-DCB11ABA8C6B}">
      <dgm:prSet/>
      <dgm:spPr/>
      <dgm:t>
        <a:bodyPr/>
        <a:lstStyle/>
        <a:p>
          <a:endParaRPr lang="en-US"/>
        </a:p>
      </dgm:t>
    </dgm:pt>
    <dgm:pt modelId="{74FD764E-1B81-4B4D-A3CF-7740F653C80A}">
      <dgm:prSet phldrT="[Text]"/>
      <dgm:spPr/>
      <dgm:t>
        <a:bodyPr/>
        <a:lstStyle/>
        <a:p>
          <a:r>
            <a:rPr lang="en-US" dirty="0" smtClean="0"/>
            <a:t>Capitate</a:t>
          </a:r>
          <a:endParaRPr lang="en-US" dirty="0"/>
        </a:p>
      </dgm:t>
    </dgm:pt>
    <dgm:pt modelId="{A7CE4D98-5B79-4C87-B7F2-CEF0F3481D22}" type="parTrans" cxnId="{06C55F60-50BD-4D4A-A644-02E347E056E5}">
      <dgm:prSet/>
      <dgm:spPr/>
      <dgm:t>
        <a:bodyPr/>
        <a:lstStyle/>
        <a:p>
          <a:endParaRPr lang="en-US"/>
        </a:p>
      </dgm:t>
    </dgm:pt>
    <dgm:pt modelId="{87D8DC48-9381-4B71-8338-4C98680B2496}" type="sibTrans" cxnId="{06C55F60-50BD-4D4A-A644-02E347E056E5}">
      <dgm:prSet/>
      <dgm:spPr/>
      <dgm:t>
        <a:bodyPr/>
        <a:lstStyle/>
        <a:p>
          <a:endParaRPr lang="en-US"/>
        </a:p>
      </dgm:t>
    </dgm:pt>
    <dgm:pt modelId="{516E1D8E-99B1-48F9-81BE-6BBE25213B14}">
      <dgm:prSet phldrT="[Text]"/>
      <dgm:spPr/>
      <dgm:t>
        <a:bodyPr/>
        <a:lstStyle/>
        <a:p>
          <a:r>
            <a:rPr lang="en-US" dirty="0" smtClean="0"/>
            <a:t>Actuarially sound</a:t>
          </a:r>
          <a:endParaRPr lang="en-US" dirty="0"/>
        </a:p>
      </dgm:t>
    </dgm:pt>
    <dgm:pt modelId="{24C3BFB7-C75E-4F8A-B3F8-0A79F2BB0AD6}" type="parTrans" cxnId="{71089D20-6EBF-4627-BCAE-97082EC1C45C}">
      <dgm:prSet/>
      <dgm:spPr/>
      <dgm:t>
        <a:bodyPr/>
        <a:lstStyle/>
        <a:p>
          <a:endParaRPr lang="en-US"/>
        </a:p>
      </dgm:t>
    </dgm:pt>
    <dgm:pt modelId="{7A6C417A-8A77-4995-8697-F68510788B5B}" type="sibTrans" cxnId="{71089D20-6EBF-4627-BCAE-97082EC1C45C}">
      <dgm:prSet/>
      <dgm:spPr/>
      <dgm:t>
        <a:bodyPr/>
        <a:lstStyle/>
        <a:p>
          <a:endParaRPr lang="en-US"/>
        </a:p>
      </dgm:t>
    </dgm:pt>
    <dgm:pt modelId="{DA92BF8E-A85C-47E9-8797-C8F57670CCCD}">
      <dgm:prSet/>
      <dgm:spPr/>
      <dgm:t>
        <a:bodyPr/>
        <a:lstStyle/>
        <a:p>
          <a:r>
            <a:rPr lang="en-US" dirty="0" smtClean="0"/>
            <a:t>Services</a:t>
          </a:r>
          <a:endParaRPr lang="en-US" dirty="0"/>
        </a:p>
      </dgm:t>
    </dgm:pt>
    <dgm:pt modelId="{E4E02462-BC02-41BA-B122-DE4C1B0062D2}" type="parTrans" cxnId="{1C01E8E2-EF61-4B3A-9B9A-52BB39A87253}">
      <dgm:prSet/>
      <dgm:spPr/>
      <dgm:t>
        <a:bodyPr/>
        <a:lstStyle/>
        <a:p>
          <a:endParaRPr lang="en-US"/>
        </a:p>
      </dgm:t>
    </dgm:pt>
    <dgm:pt modelId="{DFE329AB-A8B4-4048-8F1B-691C2A4EC529}" type="sibTrans" cxnId="{1C01E8E2-EF61-4B3A-9B9A-52BB39A87253}">
      <dgm:prSet/>
      <dgm:spPr/>
      <dgm:t>
        <a:bodyPr/>
        <a:lstStyle/>
        <a:p>
          <a:endParaRPr lang="en-US"/>
        </a:p>
      </dgm:t>
    </dgm:pt>
    <dgm:pt modelId="{DF7734D6-5EFE-4B6F-A9CD-52E8FA7B70A4}">
      <dgm:prSet/>
      <dgm:spPr/>
      <dgm:t>
        <a:bodyPr/>
        <a:lstStyle/>
        <a:p>
          <a:r>
            <a:rPr lang="en-US" dirty="0" smtClean="0"/>
            <a:t>State plan services</a:t>
          </a:r>
          <a:endParaRPr lang="en-US" dirty="0"/>
        </a:p>
      </dgm:t>
    </dgm:pt>
    <dgm:pt modelId="{055F08B2-7645-438B-ABC6-173B1D62A838}" type="parTrans" cxnId="{BF3B813B-D649-400C-9773-BA8ADFC9D055}">
      <dgm:prSet/>
      <dgm:spPr/>
      <dgm:t>
        <a:bodyPr/>
        <a:lstStyle/>
        <a:p>
          <a:endParaRPr lang="en-US"/>
        </a:p>
      </dgm:t>
    </dgm:pt>
    <dgm:pt modelId="{F407714E-F76C-4C1C-9EE7-F17196F6EE13}" type="sibTrans" cxnId="{BF3B813B-D649-400C-9773-BA8ADFC9D055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64DAA48E-46DC-4084-903E-D65CB8DD3BBF}" type="pres">
      <dgm:prSet presAssocID="{17ECF6AB-9A57-4686-A8D0-7AECD3034D65}" presName="cycle" presStyleCnt="0">
        <dgm:presLayoutVars>
          <dgm:dir/>
          <dgm:resizeHandles val="exact"/>
        </dgm:presLayoutVars>
      </dgm:prSet>
      <dgm:spPr/>
    </dgm:pt>
    <dgm:pt modelId="{D9E81183-43CF-487B-B93B-C5CC1150C158}" type="pres">
      <dgm:prSet presAssocID="{5B0B4AEF-2DEA-4380-AD65-DDCFA188AF2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92F9EF-F20D-4F9B-9E82-005243326FC3}" type="pres">
      <dgm:prSet presAssocID="{7164D980-6EF0-451A-B473-95B307D6CC68}" presName="sibTrans" presStyleLbl="sibTrans2D1" presStyleIdx="0" presStyleCnt="5"/>
      <dgm:spPr/>
      <dgm:t>
        <a:bodyPr/>
        <a:lstStyle/>
        <a:p>
          <a:endParaRPr lang="en-US"/>
        </a:p>
      </dgm:t>
    </dgm:pt>
    <dgm:pt modelId="{6C5681CA-676A-4EFC-BE95-B2B8AB67BF04}" type="pres">
      <dgm:prSet presAssocID="{7164D980-6EF0-451A-B473-95B307D6CC68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60B797F6-166C-42BA-8584-C22B5E4F8FDE}" type="pres">
      <dgm:prSet presAssocID="{74FD764E-1B81-4B4D-A3CF-7740F653C80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5A87DA-DC11-4F2D-8EFF-842FEEE063FC}" type="pres">
      <dgm:prSet presAssocID="{87D8DC48-9381-4B71-8338-4C98680B2496}" presName="sibTrans" presStyleLbl="sibTrans2D1" presStyleIdx="1" presStyleCnt="5"/>
      <dgm:spPr/>
      <dgm:t>
        <a:bodyPr/>
        <a:lstStyle/>
        <a:p>
          <a:endParaRPr lang="en-US"/>
        </a:p>
      </dgm:t>
    </dgm:pt>
    <dgm:pt modelId="{3981838E-AC2A-431D-9AD0-B93F84D2D948}" type="pres">
      <dgm:prSet presAssocID="{87D8DC48-9381-4B71-8338-4C98680B2496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B9884EA4-AB38-4893-85E1-5DF02A237132}" type="pres">
      <dgm:prSet presAssocID="{516E1D8E-99B1-48F9-81BE-6BBE25213B1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D1882-F76A-4A5A-826B-C6AA78EC539F}" type="pres">
      <dgm:prSet presAssocID="{7A6C417A-8A77-4995-8697-F68510788B5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F6ED1DF-E4DA-4388-95FC-2E9AA50CB351}" type="pres">
      <dgm:prSet presAssocID="{7A6C417A-8A77-4995-8697-F68510788B5B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04F2F3A6-8BF0-449C-B9DB-1EB5906E8ADE}" type="pres">
      <dgm:prSet presAssocID="{DA92BF8E-A85C-47E9-8797-C8F57670CCC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C3D68-5031-43D8-A1A0-E956F0B3931C}" type="pres">
      <dgm:prSet presAssocID="{DFE329AB-A8B4-4048-8F1B-691C2A4EC529}" presName="sibTrans" presStyleLbl="sibTrans2D1" presStyleIdx="3" presStyleCnt="5"/>
      <dgm:spPr/>
      <dgm:t>
        <a:bodyPr/>
        <a:lstStyle/>
        <a:p>
          <a:endParaRPr lang="en-US"/>
        </a:p>
      </dgm:t>
    </dgm:pt>
    <dgm:pt modelId="{B1AD6716-DA5D-4BC7-8D33-AC4BE1106AFF}" type="pres">
      <dgm:prSet presAssocID="{DFE329AB-A8B4-4048-8F1B-691C2A4EC529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8380BF26-70A0-4025-AA34-A5A2E039433C}" type="pres">
      <dgm:prSet presAssocID="{DF7734D6-5EFE-4B6F-A9CD-52E8FA7B70A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A60389-B9FD-453E-88AD-DB09846730F0}" type="pres">
      <dgm:prSet presAssocID="{F407714E-F76C-4C1C-9EE7-F17196F6EE13}" presName="sibTrans" presStyleLbl="sibTrans2D1" presStyleIdx="4" presStyleCnt="5"/>
      <dgm:spPr/>
      <dgm:t>
        <a:bodyPr/>
        <a:lstStyle/>
        <a:p>
          <a:endParaRPr lang="en-US"/>
        </a:p>
      </dgm:t>
    </dgm:pt>
    <dgm:pt modelId="{98056090-0963-48F2-B816-5F512C6555B1}" type="pres">
      <dgm:prSet presAssocID="{F407714E-F76C-4C1C-9EE7-F17196F6EE13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06C55F60-50BD-4D4A-A644-02E347E056E5}" srcId="{17ECF6AB-9A57-4686-A8D0-7AECD3034D65}" destId="{74FD764E-1B81-4B4D-A3CF-7740F653C80A}" srcOrd="1" destOrd="0" parTransId="{A7CE4D98-5B79-4C87-B7F2-CEF0F3481D22}" sibTransId="{87D8DC48-9381-4B71-8338-4C98680B2496}"/>
    <dgm:cxn modelId="{AC1476F8-6D2F-42BE-9D74-C6F6ECAC9DC2}" type="presOf" srcId="{DF7734D6-5EFE-4B6F-A9CD-52E8FA7B70A4}" destId="{8380BF26-70A0-4025-AA34-A5A2E039433C}" srcOrd="0" destOrd="0" presId="urn:microsoft.com/office/officeart/2005/8/layout/cycle2"/>
    <dgm:cxn modelId="{AE4AC39F-7B3F-4090-8799-3E94F5902BC5}" type="presOf" srcId="{74FD764E-1B81-4B4D-A3CF-7740F653C80A}" destId="{60B797F6-166C-42BA-8584-C22B5E4F8FDE}" srcOrd="0" destOrd="0" presId="urn:microsoft.com/office/officeart/2005/8/layout/cycle2"/>
    <dgm:cxn modelId="{93F41577-BCB8-4795-B09A-37ECDA7D6B7A}" type="presOf" srcId="{7164D980-6EF0-451A-B473-95B307D6CC68}" destId="{1092F9EF-F20D-4F9B-9E82-005243326FC3}" srcOrd="0" destOrd="0" presId="urn:microsoft.com/office/officeart/2005/8/layout/cycle2"/>
    <dgm:cxn modelId="{CA3EB490-5D53-4A2D-A20C-38C05200BEB7}" type="presOf" srcId="{87D8DC48-9381-4B71-8338-4C98680B2496}" destId="{3981838E-AC2A-431D-9AD0-B93F84D2D948}" srcOrd="1" destOrd="0" presId="urn:microsoft.com/office/officeart/2005/8/layout/cycle2"/>
    <dgm:cxn modelId="{71089D20-6EBF-4627-BCAE-97082EC1C45C}" srcId="{17ECF6AB-9A57-4686-A8D0-7AECD3034D65}" destId="{516E1D8E-99B1-48F9-81BE-6BBE25213B14}" srcOrd="2" destOrd="0" parTransId="{24C3BFB7-C75E-4F8A-B3F8-0A79F2BB0AD6}" sibTransId="{7A6C417A-8A77-4995-8697-F68510788B5B}"/>
    <dgm:cxn modelId="{16ED810B-C32C-4CD7-9D6C-E06D2C54B4E0}" type="presOf" srcId="{F407714E-F76C-4C1C-9EE7-F17196F6EE13}" destId="{6FA60389-B9FD-453E-88AD-DB09846730F0}" srcOrd="0" destOrd="0" presId="urn:microsoft.com/office/officeart/2005/8/layout/cycle2"/>
    <dgm:cxn modelId="{603A770B-13F4-4803-B871-C2E3FF9CE216}" type="presOf" srcId="{17ECF6AB-9A57-4686-A8D0-7AECD3034D65}" destId="{64DAA48E-46DC-4084-903E-D65CB8DD3BBF}" srcOrd="0" destOrd="0" presId="urn:microsoft.com/office/officeart/2005/8/layout/cycle2"/>
    <dgm:cxn modelId="{BF3B813B-D649-400C-9773-BA8ADFC9D055}" srcId="{17ECF6AB-9A57-4686-A8D0-7AECD3034D65}" destId="{DF7734D6-5EFE-4B6F-A9CD-52E8FA7B70A4}" srcOrd="4" destOrd="0" parTransId="{055F08B2-7645-438B-ABC6-173B1D62A838}" sibTransId="{F407714E-F76C-4C1C-9EE7-F17196F6EE13}"/>
    <dgm:cxn modelId="{8C32B939-780B-4EC0-A24E-7E21C47F532A}" type="presOf" srcId="{F407714E-F76C-4C1C-9EE7-F17196F6EE13}" destId="{98056090-0963-48F2-B816-5F512C6555B1}" srcOrd="1" destOrd="0" presId="urn:microsoft.com/office/officeart/2005/8/layout/cycle2"/>
    <dgm:cxn modelId="{1C01E8E2-EF61-4B3A-9B9A-52BB39A87253}" srcId="{17ECF6AB-9A57-4686-A8D0-7AECD3034D65}" destId="{DA92BF8E-A85C-47E9-8797-C8F57670CCCD}" srcOrd="3" destOrd="0" parTransId="{E4E02462-BC02-41BA-B122-DE4C1B0062D2}" sibTransId="{DFE329AB-A8B4-4048-8F1B-691C2A4EC529}"/>
    <dgm:cxn modelId="{92F94169-AC64-4C4E-9F9E-27098BBC57D7}" type="presOf" srcId="{516E1D8E-99B1-48F9-81BE-6BBE25213B14}" destId="{B9884EA4-AB38-4893-85E1-5DF02A237132}" srcOrd="0" destOrd="0" presId="urn:microsoft.com/office/officeart/2005/8/layout/cycle2"/>
    <dgm:cxn modelId="{27B5C75D-7083-456D-BAEB-E2567D2B64C9}" type="presOf" srcId="{DFE329AB-A8B4-4048-8F1B-691C2A4EC529}" destId="{B1AD6716-DA5D-4BC7-8D33-AC4BE1106AFF}" srcOrd="1" destOrd="0" presId="urn:microsoft.com/office/officeart/2005/8/layout/cycle2"/>
    <dgm:cxn modelId="{2D059338-F366-40E3-A9FE-87AC0A25D1F3}" type="presOf" srcId="{5B0B4AEF-2DEA-4380-AD65-DDCFA188AF22}" destId="{D9E81183-43CF-487B-B93B-C5CC1150C158}" srcOrd="0" destOrd="0" presId="urn:microsoft.com/office/officeart/2005/8/layout/cycle2"/>
    <dgm:cxn modelId="{E0CD8E4F-1C5B-496F-BA01-08293075D52F}" type="presOf" srcId="{7A6C417A-8A77-4995-8697-F68510788B5B}" destId="{5F6ED1DF-E4DA-4388-95FC-2E9AA50CB351}" srcOrd="1" destOrd="0" presId="urn:microsoft.com/office/officeart/2005/8/layout/cycle2"/>
    <dgm:cxn modelId="{D55082D1-D822-458A-9302-B1B1A39FC3D0}" type="presOf" srcId="{7164D980-6EF0-451A-B473-95B307D6CC68}" destId="{6C5681CA-676A-4EFC-BE95-B2B8AB67BF04}" srcOrd="1" destOrd="0" presId="urn:microsoft.com/office/officeart/2005/8/layout/cycle2"/>
    <dgm:cxn modelId="{85C43A25-6C9E-479A-A562-CB951F3B80FF}" type="presOf" srcId="{DA92BF8E-A85C-47E9-8797-C8F57670CCCD}" destId="{04F2F3A6-8BF0-449C-B9DB-1EB5906E8ADE}" srcOrd="0" destOrd="0" presId="urn:microsoft.com/office/officeart/2005/8/layout/cycle2"/>
    <dgm:cxn modelId="{A4AC2986-C305-4221-8CE6-6D8C19CBD5FE}" type="presOf" srcId="{87D8DC48-9381-4B71-8338-4C98680B2496}" destId="{225A87DA-DC11-4F2D-8EFF-842FEEE063FC}" srcOrd="0" destOrd="0" presId="urn:microsoft.com/office/officeart/2005/8/layout/cycle2"/>
    <dgm:cxn modelId="{4E27EEF4-7DB0-4AEC-912A-DCB11ABA8C6B}" srcId="{17ECF6AB-9A57-4686-A8D0-7AECD3034D65}" destId="{5B0B4AEF-2DEA-4380-AD65-DDCFA188AF22}" srcOrd="0" destOrd="0" parTransId="{B3C26EB2-2763-4E26-A2C5-65BE5B410A92}" sibTransId="{7164D980-6EF0-451A-B473-95B307D6CC68}"/>
    <dgm:cxn modelId="{6608FF50-A989-48C6-82B7-FFFF25946601}" type="presOf" srcId="{DFE329AB-A8B4-4048-8F1B-691C2A4EC529}" destId="{976C3D68-5031-43D8-A1A0-E956F0B3931C}" srcOrd="0" destOrd="0" presId="urn:microsoft.com/office/officeart/2005/8/layout/cycle2"/>
    <dgm:cxn modelId="{0561D3EF-3EC6-426A-B501-A962A29D7FA9}" type="presOf" srcId="{7A6C417A-8A77-4995-8697-F68510788B5B}" destId="{ADED1882-F76A-4A5A-826B-C6AA78EC539F}" srcOrd="0" destOrd="0" presId="urn:microsoft.com/office/officeart/2005/8/layout/cycle2"/>
    <dgm:cxn modelId="{4589CCDA-9A33-4343-BE37-E9C6F7350303}" type="presParOf" srcId="{64DAA48E-46DC-4084-903E-D65CB8DD3BBF}" destId="{D9E81183-43CF-487B-B93B-C5CC1150C158}" srcOrd="0" destOrd="0" presId="urn:microsoft.com/office/officeart/2005/8/layout/cycle2"/>
    <dgm:cxn modelId="{5FC1F488-3C14-4958-8777-0CA57169B97D}" type="presParOf" srcId="{64DAA48E-46DC-4084-903E-D65CB8DD3BBF}" destId="{1092F9EF-F20D-4F9B-9E82-005243326FC3}" srcOrd="1" destOrd="0" presId="urn:microsoft.com/office/officeart/2005/8/layout/cycle2"/>
    <dgm:cxn modelId="{C3019A85-F779-4304-BD15-E7F175F18DEB}" type="presParOf" srcId="{1092F9EF-F20D-4F9B-9E82-005243326FC3}" destId="{6C5681CA-676A-4EFC-BE95-B2B8AB67BF04}" srcOrd="0" destOrd="0" presId="urn:microsoft.com/office/officeart/2005/8/layout/cycle2"/>
    <dgm:cxn modelId="{8422FDFA-7BBD-40B6-B315-F06BE8E88A3B}" type="presParOf" srcId="{64DAA48E-46DC-4084-903E-D65CB8DD3BBF}" destId="{60B797F6-166C-42BA-8584-C22B5E4F8FDE}" srcOrd="2" destOrd="0" presId="urn:microsoft.com/office/officeart/2005/8/layout/cycle2"/>
    <dgm:cxn modelId="{A47C793F-58E4-4755-ADB2-6F5FA153215A}" type="presParOf" srcId="{64DAA48E-46DC-4084-903E-D65CB8DD3BBF}" destId="{225A87DA-DC11-4F2D-8EFF-842FEEE063FC}" srcOrd="3" destOrd="0" presId="urn:microsoft.com/office/officeart/2005/8/layout/cycle2"/>
    <dgm:cxn modelId="{F7363A3F-7DEE-4FD7-887E-D440E70C4E30}" type="presParOf" srcId="{225A87DA-DC11-4F2D-8EFF-842FEEE063FC}" destId="{3981838E-AC2A-431D-9AD0-B93F84D2D948}" srcOrd="0" destOrd="0" presId="urn:microsoft.com/office/officeart/2005/8/layout/cycle2"/>
    <dgm:cxn modelId="{5BACADFF-2A7D-4BDF-B85B-3E420348B026}" type="presParOf" srcId="{64DAA48E-46DC-4084-903E-D65CB8DD3BBF}" destId="{B9884EA4-AB38-4893-85E1-5DF02A237132}" srcOrd="4" destOrd="0" presId="urn:microsoft.com/office/officeart/2005/8/layout/cycle2"/>
    <dgm:cxn modelId="{5A29B4F8-467D-4E95-ABCD-6E2B8FE648B6}" type="presParOf" srcId="{64DAA48E-46DC-4084-903E-D65CB8DD3BBF}" destId="{ADED1882-F76A-4A5A-826B-C6AA78EC539F}" srcOrd="5" destOrd="0" presId="urn:microsoft.com/office/officeart/2005/8/layout/cycle2"/>
    <dgm:cxn modelId="{8A157024-41A0-4418-93F8-7FD1C9BB1D9F}" type="presParOf" srcId="{ADED1882-F76A-4A5A-826B-C6AA78EC539F}" destId="{5F6ED1DF-E4DA-4388-95FC-2E9AA50CB351}" srcOrd="0" destOrd="0" presId="urn:microsoft.com/office/officeart/2005/8/layout/cycle2"/>
    <dgm:cxn modelId="{71B354C7-8047-4B4D-B8F7-E3535D1AB689}" type="presParOf" srcId="{64DAA48E-46DC-4084-903E-D65CB8DD3BBF}" destId="{04F2F3A6-8BF0-449C-B9DB-1EB5906E8ADE}" srcOrd="6" destOrd="0" presId="urn:microsoft.com/office/officeart/2005/8/layout/cycle2"/>
    <dgm:cxn modelId="{A7F287FC-B010-4DC2-B67A-36CBB9953F36}" type="presParOf" srcId="{64DAA48E-46DC-4084-903E-D65CB8DD3BBF}" destId="{976C3D68-5031-43D8-A1A0-E956F0B3931C}" srcOrd="7" destOrd="0" presId="urn:microsoft.com/office/officeart/2005/8/layout/cycle2"/>
    <dgm:cxn modelId="{09D147DF-8CDC-4B7E-B593-74242A90F974}" type="presParOf" srcId="{976C3D68-5031-43D8-A1A0-E956F0B3931C}" destId="{B1AD6716-DA5D-4BC7-8D33-AC4BE1106AFF}" srcOrd="0" destOrd="0" presId="urn:microsoft.com/office/officeart/2005/8/layout/cycle2"/>
    <dgm:cxn modelId="{82AE8EE2-B5CA-4636-814F-5D5EE6CBB834}" type="presParOf" srcId="{64DAA48E-46DC-4084-903E-D65CB8DD3BBF}" destId="{8380BF26-70A0-4025-AA34-A5A2E039433C}" srcOrd="8" destOrd="0" presId="urn:microsoft.com/office/officeart/2005/8/layout/cycle2"/>
    <dgm:cxn modelId="{59C2A621-B4B8-443A-99B7-4426866AC4B1}" type="presParOf" srcId="{64DAA48E-46DC-4084-903E-D65CB8DD3BBF}" destId="{6FA60389-B9FD-453E-88AD-DB09846730F0}" srcOrd="9" destOrd="0" presId="urn:microsoft.com/office/officeart/2005/8/layout/cycle2"/>
    <dgm:cxn modelId="{7980E306-98C7-4625-B9B0-230810092701}" type="presParOf" srcId="{6FA60389-B9FD-453E-88AD-DB09846730F0}" destId="{98056090-0963-48F2-B816-5F512C6555B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81183-43CF-487B-B93B-C5CC1150C158}">
      <dsp:nvSpPr>
        <dsp:cNvPr id="0" name=""/>
        <dsp:cNvSpPr/>
      </dsp:nvSpPr>
      <dsp:spPr>
        <a:xfrm>
          <a:off x="2099486" y="1980"/>
          <a:ext cx="1276669" cy="12766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Escape from services!</a:t>
          </a:r>
          <a:endParaRPr lang="en-US" sz="1400" kern="1200" dirty="0"/>
        </a:p>
      </dsp:txBody>
      <dsp:txXfrm>
        <a:off x="2286450" y="188944"/>
        <a:ext cx="902741" cy="902741"/>
      </dsp:txXfrm>
    </dsp:sp>
    <dsp:sp modelId="{1092F9EF-F20D-4F9B-9E82-005243326FC3}">
      <dsp:nvSpPr>
        <dsp:cNvPr id="0" name=""/>
        <dsp:cNvSpPr/>
      </dsp:nvSpPr>
      <dsp:spPr>
        <a:xfrm rot="2160000">
          <a:off x="3335588" y="982138"/>
          <a:ext cx="338473" cy="430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345284" y="1038471"/>
        <a:ext cx="236931" cy="258525"/>
      </dsp:txXfrm>
    </dsp:sp>
    <dsp:sp modelId="{60B797F6-166C-42BA-8584-C22B5E4F8FDE}">
      <dsp:nvSpPr>
        <dsp:cNvPr id="0" name=""/>
        <dsp:cNvSpPr/>
      </dsp:nvSpPr>
      <dsp:spPr>
        <a:xfrm>
          <a:off x="3648995" y="1127764"/>
          <a:ext cx="1276669" cy="12766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Capitate</a:t>
          </a:r>
          <a:endParaRPr lang="en-US" sz="1400" kern="1200" dirty="0"/>
        </a:p>
      </dsp:txBody>
      <dsp:txXfrm>
        <a:off x="3835959" y="1314728"/>
        <a:ext cx="902741" cy="902741"/>
      </dsp:txXfrm>
    </dsp:sp>
    <dsp:sp modelId="{225A87DA-DC11-4F2D-8EFF-842FEEE063FC}">
      <dsp:nvSpPr>
        <dsp:cNvPr id="0" name=""/>
        <dsp:cNvSpPr/>
      </dsp:nvSpPr>
      <dsp:spPr>
        <a:xfrm rot="6480000">
          <a:off x="3825123" y="2452329"/>
          <a:ext cx="338473" cy="430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891583" y="2490218"/>
        <a:ext cx="236931" cy="258525"/>
      </dsp:txXfrm>
    </dsp:sp>
    <dsp:sp modelId="{B9884EA4-AB38-4893-85E1-5DF02A237132}">
      <dsp:nvSpPr>
        <dsp:cNvPr id="0" name=""/>
        <dsp:cNvSpPr/>
      </dsp:nvSpPr>
      <dsp:spPr>
        <a:xfrm>
          <a:off x="3057135" y="2949322"/>
          <a:ext cx="1276669" cy="12766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Actuarially sound</a:t>
          </a:r>
          <a:endParaRPr lang="en-US" sz="1400" kern="1200" dirty="0"/>
        </a:p>
      </dsp:txBody>
      <dsp:txXfrm>
        <a:off x="3244099" y="3136286"/>
        <a:ext cx="902741" cy="902741"/>
      </dsp:txXfrm>
    </dsp:sp>
    <dsp:sp modelId="{ADED1882-F76A-4A5A-826B-C6AA78EC539F}">
      <dsp:nvSpPr>
        <dsp:cNvPr id="0" name=""/>
        <dsp:cNvSpPr/>
      </dsp:nvSpPr>
      <dsp:spPr>
        <a:xfrm rot="10800000">
          <a:off x="2578163" y="3372218"/>
          <a:ext cx="338473" cy="430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679705" y="3458393"/>
        <a:ext cx="236931" cy="258525"/>
      </dsp:txXfrm>
    </dsp:sp>
    <dsp:sp modelId="{04F2F3A6-8BF0-449C-B9DB-1EB5906E8ADE}">
      <dsp:nvSpPr>
        <dsp:cNvPr id="0" name=""/>
        <dsp:cNvSpPr/>
      </dsp:nvSpPr>
      <dsp:spPr>
        <a:xfrm>
          <a:off x="1141836" y="2949322"/>
          <a:ext cx="1276669" cy="12766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Services</a:t>
          </a:r>
          <a:endParaRPr lang="en-US" sz="1400" kern="1200" dirty="0"/>
        </a:p>
      </dsp:txBody>
      <dsp:txXfrm>
        <a:off x="1328800" y="3136286"/>
        <a:ext cx="902741" cy="902741"/>
      </dsp:txXfrm>
    </dsp:sp>
    <dsp:sp modelId="{976C3D68-5031-43D8-A1A0-E956F0B3931C}">
      <dsp:nvSpPr>
        <dsp:cNvPr id="0" name=""/>
        <dsp:cNvSpPr/>
      </dsp:nvSpPr>
      <dsp:spPr>
        <a:xfrm rot="15120000">
          <a:off x="1317965" y="2470550"/>
          <a:ext cx="338473" cy="430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384425" y="2605011"/>
        <a:ext cx="236931" cy="258525"/>
      </dsp:txXfrm>
    </dsp:sp>
    <dsp:sp modelId="{8380BF26-70A0-4025-AA34-A5A2E039433C}">
      <dsp:nvSpPr>
        <dsp:cNvPr id="0" name=""/>
        <dsp:cNvSpPr/>
      </dsp:nvSpPr>
      <dsp:spPr>
        <a:xfrm>
          <a:off x="549977" y="1127764"/>
          <a:ext cx="1276669" cy="12766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State plan services</a:t>
          </a:r>
          <a:endParaRPr lang="en-US" sz="1400" kern="1200" dirty="0"/>
        </a:p>
      </dsp:txBody>
      <dsp:txXfrm>
        <a:off x="736941" y="1314728"/>
        <a:ext cx="902741" cy="902741"/>
      </dsp:txXfrm>
    </dsp:sp>
    <dsp:sp modelId="{6FA60389-B9FD-453E-88AD-DB09846730F0}">
      <dsp:nvSpPr>
        <dsp:cNvPr id="0" name=""/>
        <dsp:cNvSpPr/>
      </dsp:nvSpPr>
      <dsp:spPr>
        <a:xfrm rot="19440000">
          <a:off x="1786079" y="993400"/>
          <a:ext cx="338473" cy="43087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795775" y="1109417"/>
        <a:ext cx="236931" cy="258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r">
              <a:defRPr sz="1200"/>
            </a:lvl1pPr>
          </a:lstStyle>
          <a:p>
            <a:fld id="{9FEA9E63-632F-634B-9DA3-53CEBEF50586}" type="datetime1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r">
              <a:defRPr sz="1200"/>
            </a:lvl1pPr>
          </a:lstStyle>
          <a:p>
            <a:fld id="{D6A0940B-AAE1-7549-B220-EF755022D8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60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r">
              <a:defRPr sz="1200"/>
            </a:lvl1pPr>
          </a:lstStyle>
          <a:p>
            <a:fld id="{3D255621-3A95-964F-A9B4-14DA0116338B}" type="datetime1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7" rIns="93151" bIns="4657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51" tIns="46577" rIns="93151" bIns="465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r">
              <a:defRPr sz="1200"/>
            </a:lvl1pPr>
          </a:lstStyle>
          <a:p>
            <a:fld id="{2D9561FA-BB29-B340-9CA0-8E02ABFF6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651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6253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561FA-BB29-B340-9CA0-8E02ABFF659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06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561FA-BB29-B340-9CA0-8E02ABFF659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55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6253">
              <a:defRPr/>
            </a:pPr>
            <a:endParaRPr lang="en-US" baseline="0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DE0B3-FE89-4101-888C-5DA30152799E}" type="slidenum">
              <a:rPr lang="en-US" smtClean="0">
                <a:latin typeface="Arial" charset="0"/>
              </a:rPr>
              <a:pPr/>
              <a:t>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u="sng" dirty="0" smtClean="0"/>
              <a:t>Short-Term</a:t>
            </a:r>
            <a:r>
              <a:rPr lang="en-US" sz="1200" dirty="0" smtClean="0"/>
              <a:t>: Current rates do </a:t>
            </a:r>
            <a:r>
              <a:rPr lang="en-US" sz="1200" i="1" dirty="0" smtClean="0"/>
              <a:t>not </a:t>
            </a:r>
            <a:r>
              <a:rPr lang="en-US" sz="1200" dirty="0" smtClean="0"/>
              <a:t>pay plans for non-medical services the plans provide</a:t>
            </a:r>
          </a:p>
          <a:p>
            <a:r>
              <a:rPr lang="en-US" sz="1200" u="sng" dirty="0" smtClean="0"/>
              <a:t>Long-Term</a:t>
            </a:r>
            <a:r>
              <a:rPr lang="en-US" sz="1200" dirty="0" smtClean="0"/>
              <a:t>: Future rates may actually </a:t>
            </a:r>
            <a:r>
              <a:rPr lang="en-US" sz="1200" i="1" dirty="0" smtClean="0"/>
              <a:t>decrease</a:t>
            </a:r>
            <a:r>
              <a:rPr lang="en-US" sz="1200" dirty="0" smtClean="0"/>
              <a:t> because of savings generated by non-medical services the plans provide</a:t>
            </a:r>
          </a:p>
          <a:p>
            <a:pPr lvl="0"/>
            <a:endParaRPr lang="en-US" baseline="0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DE0B3-FE89-4101-888C-5DA30152799E}" type="slidenum">
              <a:rPr lang="en-US" smtClean="0">
                <a:latin typeface="Arial" charset="0"/>
              </a:rPr>
              <a:pPr/>
              <a:t>3</a:t>
            </a:fld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584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DE0B3-FE89-4101-888C-5DA30152799E}" type="slidenum">
              <a:rPr lang="en-US" smtClean="0">
                <a:latin typeface="Arial" charset="0"/>
              </a:rPr>
              <a:pPr/>
              <a:t>4</a:t>
            </a:fld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515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DE0B3-FE89-4101-888C-5DA30152799E}" type="slidenum">
              <a:rPr lang="en-US" smtClean="0">
                <a:latin typeface="Arial" charset="0"/>
              </a:rPr>
              <a:pPr/>
              <a:t>5</a:t>
            </a:fld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574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900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DE0B3-FE89-4101-888C-5DA30152799E}" type="slidenum">
              <a:rPr lang="en-US" smtClean="0">
                <a:latin typeface="Arial" charset="0"/>
              </a:rPr>
              <a:pPr/>
              <a:t>6</a:t>
            </a:fld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188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DE0B3-FE89-4101-888C-5DA30152799E}" type="slidenum">
              <a:rPr lang="en-US" smtClean="0">
                <a:latin typeface="Arial" charset="0"/>
              </a:rPr>
              <a:pPr/>
              <a:t>7</a:t>
            </a:fld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20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900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DE0B3-FE89-4101-888C-5DA30152799E}" type="slidenum">
              <a:rPr lang="en-US" smtClean="0">
                <a:latin typeface="Arial" charset="0"/>
              </a:rPr>
              <a:pPr/>
              <a:t>8</a:t>
            </a:fld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445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DE0B3-FE89-4101-888C-5DA30152799E}" type="slidenum">
              <a:rPr lang="en-US" smtClean="0">
                <a:latin typeface="Arial" charset="0"/>
              </a:rPr>
              <a:pPr/>
              <a:t>9</a:t>
            </a:fld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8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law.or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1"/>
            </a:gs>
            <a:gs pos="1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  <a:gs pos="85000">
              <a:schemeClr val="accent1">
                <a:lumMod val="20000"/>
                <a:lumOff val="80000"/>
              </a:schemeClr>
            </a:gs>
            <a:gs pos="35000">
              <a:schemeClr val="bg1"/>
            </a:gs>
            <a:gs pos="65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116645"/>
            <a:ext cx="7772400" cy="1362744"/>
          </a:xfrm>
        </p:spPr>
        <p:txBody>
          <a:bodyPr anchor="t" anchorCtr="0"/>
          <a:lstStyle>
            <a:lvl1pPr algn="ctr">
              <a:defRPr/>
            </a:lvl1pPr>
          </a:lstStyle>
          <a:p>
            <a:r>
              <a:rPr lang="en-US" dirty="0" smtClean="0"/>
              <a:t>Document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79389"/>
            <a:ext cx="6400800" cy="873578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accent1"/>
                </a:solidFill>
                <a:latin typeface="Arial Narrow Bold"/>
                <a:cs typeface="Arial Narrow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DOCUMENT SUBTITLE</a:t>
            </a:r>
            <a:endParaRPr lang="en-US" dirty="0"/>
          </a:p>
        </p:txBody>
      </p:sp>
      <p:pic>
        <p:nvPicPr>
          <p:cNvPr id="7" name="Picture 6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574" y="1263539"/>
            <a:ext cx="3658853" cy="1382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marL="2114550" indent="-28575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95775" y="6387031"/>
            <a:ext cx="6032687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Name of presentation goes in footer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7132"/>
            <a:ext cx="1368482" cy="51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 marL="2114550" indent="-28575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95775" y="6387031"/>
            <a:ext cx="6032687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Name of presentation goes in footer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7132"/>
            <a:ext cx="1368482" cy="51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accent1"/>
            </a:gs>
            <a:gs pos="1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  <a:gs pos="85000">
              <a:schemeClr val="accent1">
                <a:lumMod val="20000"/>
                <a:lumOff val="80000"/>
              </a:schemeClr>
            </a:gs>
            <a:gs pos="35000">
              <a:schemeClr val="bg1"/>
            </a:gs>
            <a:gs pos="65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94103291"/>
              </p:ext>
            </p:extLst>
          </p:nvPr>
        </p:nvGraphicFramePr>
        <p:xfrm>
          <a:off x="436320" y="4039272"/>
          <a:ext cx="8232576" cy="167347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74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374"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solidFill>
                            <a:schemeClr val="accent1"/>
                          </a:solidFill>
                          <a:latin typeface="Arial Narrow Bold"/>
                          <a:cs typeface="Arial Narrow Bold"/>
                        </a:rPr>
                        <a:t>Washington DC Office</a:t>
                      </a:r>
                      <a:endParaRPr lang="en-US" b="0" i="0" dirty="0">
                        <a:solidFill>
                          <a:schemeClr val="accent1"/>
                        </a:solidFill>
                        <a:latin typeface="Arial Narrow Bold"/>
                        <a:cs typeface="Arial Narrow Bold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solidFill>
                            <a:schemeClr val="accent1"/>
                          </a:solidFill>
                          <a:latin typeface="Arial Narrow Bold"/>
                          <a:cs typeface="Arial Narrow Bold"/>
                        </a:rPr>
                        <a:t>Los Angeles</a:t>
                      </a:r>
                      <a:r>
                        <a:rPr lang="en-US" b="0" i="0" baseline="0" dirty="0" smtClean="0">
                          <a:solidFill>
                            <a:schemeClr val="accent1"/>
                          </a:solidFill>
                          <a:latin typeface="Arial Narrow Bold"/>
                          <a:cs typeface="Arial Narrow Bold"/>
                        </a:rPr>
                        <a:t> </a:t>
                      </a:r>
                      <a:r>
                        <a:rPr lang="en-US" b="0" i="0" dirty="0" smtClean="0">
                          <a:solidFill>
                            <a:schemeClr val="accent1"/>
                          </a:solidFill>
                          <a:latin typeface="Arial Narrow Bold"/>
                          <a:cs typeface="Arial Narrow Bold"/>
                        </a:rPr>
                        <a:t>Office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solidFill>
                            <a:schemeClr val="accent1"/>
                          </a:solidFill>
                          <a:latin typeface="Arial Narrow Bold"/>
                          <a:cs typeface="Arial Narrow Bold"/>
                        </a:rPr>
                        <a:t>North Carolina Office</a:t>
                      </a:r>
                      <a:endParaRPr lang="en-US" b="0" i="0" dirty="0">
                        <a:solidFill>
                          <a:schemeClr val="accent1"/>
                        </a:solidFill>
                        <a:latin typeface="Arial Narrow Bold"/>
                        <a:cs typeface="Arial Narrow Bold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71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1444 I Street NW, Suite 1105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Washington, DC 20005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ph: (202) 289-7661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fx: (202) 289-7724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nhelpdc@healthlaw.org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3701 Wilshire Blvd, Suite #750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Los Angeles, CA 90010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ph: (310) 204-6010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fx: (213) 368-0774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nhelp@healthlaw.org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101 East Weaver Street, Suite G-7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Carrboro, NC 27510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ph: (919) 968-6308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fx: (919) 968-8855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nhelpnc@healthlaw.org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116645"/>
            <a:ext cx="7772400" cy="682330"/>
          </a:xfrm>
        </p:spPr>
        <p:txBody>
          <a:bodyPr anchor="t" anchorCtr="0"/>
          <a:lstStyle>
            <a:lvl1pPr algn="ctr">
              <a:defRPr/>
            </a:lvl1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7" name="Picture 6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574" y="1263539"/>
            <a:ext cx="3658853" cy="1382292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 userDrawn="1"/>
        </p:nvSpPr>
        <p:spPr>
          <a:xfrm>
            <a:off x="1371600" y="5851555"/>
            <a:ext cx="6400800" cy="504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2400" b="0" i="0" kern="1200">
                <a:solidFill>
                  <a:schemeClr val="accent1"/>
                </a:solidFill>
                <a:latin typeface="Arial Narrow Bold"/>
                <a:ea typeface="+mn-ea"/>
                <a:cs typeface="Arial Narrow Bold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bg1">
                  <a:lumMod val="75000"/>
                </a:schemeClr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800000"/>
                </a:solidFill>
                <a:latin typeface="+mn-lt"/>
                <a:hlinkClick r:id="rId3"/>
              </a:rPr>
              <a:t>www.healthlaw.org</a:t>
            </a:r>
            <a:endParaRPr lang="en-US" sz="1800" dirty="0">
              <a:solidFill>
                <a:srgbClr val="8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886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2114550" indent="-28575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95775" y="6387031"/>
            <a:ext cx="6032687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Name of presentation goes in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7132"/>
            <a:ext cx="1368482" cy="51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448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4406900"/>
            <a:ext cx="7772400" cy="1500187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rgbClr val="67BAED"/>
                </a:solidFill>
                <a:latin typeface="Arial Narrow Bold"/>
                <a:cs typeface="Arial Narrow Bold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8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7132"/>
            <a:ext cx="1368482" cy="51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95775" y="6387031"/>
            <a:ext cx="6032687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Name of presentation goes in footer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7132"/>
            <a:ext cx="1368482" cy="51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t" anchorCtr="0">
            <a:noAutofit/>
          </a:bodyPr>
          <a:lstStyle>
            <a:lvl1pPr marL="0" indent="0">
              <a:buNone/>
              <a:defRPr sz="2000" b="0" i="0">
                <a:solidFill>
                  <a:srgbClr val="67BAED"/>
                </a:solidFill>
                <a:latin typeface="Arial Narrow Bold"/>
                <a:cs typeface="Arial Narrow 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t" anchorCtr="0">
            <a:noAutofit/>
          </a:bodyPr>
          <a:lstStyle>
            <a:lvl1pPr marL="0" indent="0">
              <a:buNone/>
              <a:defRPr sz="2000" b="0" i="0">
                <a:solidFill>
                  <a:srgbClr val="67BAED"/>
                </a:solidFill>
                <a:latin typeface="Arial Narrow Bold"/>
                <a:cs typeface="Arial Narrow 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95775" y="6387031"/>
            <a:ext cx="6032687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Name of presentation goes in footer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7132"/>
            <a:ext cx="1368482" cy="51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95775" y="6387031"/>
            <a:ext cx="6032687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Name of presentation goes in footer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7132"/>
            <a:ext cx="1368482" cy="51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95775" y="6387031"/>
            <a:ext cx="6032687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Name of presentation goes in footer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7132"/>
            <a:ext cx="1368482" cy="51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95775" y="6387031"/>
            <a:ext cx="6032687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Name of presentation goes in footer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NHeLPhigherres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7132"/>
            <a:ext cx="1368482" cy="51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Name of presentation goes in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  <p:sldLayoutId id="2147493467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39725" indent="-339725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Clr>
          <a:schemeClr val="bg1">
            <a:lumMod val="85000"/>
          </a:schemeClr>
        </a:buClr>
        <a:buFont typeface="Arial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Clr>
          <a:schemeClr val="bg1">
            <a:lumMod val="95000"/>
          </a:schemeClr>
        </a:buClr>
        <a:buFont typeface="Arial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Paying</a:t>
            </a:r>
            <a:r>
              <a:rPr lang="en-US" dirty="0" smtClean="0"/>
              <a:t> </a:t>
            </a:r>
            <a:r>
              <a:rPr lang="en-US" dirty="0" smtClean="0"/>
              <a:t>for value in Medicaid: </a:t>
            </a:r>
            <a:r>
              <a:rPr lang="en-US" dirty="0" smtClean="0"/>
              <a:t>Using Regulatory Flexibility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5029200"/>
            <a:ext cx="6400800" cy="822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2400" b="0" i="0" kern="1200">
                <a:solidFill>
                  <a:schemeClr val="accent1"/>
                </a:solidFill>
                <a:latin typeface="Arial Narrow Bold"/>
                <a:ea typeface="+mn-ea"/>
                <a:cs typeface="Arial Narrow Bold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bg1">
                  <a:lumMod val="75000"/>
                </a:schemeClr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Leonardo </a:t>
            </a:r>
            <a:r>
              <a:rPr lang="en-US" sz="1800" dirty="0" err="1" smtClean="0">
                <a:solidFill>
                  <a:srgbClr val="002060"/>
                </a:solidFill>
                <a:latin typeface="+mn-lt"/>
              </a:rPr>
              <a:t>Cuello</a:t>
            </a:r>
            <a:endParaRPr lang="en-US" sz="1800" dirty="0" smtClean="0">
              <a:solidFill>
                <a:srgbClr val="002060"/>
              </a:solidFill>
              <a:latin typeface="+mn-lt"/>
            </a:endParaRPr>
          </a:p>
          <a:p>
            <a:pPr algn="r"/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March 8, 2018</a:t>
            </a:r>
            <a:endParaRPr lang="en-US" sz="18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99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2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16776"/>
          </a:xfrm>
        </p:spPr>
        <p:txBody>
          <a:bodyPr/>
          <a:lstStyle/>
          <a:p>
            <a:r>
              <a:rPr lang="en-US" dirty="0" smtClean="0"/>
              <a:t>Managed Care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452282"/>
            <a:ext cx="8229600" cy="467388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Pure FFS pays per </a:t>
            </a:r>
            <a:r>
              <a:rPr lang="en-US" sz="3200" i="1" dirty="0" smtClean="0"/>
              <a:t>service </a:t>
            </a:r>
            <a:r>
              <a:rPr lang="en-US" sz="3200" dirty="0" smtClean="0"/>
              <a:t>(not outcome)</a:t>
            </a:r>
          </a:p>
          <a:p>
            <a:r>
              <a:rPr lang="en-US" sz="3200" dirty="0" smtClean="0"/>
              <a:t>Managed care entities that are capitated can, in theory, use that payment to pay for a broader array of non-medical services</a:t>
            </a:r>
          </a:p>
          <a:p>
            <a:endParaRPr lang="en-US" sz="32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078" y="3636402"/>
            <a:ext cx="6145288" cy="293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1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3392"/>
          </a:xfrm>
        </p:spPr>
        <p:txBody>
          <a:bodyPr/>
          <a:lstStyle/>
          <a:p>
            <a:r>
              <a:rPr lang="en-US" dirty="0" smtClean="0"/>
              <a:t>Soc. Security Act § 1903(m)(2)(A)(iii)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323192"/>
            <a:ext cx="8229600" cy="4802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“…no payment shall be made under this title to a State with respect to expenditures” by a managed care entity unless “prepaid payments to the entity are made on an </a:t>
            </a:r>
            <a:r>
              <a:rPr lang="en-US" sz="2000" i="1" u="sng" dirty="0"/>
              <a:t>actuarially sound</a:t>
            </a:r>
            <a:r>
              <a:rPr lang="en-US" sz="2000" i="1" dirty="0"/>
              <a:t> basis…”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13544238"/>
              </p:ext>
            </p:extLst>
          </p:nvPr>
        </p:nvGraphicFramePr>
        <p:xfrm>
          <a:off x="3560782" y="2485016"/>
          <a:ext cx="5475642" cy="4227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923" y="3495446"/>
            <a:ext cx="2802378" cy="329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43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9E81183-43CF-487B-B93B-C5CC1150C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092F9EF-F20D-4F9B-9E82-005243326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0B797F6-166C-42BA-8584-C22B5E4F8F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25A87DA-DC11-4F2D-8EFF-842FEEE06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9884EA4-AB38-4893-85E1-5DF02A2371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ED1882-F76A-4A5A-826B-C6AA78EC53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4F2F3A6-8BF0-449C-B9DB-1EB5906E8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76C3D68-5031-43D8-A1A0-E956F0B39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380BF26-70A0-4025-AA34-A5A2E0394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FA60389-B9FD-453E-88AD-DB0984673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2491"/>
          </a:xfrm>
        </p:spPr>
        <p:txBody>
          <a:bodyPr/>
          <a:lstStyle/>
          <a:p>
            <a:r>
              <a:rPr lang="en-US" dirty="0" smtClean="0"/>
              <a:t>Two Places the </a:t>
            </a:r>
            <a:r>
              <a:rPr lang="en-US" dirty="0" smtClean="0"/>
              <a:t>Problem </a:t>
            </a:r>
            <a:r>
              <a:rPr lang="en-US" dirty="0" smtClean="0"/>
              <a:t>Play Out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470212"/>
            <a:ext cx="8229600" cy="465595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Payment for “value” not captured in the </a:t>
            </a:r>
            <a:r>
              <a:rPr lang="en-US" sz="3200" b="1" dirty="0" smtClean="0"/>
              <a:t>rate-setting</a:t>
            </a:r>
            <a:r>
              <a:rPr lang="en-US" sz="3200" dirty="0" smtClean="0"/>
              <a:t> process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Payment for “value” not captured in the </a:t>
            </a:r>
            <a:r>
              <a:rPr lang="en-US" sz="3200" b="1" dirty="0" smtClean="0"/>
              <a:t>medical loss ratio (MLR) </a:t>
            </a:r>
            <a:r>
              <a:rPr lang="en-US" sz="3200" dirty="0" smtClean="0"/>
              <a:t>calculation 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i="1" dirty="0" smtClean="0"/>
              <a:t>Under 2016 </a:t>
            </a:r>
            <a:r>
              <a:rPr lang="en-US" sz="3200" i="1" dirty="0" err="1" smtClean="0"/>
              <a:t>regs</a:t>
            </a:r>
            <a:r>
              <a:rPr lang="en-US" sz="3200" i="1" dirty="0" smtClean="0"/>
              <a:t>: Past year MLRs inform current year rate-setting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8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(1) Provider Payments </a:t>
            </a:r>
            <a:r>
              <a:rPr lang="en-US" dirty="0"/>
              <a:t>– </a:t>
            </a:r>
            <a:r>
              <a:rPr lang="en-US" i="1" dirty="0"/>
              <a:t>§ 438.6(c)</a:t>
            </a:r>
            <a:endParaRPr lang="en-US" i="1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38880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The 2016 Medicaid managed care </a:t>
            </a:r>
            <a:r>
              <a:rPr lang="en-US" sz="3200" dirty="0" err="1" smtClean="0"/>
              <a:t>regs</a:t>
            </a:r>
            <a:r>
              <a:rPr lang="en-US" sz="3200" dirty="0" smtClean="0"/>
              <a:t> create an important new authority for states to direct plan payment to providers</a:t>
            </a:r>
          </a:p>
          <a:p>
            <a:r>
              <a:rPr lang="en-US" sz="3200" dirty="0" smtClean="0"/>
              <a:t>Oregon is requiring CCOs to meet minimum thresholds for percentage of provider payments corresponding to “value-based purchasing” arrangements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24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Incentivize Plans – </a:t>
            </a:r>
            <a:r>
              <a:rPr lang="en-US" i="1" dirty="0" smtClean="0"/>
              <a:t>§ 438.6(b)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38880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Oregon uses long-standing mechanism of pay for performance for CCOs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Ex. 1% capitation withhold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The 2016 Medicaid                       managed care </a:t>
            </a:r>
            <a:r>
              <a:rPr lang="en-US" sz="3200" dirty="0" err="1" smtClean="0"/>
              <a:t>regs</a:t>
            </a:r>
            <a:r>
              <a:rPr lang="en-US" sz="3200" dirty="0" smtClean="0"/>
              <a:t>                       formalize some new              </a:t>
            </a:r>
            <a:r>
              <a:rPr lang="en-US" sz="3200" dirty="0" err="1" smtClean="0"/>
              <a:t>incentivization</a:t>
            </a:r>
            <a:r>
              <a:rPr lang="en-US" sz="3200" dirty="0" smtClean="0"/>
              <a:t> options                               for states</a:t>
            </a:r>
          </a:p>
          <a:p>
            <a:endParaRPr lang="en-US" sz="32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0" y="2276527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50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33081" y="274638"/>
            <a:ext cx="8624047" cy="1143000"/>
          </a:xfrm>
        </p:spPr>
        <p:txBody>
          <a:bodyPr/>
          <a:lstStyle/>
          <a:p>
            <a:r>
              <a:rPr lang="en-US" dirty="0" smtClean="0"/>
              <a:t>(3) “In Lieu Of” Services (ILO) </a:t>
            </a:r>
            <a:r>
              <a:rPr lang="en-US" sz="2400" i="1" dirty="0" smtClean="0"/>
              <a:t>§ 438.3(e)(2)</a:t>
            </a:r>
            <a:endParaRPr lang="en-US" sz="2000" i="1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38880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“In Lieu Of” services are services provided in substitution for state plan services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Ex. Home visit instead of office visit</a:t>
            </a:r>
          </a:p>
          <a:p>
            <a:r>
              <a:rPr lang="en-US" sz="3200" dirty="0" smtClean="0"/>
              <a:t>Oregon is making use of ILOs</a:t>
            </a:r>
          </a:p>
          <a:p>
            <a:r>
              <a:rPr lang="en-US" sz="3200" dirty="0" smtClean="0"/>
              <a:t>ILOs </a:t>
            </a:r>
            <a:r>
              <a:rPr lang="en-US" sz="3200" u="sng" dirty="0" smtClean="0"/>
              <a:t>are</a:t>
            </a:r>
            <a:r>
              <a:rPr lang="en-US" sz="3200" dirty="0" smtClean="0"/>
              <a:t> factored in: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rate-setting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MLRs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082" y="4056845"/>
            <a:ext cx="3465812" cy="241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07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(4) “Value Added” Services (VAs)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38880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“Value Added” </a:t>
            </a:r>
            <a:r>
              <a:rPr lang="en-US" sz="3200" dirty="0"/>
              <a:t>s</a:t>
            </a:r>
            <a:r>
              <a:rPr lang="en-US" sz="3200" dirty="0" smtClean="0"/>
              <a:t>ervices are extra services not related to the state plan      </a:t>
            </a:r>
            <a:r>
              <a:rPr lang="en-US" sz="2800" i="1" dirty="0" smtClean="0"/>
              <a:t>§ 438.3(e)(1)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Ex. Air conditioner</a:t>
            </a:r>
          </a:p>
          <a:p>
            <a:r>
              <a:rPr lang="en-US" sz="3200" dirty="0" smtClean="0"/>
              <a:t>Oregon is using “health related” services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VAs are </a:t>
            </a:r>
            <a:r>
              <a:rPr lang="en-US" sz="3200" u="sng" dirty="0" smtClean="0">
                <a:solidFill>
                  <a:srgbClr val="FF0000"/>
                </a:solidFill>
              </a:rPr>
              <a:t>not</a:t>
            </a:r>
            <a:r>
              <a:rPr lang="en-US" sz="3200" dirty="0" smtClean="0">
                <a:solidFill>
                  <a:srgbClr val="FF0000"/>
                </a:solidFill>
              </a:rPr>
              <a:t> factored in rate-setting</a:t>
            </a:r>
          </a:p>
          <a:p>
            <a:r>
              <a:rPr lang="en-US" sz="3200" dirty="0" smtClean="0"/>
              <a:t>VAs </a:t>
            </a:r>
            <a:r>
              <a:rPr lang="en-US" sz="3200" u="sng" dirty="0" smtClean="0"/>
              <a:t>might</a:t>
            </a:r>
            <a:r>
              <a:rPr lang="en-US" sz="3200" dirty="0" smtClean="0"/>
              <a:t> be factored in the MLR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err="1"/>
              <a:t>R</a:t>
            </a:r>
            <a:r>
              <a:rPr lang="en-US" sz="2800" dirty="0" err="1" smtClean="0"/>
              <a:t>egs</a:t>
            </a:r>
            <a:r>
              <a:rPr lang="en-US" sz="2800" dirty="0" smtClean="0"/>
              <a:t> create huge exceptions like “Activities that Improve Health Care Quality” </a:t>
            </a:r>
            <a:r>
              <a:rPr lang="en-US" sz="2400" i="1" dirty="0"/>
              <a:t>§ </a:t>
            </a:r>
            <a:r>
              <a:rPr lang="en-US" sz="2400" i="1" dirty="0" smtClean="0"/>
              <a:t>438.8(e)(3)</a:t>
            </a:r>
            <a:endParaRPr lang="en-US" sz="24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20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(5) Profit Margin Variance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646" y="3398285"/>
            <a:ext cx="4482353" cy="3459715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1860" y="6387031"/>
            <a:ext cx="54494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38880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Oregon builds profit margin assumptions into rate-setting</a:t>
            </a:r>
          </a:p>
          <a:p>
            <a:r>
              <a:rPr lang="en-US" sz="3200" dirty="0" smtClean="0"/>
              <a:t>Oregon will (slightly) increase or decrease a plan’s profit margin assumption depending on whether the plan     performs well or poorly                             on outcomes &amp; cost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8478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HeLPPPT">
  <a:themeElements>
    <a:clrScheme name="Custom 4">
      <a:dk1>
        <a:sysClr val="windowText" lastClr="000000"/>
      </a:dk1>
      <a:lt1>
        <a:sysClr val="window" lastClr="FFFFFF"/>
      </a:lt1>
      <a:dk2>
        <a:srgbClr val="00347F"/>
      </a:dk2>
      <a:lt2>
        <a:srgbClr val="C6E7FC"/>
      </a:lt2>
      <a:accent1>
        <a:srgbClr val="67BAED"/>
      </a:accent1>
      <a:accent2>
        <a:srgbClr val="0090E0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800000"/>
      </a:hlink>
      <a:folHlink>
        <a:srgbClr val="8000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NHeLPPPT</Template>
  <TotalTime>9701</TotalTime>
  <Words>456</Words>
  <Application>Microsoft Office PowerPoint</Application>
  <PresentationFormat>On-screen Show (4:3)</PresentationFormat>
  <Paragraphs>63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 Bold</vt:lpstr>
      <vt:lpstr>Calibri</vt:lpstr>
      <vt:lpstr>Wingdings</vt:lpstr>
      <vt:lpstr>NHeLPPPT</vt:lpstr>
      <vt:lpstr>Paying for value in Medicaid: Using Regulatory Flexibility</vt:lpstr>
      <vt:lpstr>Managed Care</vt:lpstr>
      <vt:lpstr>Soc. Security Act § 1903(m)(2)(A)(iii)</vt:lpstr>
      <vt:lpstr>Two Places the Problem Play Out</vt:lpstr>
      <vt:lpstr>(1) Provider Payments – § 438.6(c)</vt:lpstr>
      <vt:lpstr>(2) Incentivize Plans – § 438.6(b)</vt:lpstr>
      <vt:lpstr>(3) “In Lieu Of” Services (ILO) § 438.3(e)(2)</vt:lpstr>
      <vt:lpstr>(4) “Value Added” Services (VAs)</vt:lpstr>
      <vt:lpstr>(5) Profit Margin Variance</vt:lpstr>
      <vt:lpstr>Thank You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Dana You</dc:creator>
  <cp:lastModifiedBy>Leo Cuello</cp:lastModifiedBy>
  <cp:revision>606</cp:revision>
  <cp:lastPrinted>2017-12-04T03:12:28Z</cp:lastPrinted>
  <dcterms:created xsi:type="dcterms:W3CDTF">2012-09-24T18:31:23Z</dcterms:created>
  <dcterms:modified xsi:type="dcterms:W3CDTF">2018-02-28T17:15:12Z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