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8"/>
  </p:notesMasterIdLst>
  <p:handoutMasterIdLst>
    <p:handoutMasterId r:id="rId9"/>
  </p:handoutMasterIdLst>
  <p:sldIdLst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Don Moulds" initials="DM" lastIdx="4" clrIdx="1"/>
  <p:cmAuthor id="3" name="Shanoor Seervai" initials="SS" lastIdx="2" clrIdx="2"/>
  <p:cmAuthor id="4" name="Jen Wilson" initials="JW" lastIdx="1" clrIdx="3">
    <p:extLst/>
  </p:cmAuthor>
  <p:cmAuthor id="5" name="Jen Wilson" initials="JW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49"/>
    <a:srgbClr val="C9DEE3"/>
    <a:srgbClr val="5F5A9D"/>
    <a:srgbClr val="E0E0E0"/>
    <a:srgbClr val="4ABDBC"/>
    <a:srgbClr val="8ADAD2"/>
    <a:srgbClr val="9FE1DB"/>
    <a:srgbClr val="B6E8E3"/>
    <a:srgbClr val="CDEFEC"/>
    <a:srgbClr val="DF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8" autoAdjust="0"/>
    <p:restoredTop sz="95673" autoAdjust="0"/>
  </p:normalViewPr>
  <p:slideViewPr>
    <p:cSldViewPr snapToGrid="0" snapToObjects="1">
      <p:cViewPr varScale="1">
        <p:scale>
          <a:sx n="76" d="100"/>
          <a:sy n="76" d="100"/>
        </p:scale>
        <p:origin x="1506" y="96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-1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816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3" y="5521853"/>
            <a:ext cx="3148076" cy="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800"/>
            <a:ext cx="7919046" cy="4023360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700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27435" y="1828798"/>
            <a:ext cx="3834781" cy="402336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5901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8"/>
            <a:ext cx="5567641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4854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1" y="5999997"/>
            <a:ext cx="5564854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1" y="5999997"/>
            <a:ext cx="5567641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Font typeface="LucidaGrande" charset="0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5" y="5999997"/>
            <a:ext cx="55647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5" y="5999997"/>
            <a:ext cx="557085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6195" y="5999997"/>
            <a:ext cx="556588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35" name="Straight Connector 34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9014"/>
            <a:ext cx="1921542" cy="429995"/>
          </a:xfrm>
          <a:prstGeom prst="rect">
            <a:avLst/>
          </a:prstGeom>
        </p:spPr>
      </p:pic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1863"/>
            <a:ext cx="1920240" cy="42999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WF Text White+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5BDE8-B944-4F08-A320-C773330F1125}"/>
              </a:ext>
            </a:extLst>
          </p:cNvPr>
          <p:cNvSpPr/>
          <p:nvPr userDrawn="1"/>
        </p:nvSpPr>
        <p:spPr>
          <a:xfrm>
            <a:off x="0" y="0"/>
            <a:ext cx="21748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088063"/>
            <a:ext cx="16319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840F52-A3A9-4D0F-8150-7B557A2A0A4E}"/>
              </a:ext>
            </a:extLst>
          </p:cNvPr>
          <p:cNvSpPr txBox="1">
            <a:spLocks/>
          </p:cNvSpPr>
          <p:nvPr userDrawn="1"/>
        </p:nvSpPr>
        <p:spPr>
          <a:xfrm>
            <a:off x="8480425" y="6288088"/>
            <a:ext cx="282575" cy="19685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B10506-9D2E-474C-9F69-7D8BD7ED179A}" type="slidenum">
              <a:rPr lang="en-US" sz="900" smtClean="0">
                <a:solidFill>
                  <a:schemeClr val="tx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tx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627434" y="177796"/>
            <a:ext cx="7919047" cy="24693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4" y="1828800"/>
            <a:ext cx="7919047" cy="4026822"/>
          </a:xfrm>
        </p:spPr>
        <p:txBody>
          <a:bodyPr/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/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65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26650" y="6288148"/>
            <a:ext cx="33198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90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6" y="6156774"/>
            <a:ext cx="1921542" cy="43447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0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1" y="6024225"/>
            <a:ext cx="3750732" cy="197428"/>
          </a:xfrm>
        </p:spPr>
        <p:txBody>
          <a:bodyPr anchor="ctr">
            <a:noAutofit/>
          </a:bodyPr>
          <a:lstStyle>
            <a:lvl1pPr marL="0" indent="0" algn="r">
              <a:buNone/>
              <a:defRPr sz="1050" baseline="0">
                <a:solidFill>
                  <a:schemeClr val="bg1"/>
                </a:solidFill>
              </a:defRPr>
            </a:lvl1pPr>
            <a:lvl2pPr marL="171446" indent="0" algn="r">
              <a:buNone/>
              <a:defRPr sz="1000">
                <a:solidFill>
                  <a:schemeClr val="bg1"/>
                </a:solidFill>
              </a:defRPr>
            </a:lvl2pPr>
            <a:lvl3pPr marL="344479" indent="0" algn="r">
              <a:buNone/>
              <a:defRPr sz="1000">
                <a:solidFill>
                  <a:schemeClr val="bg1"/>
                </a:solidFill>
              </a:defRPr>
            </a:lvl3pPr>
            <a:lvl4pPr marL="515925" indent="0" algn="r">
              <a:buNone/>
              <a:defRPr sz="1000">
                <a:solidFill>
                  <a:schemeClr val="bg1"/>
                </a:solidFill>
              </a:defRPr>
            </a:lvl4pPr>
            <a:lvl5pPr marL="687371" indent="0" algn="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 or presentation name | Month, Day YEAR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6" y="5818894"/>
            <a:ext cx="2665558" cy="60270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808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807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09" r:id="rId4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wealthfund.org/publications/issue-briefs/2018/mar/medicaid-payment-delivery-reform-managed-care-plan-leaders" TargetMode="External"/><Relationship Id="rId7" Type="http://schemas.openxmlformats.org/officeDocument/2006/relationships/hyperlink" Target="http://www.commonwealthfund.org/publications/issue-briefs/2017/nov/social-determinants-health-medicaid-managed-care" TargetMode="External"/><Relationship Id="rId2" Type="http://schemas.openxmlformats.org/officeDocument/2006/relationships/hyperlink" Target="http://www.commonwealthfund.org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commonwealthfund.org/publications/issue-briefs/2017/oct/medicaid-managed-care-behavioral-health" TargetMode="External"/><Relationship Id="rId5" Type="http://schemas.openxmlformats.org/officeDocument/2006/relationships/hyperlink" Target="http://www.commonwealthfund.org/publications/blog/2017/oct/reforming-medicaid-payment-and-delivery" TargetMode="External"/><Relationship Id="rId4" Type="http://schemas.openxmlformats.org/officeDocument/2006/relationships/hyperlink" Target="http://www.commonwealthfund.org/publications/issue-briefs/2017/oct/medicaid-payment-reform-10-expansion-st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00963-F4A1-42FB-B987-3AF2280CF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463" y="3748088"/>
            <a:ext cx="6115050" cy="923925"/>
          </a:xfrm>
        </p:spPr>
        <p:txBody>
          <a:bodyPr/>
          <a:lstStyle/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en-US" dirty="0"/>
              <a:t>Thursday, March 8, 2018</a:t>
            </a:r>
          </a:p>
          <a:p>
            <a:pPr defTabSz="914378" eaLnBrk="1" fontAlgn="auto" hangingPunct="1">
              <a:spcAft>
                <a:spcPts val="0"/>
              </a:spcAft>
              <a:defRPr/>
            </a:pPr>
            <a:r>
              <a:rPr lang="en-US" dirty="0"/>
              <a:t>2:00 p.m. EST</a:t>
            </a:r>
          </a:p>
        </p:txBody>
      </p:sp>
      <p:sp>
        <p:nvSpPr>
          <p:cNvPr id="47107" name="Title 2">
            <a:extLst>
              <a:ext uri="{FF2B5EF4-FFF2-40B4-BE49-F238E27FC236}">
                <a16:creationId xmlns:a16="http://schemas.microsoft.com/office/drawing/2014/main" id="{C32E7E86-DE0D-4770-B6EC-C4E5A40EBF5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52463" y="885825"/>
            <a:ext cx="7772400" cy="2222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Driving Innovation in Health Care Delivery Through Medicaid Managed Care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55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27434" y="445546"/>
            <a:ext cx="7919047" cy="246930"/>
          </a:xfrm>
        </p:spPr>
        <p:txBody>
          <a:bodyPr>
            <a:noAutofit/>
          </a:bodyPr>
          <a:lstStyle/>
          <a:p>
            <a:r>
              <a:rPr lang="en-US" sz="3000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265FD-0569-4851-8FA8-08282C5FA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46366" y="771235"/>
            <a:ext cx="6745246" cy="4026822"/>
          </a:xfrm>
        </p:spPr>
        <p:txBody>
          <a:bodyPr>
            <a:noAutofit/>
          </a:bodyPr>
          <a:lstStyle/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2"/>
                </a:solidFill>
              </a:rPr>
              <a:t>Introduction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Pamela Riley, M.D., M.P.H, Vice President, Delivery System Reform, The Commonwealth Fund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dirty="0"/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2"/>
                </a:solidFill>
              </a:rPr>
              <a:t>Medicaid Payment and Delivery Reform: Lessons from Managed Care Initiatives in 10 Medicaid Expansion States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sz="1800" dirty="0"/>
              <a:t>Sara Rosenbaum, Harold and Jane Hirsh Professor of Health Law and Policy, Milken Institute School of Public Health, George Washington University 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b="1" dirty="0">
              <a:solidFill>
                <a:schemeClr val="bg2"/>
              </a:solidFill>
            </a:endParaRP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2"/>
                </a:solidFill>
              </a:rPr>
              <a:t>Paying for Value in Medicaid: Using Regulatory Flexibility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Leonardo </a:t>
            </a:r>
            <a:r>
              <a:rPr lang="en-US" sz="1800" dirty="0" err="1"/>
              <a:t>Cuello</a:t>
            </a:r>
            <a:r>
              <a:rPr lang="en-US" sz="1800" dirty="0"/>
              <a:t>, Director, Health Policy, National Health Law Program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b="1" dirty="0">
              <a:solidFill>
                <a:schemeClr val="bg2"/>
              </a:solidFill>
            </a:endParaRP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2"/>
                </a:solidFill>
              </a:rPr>
              <a:t>Reactor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/>
              <a:t>MaryAnne</a:t>
            </a:r>
            <a:r>
              <a:rPr lang="en-US" sz="1800" dirty="0"/>
              <a:t> </a:t>
            </a:r>
            <a:r>
              <a:rPr lang="en-US" sz="1800" dirty="0" err="1"/>
              <a:t>Lindeblad</a:t>
            </a:r>
            <a:r>
              <a:rPr lang="en-US" sz="1800" dirty="0"/>
              <a:t>, State Medicaid Director, Washington State Medicaid Authority</a:t>
            </a:r>
          </a:p>
          <a:p>
            <a:pPr marL="0" indent="0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/>
          </a:p>
          <a:p>
            <a:pPr marL="0" indent="0" defTabSz="914378" eaLnBrk="1" fontAlgn="auto" hangingPunct="1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5" name="Oval 4"/>
          <p:cNvSpPr/>
          <p:nvPr/>
        </p:nvSpPr>
        <p:spPr>
          <a:xfrm>
            <a:off x="627434" y="771235"/>
            <a:ext cx="9144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7434" y="199478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3977" y="3266766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780" y="4490320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9462" y="410017"/>
            <a:ext cx="7919047" cy="246930"/>
          </a:xfrm>
        </p:spPr>
        <p:txBody>
          <a:bodyPr>
            <a:noAutofit/>
          </a:bodyPr>
          <a:lstStyle/>
          <a:p>
            <a:r>
              <a:rPr lang="en-US" sz="3000" dirty="0"/>
              <a:t>QUESTIONS?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450230" y="730154"/>
            <a:ext cx="8037513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2200" b="1" dirty="0"/>
              <a:t>Resources available at </a:t>
            </a:r>
            <a:r>
              <a:rPr lang="en-US" altLang="en-US" sz="2200" b="1" dirty="0">
                <a:hlinkClick r:id="rId2"/>
              </a:rPr>
              <a:t>www.commonwealthfund.org</a:t>
            </a:r>
            <a:r>
              <a:rPr lang="en-US" altLang="en-US" sz="2200" b="1" dirty="0"/>
              <a:t>:</a:t>
            </a:r>
          </a:p>
          <a:p>
            <a:pPr eaLnBrk="1" hangingPunct="1"/>
            <a:endParaRPr lang="en-US" altLang="en-US" sz="1800" dirty="0"/>
          </a:p>
          <a:p>
            <a:r>
              <a:rPr lang="en-US" sz="1700" dirty="0">
                <a:solidFill>
                  <a:srgbClr val="575959"/>
                </a:solidFill>
                <a:latin typeface="interface_regular"/>
                <a:hlinkClick r:id="rId3"/>
              </a:rPr>
              <a:t>S. Rosenbaum, R. Gunsalus, M. Velasquez et al., </a:t>
            </a:r>
            <a:r>
              <a:rPr lang="en-US" sz="1700" i="1" dirty="0">
                <a:solidFill>
                  <a:srgbClr val="575959"/>
                </a:solidFill>
                <a:latin typeface="interface_regular"/>
                <a:hlinkClick r:id="rId3"/>
              </a:rPr>
              <a:t>Medicaid Payment and Delivery Reform: Insights from Managed Care Plan Leaders in Medicaid Expansion States,</a:t>
            </a:r>
            <a:r>
              <a:rPr lang="en-US" sz="1700" dirty="0">
                <a:solidFill>
                  <a:srgbClr val="575959"/>
                </a:solidFill>
                <a:latin typeface="interface_regular"/>
                <a:hlinkClick r:id="rId3"/>
              </a:rPr>
              <a:t> The Commonwealth Fund, March 2018.</a:t>
            </a:r>
            <a:endParaRPr lang="en-US" sz="1700" dirty="0">
              <a:solidFill>
                <a:srgbClr val="575959"/>
              </a:solidFill>
              <a:latin typeface="interface_regular"/>
            </a:endParaRPr>
          </a:p>
          <a:p>
            <a:endParaRPr lang="en-US" altLang="en-US" sz="1700" dirty="0"/>
          </a:p>
          <a:p>
            <a:pPr eaLnBrk="1" hangingPunct="1"/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4"/>
              </a:rPr>
              <a:t>S. Rosenbaum, S. </a:t>
            </a:r>
            <a:r>
              <a:rPr lang="en-US" sz="1700" b="0" i="0" dirty="0" err="1">
                <a:solidFill>
                  <a:srgbClr val="575959"/>
                </a:solidFill>
                <a:effectLst/>
                <a:latin typeface="interface_regular"/>
                <a:hlinkClick r:id="rId4"/>
              </a:rPr>
              <a:t>Schmucker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4"/>
              </a:rPr>
              <a:t>, S. Rothenberg et al., </a:t>
            </a:r>
            <a:r>
              <a:rPr lang="en-US" sz="1700" b="0" i="1" dirty="0">
                <a:solidFill>
                  <a:srgbClr val="575959"/>
                </a:solidFill>
                <a:effectLst/>
                <a:latin typeface="interface_regular"/>
                <a:hlinkClick r:id="rId4"/>
              </a:rPr>
              <a:t>Medicaid Payment and Delivery System Reform: Early Insights from 10 Medicaid Expansion States,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4"/>
              </a:rPr>
              <a:t> The Commonwealth Fund, October 2017.</a:t>
            </a:r>
            <a:endParaRPr lang="en-US" altLang="en-US" sz="1700" dirty="0">
              <a:hlinkClick r:id="rId4"/>
            </a:endParaRPr>
          </a:p>
          <a:p>
            <a:pPr eaLnBrk="1" hangingPunct="1"/>
            <a:endParaRPr lang="en-US" altLang="en-US" sz="1700" dirty="0"/>
          </a:p>
          <a:p>
            <a:pPr eaLnBrk="1" hangingPunct="1"/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5"/>
              </a:rPr>
              <a:t>S. Rosenbaum, R. Gunsalus, J. Z. Beckerman et al., “How 10 States Are Reforming Medicaid Payment and Delivery,” </a:t>
            </a:r>
            <a:r>
              <a:rPr lang="en-US" sz="1700" b="0" i="1" dirty="0">
                <a:solidFill>
                  <a:srgbClr val="575959"/>
                </a:solidFill>
                <a:effectLst/>
                <a:latin typeface="interface_regular"/>
                <a:hlinkClick r:id="rId5"/>
              </a:rPr>
              <a:t>To the Point,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5"/>
              </a:rPr>
              <a:t> The Commonwealth Fund, Oct. 25, 2017.</a:t>
            </a:r>
            <a:endParaRPr lang="en-US" altLang="en-US" sz="1700" dirty="0">
              <a:hlinkClick r:id="rId5"/>
            </a:endParaRPr>
          </a:p>
          <a:p>
            <a:pPr eaLnBrk="1" hangingPunct="1"/>
            <a:endParaRPr lang="en-US" altLang="en-US" sz="1700" dirty="0"/>
          </a:p>
          <a:p>
            <a:pPr eaLnBrk="1" hangingPunct="1"/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6"/>
              </a:rPr>
              <a:t>E. Edwards, </a:t>
            </a:r>
            <a:r>
              <a:rPr lang="en-US" sz="1700" b="0" i="1" dirty="0">
                <a:solidFill>
                  <a:srgbClr val="575959"/>
                </a:solidFill>
                <a:effectLst/>
                <a:latin typeface="interface_regular"/>
                <a:hlinkClick r:id="rId6"/>
              </a:rPr>
              <a:t>Assessing Changes to Medicaid Managed Care Regulations: Facilitating Integration of Physical and Behavioral Health Care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6"/>
              </a:rPr>
              <a:t> The Commonwealth Fund, October 2017.</a:t>
            </a:r>
            <a:endParaRPr lang="en-US" sz="1700" b="0" i="0" dirty="0">
              <a:solidFill>
                <a:srgbClr val="575959"/>
              </a:solidFill>
              <a:effectLst/>
              <a:latin typeface="interface_regular"/>
            </a:endParaRPr>
          </a:p>
          <a:p>
            <a:pPr eaLnBrk="1" hangingPunct="1"/>
            <a:endParaRPr lang="en-US" altLang="en-US" sz="1700" dirty="0"/>
          </a:p>
          <a:p>
            <a:pPr eaLnBrk="1" hangingPunct="1"/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7"/>
              </a:rPr>
              <a:t>D. </a:t>
            </a:r>
            <a:r>
              <a:rPr lang="en-US" sz="1700" b="0" i="0" dirty="0" err="1">
                <a:solidFill>
                  <a:srgbClr val="575959"/>
                </a:solidFill>
                <a:effectLst/>
                <a:latin typeface="interface_regular"/>
                <a:hlinkClick r:id="rId7"/>
              </a:rPr>
              <a:t>Machledt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7"/>
              </a:rPr>
              <a:t>, </a:t>
            </a:r>
            <a:r>
              <a:rPr lang="en-US" sz="1700" b="0" i="1" dirty="0">
                <a:solidFill>
                  <a:srgbClr val="575959"/>
                </a:solidFill>
                <a:effectLst/>
                <a:latin typeface="interface_regular"/>
                <a:hlinkClick r:id="rId7"/>
              </a:rPr>
              <a:t>Addressing the Social Determinants of Health Through Medicaid Managed Care,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  <a:hlinkClick r:id="rId7"/>
              </a:rPr>
              <a:t> The Commonwealth Fund, November 2017</a:t>
            </a:r>
            <a:r>
              <a:rPr lang="en-US" sz="1700" b="0" i="0" dirty="0">
                <a:solidFill>
                  <a:srgbClr val="575959"/>
                </a:solidFill>
                <a:effectLst/>
                <a:latin typeface="interface_regular"/>
              </a:rPr>
              <a:t>.</a:t>
            </a:r>
            <a:endParaRPr lang="en-US" altLang="en-US" sz="17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075172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naged Care Webinar Intro Slides_PR_3-8-18" id="{3D1871FF-C160-4BAD-8B06-60045AC6D949}" vid="{E9D28EBD-0BAA-46A1-AC76-58CC191A8B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6F167E7CC7A4FA5999C49E55F608F" ma:contentTypeVersion="4" ma:contentTypeDescription="Create a new document." ma:contentTypeScope="" ma:versionID="92378df403c1efaa159937b2186731f3">
  <xsd:schema xmlns:xsd="http://www.w3.org/2001/XMLSchema" xmlns:xs="http://www.w3.org/2001/XMLSchema" xmlns:p="http://schemas.microsoft.com/office/2006/metadata/properties" xmlns:ns2="29bc6a8d-14dd-4a95-baab-e16a8c685bba" xmlns:ns3="c95c36f9-7b23-4b6e-8eba-a6af4d3881a3" targetNamespace="http://schemas.microsoft.com/office/2006/metadata/properties" ma:root="true" ma:fieldsID="9b93086966055356ea900ae7848c0a04" ns2:_="" ns3:_="">
    <xsd:import namespace="29bc6a8d-14dd-4a95-baab-e16a8c685bba"/>
    <xsd:import namespace="c95c36f9-7b23-4b6e-8eba-a6af4d3881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c36f9-7b23-4b6e-8eba-a6af4d388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1D00D-CB94-461A-80B4-04119CDDF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c95c36f9-7b23-4b6e-8eba-a6af4d388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B60CF-40F9-4360-8516-8A258CFA17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c95c36f9-7b23-4b6e-8eba-a6af4d3881a3"/>
    <ds:schemaRef ds:uri="29bc6a8d-14dd-4a95-baab-e16a8c685b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Managed Care Webinar Intro Slides_PR_3-8-18</Template>
  <TotalTime>55</TotalTime>
  <Words>88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Georgia</vt:lpstr>
      <vt:lpstr>interface_regular</vt:lpstr>
      <vt:lpstr>LucidaGrande</vt:lpstr>
      <vt:lpstr>Open Sans Light</vt:lpstr>
      <vt:lpstr>Trebuchet MS</vt:lpstr>
      <vt:lpstr>1_Office Theme</vt:lpstr>
      <vt:lpstr>Driving Innovation in Health Care Delivery Through Medicaid Managed Care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Innovation in Health Care Delivery Through Medicaid Managed Care</dc:title>
  <dc:creator>Samantha Chase</dc:creator>
  <cp:lastModifiedBy>Christine F. Haran</cp:lastModifiedBy>
  <cp:revision>3</cp:revision>
  <dcterms:created xsi:type="dcterms:W3CDTF">2018-03-07T20:33:07Z</dcterms:created>
  <dcterms:modified xsi:type="dcterms:W3CDTF">2018-03-08T14:43:11Z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0x010100EA86F167E7CC7A4FA5999C49E55F608F</vt:lpwstr>
  </property>
</Properties>
</file>