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7" r:id="rId2"/>
    <p:sldId id="259" r:id="rId3"/>
    <p:sldId id="260" r:id="rId4"/>
    <p:sldId id="265" r:id="rId5"/>
    <p:sldId id="271" r:id="rId6"/>
    <p:sldId id="266" r:id="rId7"/>
    <p:sldId id="270" r:id="rId8"/>
    <p:sldId id="272" r:id="rId9"/>
    <p:sldId id="269" r:id="rId10"/>
    <p:sldId id="274" r:id="rId11"/>
    <p:sldId id="264"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73770" autoAdjust="0"/>
  </p:normalViewPr>
  <p:slideViewPr>
    <p:cSldViewPr snapToGrid="0" snapToObjects="1">
      <p:cViewPr varScale="1">
        <p:scale>
          <a:sx n="123" d="100"/>
          <a:sy n="123" d="100"/>
        </p:scale>
        <p:origin x="-714" y="-9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Physical disability</c:v>
                </c:pt>
                <c:pt idx="1">
                  <c:v>Seniors/elderly</c:v>
                </c:pt>
                <c:pt idx="2">
                  <c:v>Involved with criminal justice system</c:v>
                </c:pt>
                <c:pt idx="3">
                  <c:v>Children (including foster children)</c:v>
                </c:pt>
                <c:pt idx="4">
                  <c:v>Chronic disease/multiple conditions</c:v>
                </c:pt>
                <c:pt idx="5">
                  <c:v>Substance abuse/addiction/behavioral &amp; mental health</c:v>
                </c:pt>
                <c:pt idx="6">
                  <c:v>Homeless/housing insecure</c:v>
                </c:pt>
              </c:strCache>
            </c:strRef>
          </c:cat>
          <c:val>
            <c:numRef>
              <c:f>Sheet1!$B$2:$B$8</c:f>
              <c:numCache>
                <c:formatCode>General</c:formatCode>
                <c:ptCount val="7"/>
                <c:pt idx="0">
                  <c:v>2</c:v>
                </c:pt>
                <c:pt idx="1">
                  <c:v>2</c:v>
                </c:pt>
                <c:pt idx="2">
                  <c:v>7</c:v>
                </c:pt>
                <c:pt idx="3">
                  <c:v>9</c:v>
                </c:pt>
                <c:pt idx="4">
                  <c:v>10</c:v>
                </c:pt>
                <c:pt idx="5">
                  <c:v>12</c:v>
                </c:pt>
                <c:pt idx="6">
                  <c:v>15</c:v>
                </c:pt>
              </c:numCache>
            </c:numRef>
          </c:val>
          <c:extLst xmlns:c16r2="http://schemas.microsoft.com/office/drawing/2015/06/chart">
            <c:ext xmlns:c16="http://schemas.microsoft.com/office/drawing/2014/chart" uri="{C3380CC4-5D6E-409C-BE32-E72D297353CC}">
              <c16:uniqueId val="{00000000-6986-492B-B3FF-486BED579B5D}"/>
            </c:ext>
          </c:extLst>
        </c:ser>
        <c:dLbls>
          <c:showLegendKey val="0"/>
          <c:showVal val="0"/>
          <c:showCatName val="0"/>
          <c:showSerName val="0"/>
          <c:showPercent val="0"/>
          <c:showBubbleSize val="0"/>
        </c:dLbls>
        <c:gapWidth val="33"/>
        <c:axId val="35427072"/>
        <c:axId val="35428608"/>
      </c:barChart>
      <c:catAx>
        <c:axId val="35427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428608"/>
        <c:crosses val="autoZero"/>
        <c:auto val="1"/>
        <c:lblAlgn val="ctr"/>
        <c:lblOffset val="100"/>
        <c:noMultiLvlLbl val="0"/>
      </c:catAx>
      <c:valAx>
        <c:axId val="354286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Number of Plans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427072"/>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Child care</c:v>
                </c:pt>
                <c:pt idx="1">
                  <c:v>Employment</c:v>
                </c:pt>
                <c:pt idx="2">
                  <c:v>Health education</c:v>
                </c:pt>
                <c:pt idx="3">
                  <c:v>Education (general)</c:v>
                </c:pt>
                <c:pt idx="4">
                  <c:v>Transportation</c:v>
                </c:pt>
                <c:pt idx="5">
                  <c:v>Community reentry for formerly incarcerated</c:v>
                </c:pt>
                <c:pt idx="6">
                  <c:v>Nutrition/food access</c:v>
                </c:pt>
                <c:pt idx="7">
                  <c:v>Substance abuse (opioids)</c:v>
                </c:pt>
                <c:pt idx="8">
                  <c:v>Mental/behavioral health</c:v>
                </c:pt>
                <c:pt idx="9">
                  <c:v>Housing</c:v>
                </c:pt>
              </c:strCache>
            </c:strRef>
          </c:cat>
          <c:val>
            <c:numRef>
              <c:f>Sheet1!$B$2:$B$11</c:f>
              <c:numCache>
                <c:formatCode>General</c:formatCode>
                <c:ptCount val="10"/>
                <c:pt idx="0">
                  <c:v>1</c:v>
                </c:pt>
                <c:pt idx="1">
                  <c:v>3</c:v>
                </c:pt>
                <c:pt idx="2">
                  <c:v>3</c:v>
                </c:pt>
                <c:pt idx="3">
                  <c:v>4</c:v>
                </c:pt>
                <c:pt idx="4">
                  <c:v>5</c:v>
                </c:pt>
                <c:pt idx="5">
                  <c:v>5</c:v>
                </c:pt>
                <c:pt idx="6">
                  <c:v>9</c:v>
                </c:pt>
                <c:pt idx="7">
                  <c:v>9</c:v>
                </c:pt>
                <c:pt idx="8">
                  <c:v>11</c:v>
                </c:pt>
                <c:pt idx="9">
                  <c:v>15</c:v>
                </c:pt>
              </c:numCache>
            </c:numRef>
          </c:val>
          <c:extLst xmlns:c16r2="http://schemas.microsoft.com/office/drawing/2015/06/chart">
            <c:ext xmlns:c16="http://schemas.microsoft.com/office/drawing/2014/chart" uri="{C3380CC4-5D6E-409C-BE32-E72D297353CC}">
              <c16:uniqueId val="{00000000-1C03-4F49-99EB-F35A8205DB60}"/>
            </c:ext>
          </c:extLst>
        </c:ser>
        <c:dLbls>
          <c:showLegendKey val="0"/>
          <c:showVal val="0"/>
          <c:showCatName val="0"/>
          <c:showSerName val="0"/>
          <c:showPercent val="0"/>
          <c:showBubbleSize val="0"/>
        </c:dLbls>
        <c:gapWidth val="33"/>
        <c:axId val="61747968"/>
        <c:axId val="61749504"/>
      </c:barChart>
      <c:catAx>
        <c:axId val="6174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749504"/>
        <c:crosses val="autoZero"/>
        <c:auto val="1"/>
        <c:lblAlgn val="ctr"/>
        <c:lblOffset val="100"/>
        <c:noMultiLvlLbl val="0"/>
      </c:catAx>
      <c:valAx>
        <c:axId val="617495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Number of Plans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747968"/>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Alternative payment models with FQHCs</c:v>
                </c:pt>
                <c:pt idx="1">
                  <c:v>Partial capitation</c:v>
                </c:pt>
                <c:pt idx="2">
                  <c:v>Bundled payments for episodes of care</c:v>
                </c:pt>
                <c:pt idx="3">
                  <c:v>Accountable care</c:v>
                </c:pt>
                <c:pt idx="4">
                  <c:v>Full capitation</c:v>
                </c:pt>
                <c:pt idx="5">
                  <c:v>Performance-linked bonuses</c:v>
                </c:pt>
              </c:strCache>
            </c:strRef>
          </c:cat>
          <c:val>
            <c:numRef>
              <c:f>Sheet1!$B$2:$B$7</c:f>
              <c:numCache>
                <c:formatCode>General</c:formatCode>
                <c:ptCount val="6"/>
                <c:pt idx="0">
                  <c:v>1</c:v>
                </c:pt>
                <c:pt idx="1">
                  <c:v>2</c:v>
                </c:pt>
                <c:pt idx="2">
                  <c:v>2</c:v>
                </c:pt>
                <c:pt idx="3">
                  <c:v>3</c:v>
                </c:pt>
                <c:pt idx="4">
                  <c:v>6</c:v>
                </c:pt>
                <c:pt idx="5">
                  <c:v>12</c:v>
                </c:pt>
              </c:numCache>
            </c:numRef>
          </c:val>
          <c:extLst xmlns:c16r2="http://schemas.microsoft.com/office/drawing/2015/06/chart">
            <c:ext xmlns:c16="http://schemas.microsoft.com/office/drawing/2014/chart" uri="{C3380CC4-5D6E-409C-BE32-E72D297353CC}">
              <c16:uniqueId val="{00000000-A317-418B-A287-0D7FFE34143B}"/>
            </c:ext>
          </c:extLst>
        </c:ser>
        <c:dLbls>
          <c:showLegendKey val="0"/>
          <c:showVal val="0"/>
          <c:showCatName val="0"/>
          <c:showSerName val="0"/>
          <c:showPercent val="0"/>
          <c:showBubbleSize val="0"/>
        </c:dLbls>
        <c:gapWidth val="33"/>
        <c:axId val="70003328"/>
        <c:axId val="70050176"/>
      </c:barChart>
      <c:catAx>
        <c:axId val="70003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050176"/>
        <c:crosses val="autoZero"/>
        <c:auto val="1"/>
        <c:lblAlgn val="ctr"/>
        <c:lblOffset val="100"/>
        <c:noMultiLvlLbl val="0"/>
      </c:catAx>
      <c:valAx>
        <c:axId val="700501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Number of Plans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003328"/>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537D65-1722-418E-AE56-8D59E15A7BBC}" type="datetimeFigureOut">
              <a:rPr lang="en-US" smtClean="0"/>
              <a:t>3/7/2018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11C043-0CBA-4822-BB81-DE5EB9793FB4}" type="slidenum">
              <a:rPr lang="en-US" smtClean="0"/>
              <a:t>‹#›</a:t>
            </a:fld>
            <a:endParaRPr lang="en-US" dirty="0"/>
          </a:p>
        </p:txBody>
      </p:sp>
    </p:spTree>
    <p:extLst>
      <p:ext uri="{BB962C8B-B14F-4D97-AF65-F5344CB8AC3E}">
        <p14:creationId xmlns:p14="http://schemas.microsoft.com/office/powerpoint/2010/main" val="3821409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1C043-0CBA-4822-BB81-DE5EB9793FB4}" type="slidenum">
              <a:rPr lang="en-US" smtClean="0"/>
              <a:t>1</a:t>
            </a:fld>
            <a:endParaRPr lang="en-US" dirty="0"/>
          </a:p>
        </p:txBody>
      </p:sp>
    </p:spTree>
    <p:extLst>
      <p:ext uri="{BB962C8B-B14F-4D97-AF65-F5344CB8AC3E}">
        <p14:creationId xmlns:p14="http://schemas.microsoft.com/office/powerpoint/2010/main" val="2633322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States: we undertook a study of ten states– California, Colorado, Connecticut, Maryland, Massachusetts, Michigan, Minnesota, New York, Ohio, and Washington State-- that implemented the Medicaid expansion and have long-standing experience with managed care for traditional beneficiaries.</a:t>
            </a:r>
          </a:p>
          <a:p>
            <a:endParaRPr lang="en-US" dirty="0"/>
          </a:p>
          <a:p>
            <a:r>
              <a:rPr lang="en-US" dirty="0"/>
              <a:t>MCOs: </a:t>
            </a:r>
            <a:r>
              <a:rPr lang="en-US" sz="1200" kern="1200" dirty="0">
                <a:solidFill>
                  <a:schemeClr val="tx1"/>
                </a:solidFill>
                <a:effectLst/>
                <a:latin typeface="+mn-lt"/>
                <a:ea typeface="+mn-ea"/>
                <a:cs typeface="+mn-cs"/>
              </a:rPr>
              <a:t>We focused on MCOs serving adult beneficiaries and families whose members are eligible due to low income; we did not include plans designed for beneficiaries with serious disabilities. We interviewed CEOs and financial and operational managers from 17 MCOs to determine whether common issues are emerging. Because participants were offered anonymity in order to speak candidly, we do not report the results by state or plan.</a:t>
            </a:r>
            <a:endParaRPr lang="en-US" dirty="0"/>
          </a:p>
        </p:txBody>
      </p:sp>
      <p:sp>
        <p:nvSpPr>
          <p:cNvPr id="4" name="Slide Number Placeholder 3"/>
          <p:cNvSpPr>
            <a:spLocks noGrp="1"/>
          </p:cNvSpPr>
          <p:nvPr>
            <p:ph type="sldNum" sz="quarter" idx="10"/>
          </p:nvPr>
        </p:nvSpPr>
        <p:spPr/>
        <p:txBody>
          <a:bodyPr/>
          <a:lstStyle/>
          <a:p>
            <a:fld id="{4111C043-0CBA-4822-BB81-DE5EB9793FB4}" type="slidenum">
              <a:rPr lang="en-US" smtClean="0"/>
              <a:t>3</a:t>
            </a:fld>
            <a:endParaRPr lang="en-US" dirty="0"/>
          </a:p>
        </p:txBody>
      </p:sp>
    </p:spTree>
    <p:extLst>
      <p:ext uri="{BB962C8B-B14F-4D97-AF65-F5344CB8AC3E}">
        <p14:creationId xmlns:p14="http://schemas.microsoft.com/office/powerpoint/2010/main" val="356778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Targeted initiatives: </a:t>
            </a:r>
            <a:r>
              <a:rPr lang="en-US" dirty="0"/>
              <a:t>States focus on these areas of interest in various ways. For instance, some states are working to improve integration of physical and behavioral health care, while others focus on ensuring that networks include needed providers in strategic locations, like school-based health centers, child and adolescent health centers, and behavioral health homes for children and adults with serious and chronic mental conditions. Other states emphasize specific network competencies such as care management for women with high-risk pregnancies or for people experiencing homelessness.</a:t>
            </a:r>
          </a:p>
        </p:txBody>
      </p:sp>
      <p:sp>
        <p:nvSpPr>
          <p:cNvPr id="4" name="Slide Number Placeholder 3"/>
          <p:cNvSpPr>
            <a:spLocks noGrp="1"/>
          </p:cNvSpPr>
          <p:nvPr>
            <p:ph type="sldNum" sz="quarter" idx="10"/>
          </p:nvPr>
        </p:nvSpPr>
        <p:spPr/>
        <p:txBody>
          <a:bodyPr/>
          <a:lstStyle/>
          <a:p>
            <a:fld id="{4111C043-0CBA-4822-BB81-DE5EB9793FB4}" type="slidenum">
              <a:rPr lang="en-US" smtClean="0"/>
              <a:t>4</a:t>
            </a:fld>
            <a:endParaRPr lang="en-US" dirty="0"/>
          </a:p>
        </p:txBody>
      </p:sp>
    </p:spTree>
    <p:extLst>
      <p:ext uri="{BB962C8B-B14F-4D97-AF65-F5344CB8AC3E}">
        <p14:creationId xmlns:p14="http://schemas.microsoft.com/office/powerpoint/2010/main" val="2564686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models are designed to transition away from a payment system based on volume and toward outcome-based performance.</a:t>
            </a:r>
          </a:p>
        </p:txBody>
      </p:sp>
      <p:sp>
        <p:nvSpPr>
          <p:cNvPr id="4" name="Slide Number Placeholder 3"/>
          <p:cNvSpPr>
            <a:spLocks noGrp="1"/>
          </p:cNvSpPr>
          <p:nvPr>
            <p:ph type="sldNum" sz="quarter" idx="10"/>
          </p:nvPr>
        </p:nvSpPr>
        <p:spPr/>
        <p:txBody>
          <a:bodyPr/>
          <a:lstStyle/>
          <a:p>
            <a:fld id="{4111C043-0CBA-4822-BB81-DE5EB9793FB4}" type="slidenum">
              <a:rPr lang="en-US" smtClean="0"/>
              <a:t>5</a:t>
            </a:fld>
            <a:endParaRPr lang="en-US" dirty="0"/>
          </a:p>
        </p:txBody>
      </p:sp>
    </p:spTree>
    <p:extLst>
      <p:ext uri="{BB962C8B-B14F-4D97-AF65-F5344CB8AC3E}">
        <p14:creationId xmlns:p14="http://schemas.microsoft.com/office/powerpoint/2010/main" val="3657933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1C043-0CBA-4822-BB81-DE5EB9793FB4}" type="slidenum">
              <a:rPr lang="en-US" smtClean="0"/>
              <a:t>6</a:t>
            </a:fld>
            <a:endParaRPr lang="en-US" dirty="0"/>
          </a:p>
        </p:txBody>
      </p:sp>
    </p:spTree>
    <p:extLst>
      <p:ext uri="{BB962C8B-B14F-4D97-AF65-F5344CB8AC3E}">
        <p14:creationId xmlns:p14="http://schemas.microsoft.com/office/powerpoint/2010/main" val="3257911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1C043-0CBA-4822-BB81-DE5EB9793FB4}" type="slidenum">
              <a:rPr lang="en-US" smtClean="0"/>
              <a:t>7</a:t>
            </a:fld>
            <a:endParaRPr lang="en-US" dirty="0"/>
          </a:p>
        </p:txBody>
      </p:sp>
    </p:spTree>
    <p:extLst>
      <p:ext uri="{BB962C8B-B14F-4D97-AF65-F5344CB8AC3E}">
        <p14:creationId xmlns:p14="http://schemas.microsoft.com/office/powerpoint/2010/main" val="2107853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1C043-0CBA-4822-BB81-DE5EB9793FB4}" type="slidenum">
              <a:rPr lang="en-US" smtClean="0"/>
              <a:t>8</a:t>
            </a:fld>
            <a:endParaRPr lang="en-US" dirty="0"/>
          </a:p>
        </p:txBody>
      </p:sp>
    </p:spTree>
    <p:extLst>
      <p:ext uri="{BB962C8B-B14F-4D97-AF65-F5344CB8AC3E}">
        <p14:creationId xmlns:p14="http://schemas.microsoft.com/office/powerpoint/2010/main" val="358736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 said that implementing payment reforms is easier in local health care markets where providers have become accustomed to alternative payment models such as payment bundles and partial capitation, in which providers share the risk of losses as well as the opportunity for gains. Leaders stated that tolerance for risk comes with experience and sophisticated budgetary management capabilities. As a result, they noted that progress in payment innovation will be sensitive to provider experience and type of service involved.</a:t>
            </a:r>
          </a:p>
          <a:p>
            <a:endParaRPr lang="en-US" dirty="0"/>
          </a:p>
          <a:p>
            <a:r>
              <a:rPr lang="en-US" b="1" dirty="0"/>
              <a:t>No in lieu of, yet</a:t>
            </a:r>
            <a:r>
              <a:rPr lang="en-US" dirty="0"/>
              <a:t>: The 2016 Medicaid managed care rule permits states to use their managed care contracts to substitute certain services for those normally covered under their state plan, such as home visits for new mothers rather than in-office mother and infant care. This flexibility to provide other types of care “in lieu of” normally covered services has been a focus of interest. Although no MCOs had yet developed such “in lieu of” agreements with their states, leaders expressed interest in doing so. </a:t>
            </a:r>
          </a:p>
        </p:txBody>
      </p:sp>
      <p:sp>
        <p:nvSpPr>
          <p:cNvPr id="4" name="Slide Number Placeholder 3"/>
          <p:cNvSpPr>
            <a:spLocks noGrp="1"/>
          </p:cNvSpPr>
          <p:nvPr>
            <p:ph type="sldNum" sz="quarter" idx="10"/>
          </p:nvPr>
        </p:nvSpPr>
        <p:spPr/>
        <p:txBody>
          <a:bodyPr/>
          <a:lstStyle/>
          <a:p>
            <a:fld id="{4111C043-0CBA-4822-BB81-DE5EB9793FB4}" type="slidenum">
              <a:rPr lang="en-US" smtClean="0"/>
              <a:t>9</a:t>
            </a:fld>
            <a:endParaRPr lang="en-US" dirty="0"/>
          </a:p>
        </p:txBody>
      </p:sp>
    </p:spTree>
    <p:extLst>
      <p:ext uri="{BB962C8B-B14F-4D97-AF65-F5344CB8AC3E}">
        <p14:creationId xmlns:p14="http://schemas.microsoft.com/office/powerpoint/2010/main" val="477750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1C043-0CBA-4822-BB81-DE5EB9793FB4}" type="slidenum">
              <a:rPr lang="en-US" smtClean="0"/>
              <a:t>10</a:t>
            </a:fld>
            <a:endParaRPr lang="en-US" dirty="0"/>
          </a:p>
        </p:txBody>
      </p:sp>
    </p:spTree>
    <p:extLst>
      <p:ext uri="{BB962C8B-B14F-4D97-AF65-F5344CB8AC3E}">
        <p14:creationId xmlns:p14="http://schemas.microsoft.com/office/powerpoint/2010/main" val="2516524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B Campus">
    <p:spTree>
      <p:nvGrpSpPr>
        <p:cNvPr id="1" name=""/>
        <p:cNvGrpSpPr/>
        <p:nvPr/>
      </p:nvGrpSpPr>
      <p:grpSpPr>
        <a:xfrm>
          <a:off x="0" y="0"/>
          <a:ext cx="0" cy="0"/>
          <a:chOff x="0" y="0"/>
          <a:chExt cx="0" cy="0"/>
        </a:xfrm>
      </p:grpSpPr>
      <p:pic>
        <p:nvPicPr>
          <p:cNvPr id="5" name="Picture 4" descr="Milken SPH HP.jpg"/>
          <p:cNvPicPr>
            <a:picLocks noChangeAspect="1"/>
          </p:cNvPicPr>
          <p:nvPr userDrawn="1"/>
        </p:nvPicPr>
        <p:blipFill rotWithShape="1">
          <a:blip r:embed="rId2">
            <a:extLst>
              <a:ext uri="{28A0092B-C50C-407E-A947-70E740481C1C}">
                <a14:useLocalDpi xmlns:a14="http://schemas.microsoft.com/office/drawing/2010/main" val="0"/>
              </a:ext>
            </a:extLst>
          </a:blip>
          <a:srcRect l="6002" r="6174"/>
          <a:stretch/>
        </p:blipFill>
        <p:spPr>
          <a:xfrm>
            <a:off x="-111124" y="-368954"/>
            <a:ext cx="9271000" cy="5542056"/>
          </a:xfrm>
          <a:prstGeom prst="rect">
            <a:avLst/>
          </a:prstGeom>
        </p:spPr>
      </p:pic>
      <p:sp>
        <p:nvSpPr>
          <p:cNvPr id="8" name="Title 1"/>
          <p:cNvSpPr>
            <a:spLocks noGrp="1"/>
          </p:cNvSpPr>
          <p:nvPr>
            <p:ph type="ctrTitle"/>
          </p:nvPr>
        </p:nvSpPr>
        <p:spPr>
          <a:xfrm>
            <a:off x="360385" y="450820"/>
            <a:ext cx="4301269" cy="1729004"/>
          </a:xfrm>
          <a:prstGeom prst="rect">
            <a:avLst/>
          </a:prstGeom>
        </p:spPr>
        <p:txBody>
          <a:bodyPr anchor="b"/>
          <a:lstStyle>
            <a:lvl1pPr algn="l">
              <a:defRPr sz="4000" b="1"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a:t>Click to edit Master title style</a:t>
            </a:r>
            <a:endParaRPr lang="en-US" dirty="0"/>
          </a:p>
        </p:txBody>
      </p:sp>
      <p:sp>
        <p:nvSpPr>
          <p:cNvPr id="9" name="Subtitle 2"/>
          <p:cNvSpPr>
            <a:spLocks noGrp="1"/>
          </p:cNvSpPr>
          <p:nvPr>
            <p:ph type="subTitle" idx="1"/>
          </p:nvPr>
        </p:nvSpPr>
        <p:spPr>
          <a:xfrm>
            <a:off x="360385" y="2353265"/>
            <a:ext cx="4301269" cy="131445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5000" y="4327241"/>
            <a:ext cx="1925409" cy="625759"/>
          </a:xfrm>
          <a:prstGeom prst="rect">
            <a:avLst/>
          </a:prstGeom>
        </p:spPr>
      </p:pic>
    </p:spTree>
    <p:extLst>
      <p:ext uri="{BB962C8B-B14F-4D97-AF65-F5344CB8AC3E}">
        <p14:creationId xmlns:p14="http://schemas.microsoft.com/office/powerpoint/2010/main" val="434624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 name="Picture 3" descr="PPT-General9.jpg"/>
          <p:cNvPicPr>
            <a:picLocks noChangeAspect="1"/>
          </p:cNvPicPr>
          <p:nvPr userDrawn="1"/>
        </p:nvPicPr>
        <p:blipFill rotWithShape="1">
          <a:blip r:embed="rId2">
            <a:extLst>
              <a:ext uri="{28A0092B-C50C-407E-A947-70E740481C1C}">
                <a14:useLocalDpi xmlns:a14="http://schemas.microsoft.com/office/drawing/2010/main" val="0"/>
              </a:ext>
            </a:extLst>
          </a:blip>
          <a:srcRect t="-21032" b="21032"/>
          <a:stretch/>
        </p:blipFill>
        <p:spPr bwMode="auto">
          <a:xfrm>
            <a:off x="-111125" y="-1805781"/>
            <a:ext cx="9286875" cy="696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764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1558925" cy="273844"/>
          </a:xfrm>
          <a:prstGeom prst="rect">
            <a:avLst/>
          </a:prstGeom>
        </p:spPr>
        <p:txBody>
          <a:bodyPr/>
          <a:lstStyle/>
          <a:p>
            <a:fld id="{F184F8A4-74E5-E542-9BDA-CA00A558C82B}" type="slidenum">
              <a:rPr lang="en-US" smtClean="0"/>
              <a:t>‹#›</a:t>
            </a:fld>
            <a:endParaRPr lang="en-US" dirty="0"/>
          </a:p>
        </p:txBody>
      </p:sp>
    </p:spTree>
    <p:extLst>
      <p:ext uri="{BB962C8B-B14F-4D97-AF65-F5344CB8AC3E}">
        <p14:creationId xmlns:p14="http://schemas.microsoft.com/office/powerpoint/2010/main" val="3849652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p:cNvSpPr>
            <a:spLocks noGrp="1"/>
          </p:cNvSpPr>
          <p:nvPr>
            <p:ph type="title"/>
          </p:nvPr>
        </p:nvSpPr>
        <p:spPr>
          <a:xfrm>
            <a:off x="690047" y="903644"/>
            <a:ext cx="7754713" cy="1433037"/>
          </a:xfrm>
          <a:prstGeom prst="rect">
            <a:avLst/>
          </a:prstGeom>
        </p:spPr>
        <p:txBody>
          <a:bodyPr anchor="b"/>
          <a:lstStyle>
            <a:lvl1pPr algn="ctr">
              <a:defRPr sz="5400" b="1" cap="none" baseline="0">
                <a:solidFill>
                  <a:srgbClr val="595959"/>
                </a:solidFill>
                <a:latin typeface="Arial"/>
                <a:cs typeface="Arial"/>
              </a:defRPr>
            </a:lvl1pPr>
          </a:lstStyle>
          <a:p>
            <a:r>
              <a:rPr lang="en-US"/>
              <a:t>Click to edit Master title style</a:t>
            </a:r>
            <a:endParaRPr lang="en-US" dirty="0"/>
          </a:p>
        </p:txBody>
      </p:sp>
      <p:sp>
        <p:nvSpPr>
          <p:cNvPr id="4" name="Text Placeholder 2"/>
          <p:cNvSpPr>
            <a:spLocks noGrp="1"/>
          </p:cNvSpPr>
          <p:nvPr>
            <p:ph type="body" idx="1"/>
          </p:nvPr>
        </p:nvSpPr>
        <p:spPr>
          <a:xfrm>
            <a:off x="699255" y="2493325"/>
            <a:ext cx="7734747" cy="1125140"/>
          </a:xfrm>
          <a:prstGeom prst="rect">
            <a:avLst/>
          </a:prstGeom>
        </p:spPr>
        <p:txBody>
          <a:bodyPr anchor="t"/>
          <a:lstStyle>
            <a:lvl1pPr marL="0" indent="0" algn="ctr">
              <a:buNone/>
              <a:defRPr sz="2000">
                <a:solidFill>
                  <a:srgbClr val="595959"/>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72576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with Subtitles">
    <p:spTree>
      <p:nvGrpSpPr>
        <p:cNvPr id="1" name=""/>
        <p:cNvGrpSpPr/>
        <p:nvPr/>
      </p:nvGrpSpPr>
      <p:grpSpPr>
        <a:xfrm>
          <a:off x="0" y="0"/>
          <a:ext cx="0" cy="0"/>
          <a:chOff x="0" y="0"/>
          <a:chExt cx="0" cy="0"/>
        </a:xfrm>
      </p:grpSpPr>
      <p:sp>
        <p:nvSpPr>
          <p:cNvPr id="3" name="Title 1"/>
          <p:cNvSpPr>
            <a:spLocks noGrp="1"/>
          </p:cNvSpPr>
          <p:nvPr>
            <p:ph type="title"/>
          </p:nvPr>
        </p:nvSpPr>
        <p:spPr>
          <a:xfrm>
            <a:off x="688497" y="427618"/>
            <a:ext cx="7756263" cy="790688"/>
          </a:xfrm>
          <a:prstGeom prst="rect">
            <a:avLst/>
          </a:prstGeom>
        </p:spPr>
        <p:txBody>
          <a:bodyPr/>
          <a:lstStyle>
            <a:lvl1pPr>
              <a:defRPr sz="4300" b="1">
                <a:solidFill>
                  <a:srgbClr val="595959"/>
                </a:solidFill>
                <a:latin typeface="Arial"/>
                <a:cs typeface="Arial"/>
              </a:defRPr>
            </a:lvl1pPr>
          </a:lstStyle>
          <a:p>
            <a:r>
              <a:rPr lang="en-US"/>
              <a:t>Click to edit Master title style</a:t>
            </a:r>
            <a:endParaRPr lang="en-US" dirty="0"/>
          </a:p>
        </p:txBody>
      </p:sp>
      <p:sp>
        <p:nvSpPr>
          <p:cNvPr id="4" name="Text Placeholder 2"/>
          <p:cNvSpPr>
            <a:spLocks noGrp="1"/>
          </p:cNvSpPr>
          <p:nvPr>
            <p:ph type="body" idx="1"/>
          </p:nvPr>
        </p:nvSpPr>
        <p:spPr>
          <a:xfrm>
            <a:off x="688497" y="1337701"/>
            <a:ext cx="3621929" cy="493776"/>
          </a:xfrm>
          <a:prstGeom prst="rect">
            <a:avLst/>
          </a:prstGeom>
        </p:spPr>
        <p:txBody>
          <a:bodyPr anchor="b">
            <a:noAutofit/>
          </a:bodyPr>
          <a:lstStyle>
            <a:lvl1pPr marL="0" indent="0" algn="l">
              <a:buNone/>
              <a:defRPr sz="1800" b="1">
                <a:solidFill>
                  <a:srgbClr val="595959"/>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688495" y="1966718"/>
            <a:ext cx="3621931" cy="1946330"/>
          </a:xfrm>
          <a:prstGeom prst="rect">
            <a:avLst/>
          </a:prstGeom>
        </p:spPr>
        <p:txBody>
          <a:bodyPr>
            <a:normAutofit/>
          </a:bodyPr>
          <a:lstStyle>
            <a:lvl1pPr>
              <a:defRPr sz="2000">
                <a:solidFill>
                  <a:srgbClr val="595959"/>
                </a:solidFill>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600"/>
            </a:lvl6pPr>
            <a:lvl7pPr>
              <a:defRPr sz="1600"/>
            </a:lvl7pPr>
            <a:lvl8pPr>
              <a:defRPr sz="1600"/>
            </a:lvl8pPr>
            <a:lvl9pPr>
              <a:defRPr sz="1600"/>
            </a:lvl9pPr>
          </a:lstStyle>
          <a:p>
            <a:pPr lvl="0"/>
            <a:r>
              <a:rPr lang="en-US"/>
              <a:t>Click to edit Master text styles</a:t>
            </a:r>
          </a:p>
        </p:txBody>
      </p:sp>
      <p:sp>
        <p:nvSpPr>
          <p:cNvPr id="6" name="Text Placeholder 4"/>
          <p:cNvSpPr>
            <a:spLocks noGrp="1"/>
          </p:cNvSpPr>
          <p:nvPr>
            <p:ph type="body" sz="quarter" idx="3"/>
          </p:nvPr>
        </p:nvSpPr>
        <p:spPr>
          <a:xfrm>
            <a:off x="4785878" y="1337701"/>
            <a:ext cx="3663716" cy="493776"/>
          </a:xfrm>
          <a:prstGeom prst="rect">
            <a:avLst/>
          </a:prstGeom>
        </p:spPr>
        <p:txBody>
          <a:bodyPr anchor="b">
            <a:noAutofit/>
          </a:bodyPr>
          <a:lstStyle>
            <a:lvl1pPr marL="0" indent="0" algn="l">
              <a:buNone/>
              <a:defRPr sz="1800" b="1">
                <a:solidFill>
                  <a:srgbClr val="595959"/>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4785885" y="1964299"/>
            <a:ext cx="3658875" cy="1946330"/>
          </a:xfrm>
          <a:prstGeom prst="rect">
            <a:avLst/>
          </a:prstGeom>
        </p:spPr>
        <p:txBody>
          <a:bodyPr>
            <a:normAutofit/>
          </a:bodyPr>
          <a:lstStyle>
            <a:lvl1pPr>
              <a:defRPr sz="2000">
                <a:solidFill>
                  <a:srgbClr val="595959"/>
                </a:solidFill>
                <a:latin typeface="Arial"/>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Tree>
    <p:extLst>
      <p:ext uri="{BB962C8B-B14F-4D97-AF65-F5344CB8AC3E}">
        <p14:creationId xmlns:p14="http://schemas.microsoft.com/office/powerpoint/2010/main" val="542956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10197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4581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02" y="419551"/>
            <a:ext cx="3580882" cy="3310514"/>
          </a:xfrm>
          <a:prstGeom prst="rect">
            <a:avLst/>
          </a:prstGeom>
        </p:spPr>
        <p:txBody>
          <a:bodyPr anchor="t">
            <a:normAutofit/>
          </a:bodyPr>
          <a:lstStyle>
            <a:lvl1pPr marL="0" indent="0" algn="l">
              <a:buNone/>
              <a:defRPr sz="2000">
                <a:solidFill>
                  <a:srgbClr val="595959"/>
                </a:solidFill>
                <a:latin typeface="Arial"/>
                <a:cs typeface="Arial"/>
              </a:defRPr>
            </a:lvl1pPr>
            <a:lvl2pPr algn="l">
              <a:defRPr sz="2000">
                <a:latin typeface="Arial"/>
                <a:cs typeface="Arial"/>
              </a:defRPr>
            </a:lvl2pPr>
            <a:lvl3pPr algn="l">
              <a:defRPr sz="2000">
                <a:latin typeface="Arial"/>
                <a:cs typeface="Arial"/>
              </a:defRPr>
            </a:lvl3pPr>
            <a:lvl4pPr algn="l">
              <a:defRPr sz="2000">
                <a:latin typeface="Arial"/>
                <a:cs typeface="Arial"/>
              </a:defRPr>
            </a:lvl4pPr>
            <a:lvl5pPr algn="l">
              <a:defRPr sz="2000">
                <a:latin typeface="Arial"/>
                <a:cs typeface="Arial"/>
              </a:defRPr>
            </a:lvl5pPr>
            <a:lvl6pPr>
              <a:defRPr sz="2000"/>
            </a:lvl6pPr>
            <a:lvl7pPr>
              <a:defRPr sz="2000"/>
            </a:lvl7pPr>
            <a:lvl8pPr>
              <a:defRPr sz="2000"/>
            </a:lvl8pPr>
            <a:lvl9pPr>
              <a:defRPr sz="2000"/>
            </a:lvl9pPr>
          </a:lstStyle>
          <a:p>
            <a:pPr lvl="0"/>
            <a:r>
              <a:rPr lang="en-US" dirty="0"/>
              <a:t>Click to edit Master text styles</a:t>
            </a:r>
          </a:p>
        </p:txBody>
      </p:sp>
      <p:sp>
        <p:nvSpPr>
          <p:cNvPr id="4" name="Text Placeholder 3"/>
          <p:cNvSpPr>
            <a:spLocks noGrp="1"/>
          </p:cNvSpPr>
          <p:nvPr>
            <p:ph type="body" sz="half" idx="2"/>
          </p:nvPr>
        </p:nvSpPr>
        <p:spPr>
          <a:xfrm>
            <a:off x="4889812" y="421519"/>
            <a:ext cx="3580882" cy="3310514"/>
          </a:xfrm>
          <a:prstGeom prst="rect">
            <a:avLst/>
          </a:prstGeom>
        </p:spPr>
        <p:txBody>
          <a:bodyPr>
            <a:normAutofit/>
          </a:bodyPr>
          <a:lstStyle>
            <a:lvl1pPr marL="0" indent="0">
              <a:buNone/>
              <a:defRPr sz="2000">
                <a:solidFill>
                  <a:srgbClr val="595959"/>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87186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1558925" cy="273844"/>
          </a:xfrm>
          <a:prstGeom prst="rect">
            <a:avLst/>
          </a:prstGeom>
        </p:spPr>
        <p:txBody>
          <a:bodyPr/>
          <a:lstStyle/>
          <a:p>
            <a:fld id="{F184F8A4-74E5-E542-9BDA-CA00A558C82B}" type="slidenum">
              <a:rPr lang="en-US" smtClean="0"/>
              <a:t>‹#›</a:t>
            </a:fld>
            <a:endParaRPr lang="en-US" dirty="0"/>
          </a:p>
        </p:txBody>
      </p:sp>
    </p:spTree>
    <p:extLst>
      <p:ext uri="{BB962C8B-B14F-4D97-AF65-F5344CB8AC3E}">
        <p14:creationId xmlns:p14="http://schemas.microsoft.com/office/powerpoint/2010/main" val="2924392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rot="344365">
            <a:off x="773476" y="402505"/>
            <a:ext cx="7578326" cy="2618480"/>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txBody>
          <a:bodyPr>
            <a:normAutofit/>
          </a:bodyPr>
          <a:lstStyle>
            <a:lvl1pPr marL="0" indent="0">
              <a:buNone/>
              <a:defRPr sz="20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688489" y="3364517"/>
            <a:ext cx="7756264" cy="603647"/>
          </a:xfrm>
          <a:prstGeom prst="rect">
            <a:avLst/>
          </a:prstGeom>
        </p:spPr>
        <p:txBody>
          <a:bodyPr>
            <a:normAutofit/>
          </a:bodyPr>
          <a:lstStyle>
            <a:lvl1pPr marL="0" indent="0" algn="ctr">
              <a:buNone/>
              <a:defRPr sz="1600" b="0">
                <a:solidFill>
                  <a:srgbClr val="595959"/>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01013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12908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2575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1574800" cy="273844"/>
          </a:xfrm>
          <a:prstGeom prst="rect">
            <a:avLst/>
          </a:prstGeom>
        </p:spPr>
        <p:txBody>
          <a:bodyPr/>
          <a:lstStyle/>
          <a:p>
            <a:fld id="{F184F8A4-74E5-E542-9BDA-CA00A558C82B}" type="slidenum">
              <a:rPr lang="en-US" smtClean="0"/>
              <a:t>‹#›</a:t>
            </a:fld>
            <a:endParaRPr lang="en-US" dirty="0"/>
          </a:p>
        </p:txBody>
      </p:sp>
    </p:spTree>
    <p:extLst>
      <p:ext uri="{BB962C8B-B14F-4D97-AF65-F5344CB8AC3E}">
        <p14:creationId xmlns:p14="http://schemas.microsoft.com/office/powerpoint/2010/main" val="1270759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Blue Logo Bar 16 by 9.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22480"/>
            <a:ext cx="9155239" cy="5148201"/>
          </a:xfrm>
          <a:prstGeom prst="rect">
            <a:avLst/>
          </a:prstGeom>
        </p:spPr>
      </p:pic>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59125" y="4448682"/>
            <a:ext cx="1925409" cy="625759"/>
          </a:xfrm>
          <a:prstGeom prst="rect">
            <a:avLst/>
          </a:prstGeom>
        </p:spPr>
      </p:pic>
      <p:pic>
        <p:nvPicPr>
          <p:cNvPr id="3" name="Picture 2" descr="gw_txt_wht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79797" y="4448682"/>
            <a:ext cx="829147" cy="631534"/>
          </a:xfrm>
          <a:prstGeom prst="rect">
            <a:avLst/>
          </a:prstGeom>
        </p:spPr>
      </p:pic>
    </p:spTree>
    <p:extLst>
      <p:ext uri="{BB962C8B-B14F-4D97-AF65-F5344CB8AC3E}">
        <p14:creationId xmlns:p14="http://schemas.microsoft.com/office/powerpoint/2010/main" val="2736090926"/>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64" r:id="rId4"/>
    <p:sldLayoutId id="2147483663" r:id="rId5"/>
    <p:sldLayoutId id="2147483665" r:id="rId6"/>
    <p:sldLayoutId id="2147483654" r:id="rId7"/>
    <p:sldLayoutId id="2147483666" r:id="rId8"/>
    <p:sldLayoutId id="2147483656" r:id="rId9"/>
    <p:sldLayoutId id="2147483667"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385" y="624261"/>
            <a:ext cx="4835729" cy="1729004"/>
          </a:xfrm>
        </p:spPr>
        <p:txBody>
          <a:bodyPr/>
          <a:lstStyle/>
          <a:p>
            <a:r>
              <a:rPr lang="en-US" sz="2800" dirty="0">
                <a:ln w="18415" cmpd="sng">
                  <a:noFill/>
                  <a:prstDash val="solid"/>
                </a:ln>
                <a:effectLst>
                  <a:outerShdw blurRad="38100" dist="38100" dir="2700000" algn="tl">
                    <a:srgbClr val="000000">
                      <a:alpha val="43137"/>
                    </a:srgbClr>
                  </a:outerShdw>
                </a:effectLst>
              </a:rPr>
              <a:t>Medicaid Payment and Delivery Reform: Lessons from Managed Care Initiatives in 10 Medicaid Expansion States</a:t>
            </a:r>
          </a:p>
        </p:txBody>
      </p:sp>
      <p:sp>
        <p:nvSpPr>
          <p:cNvPr id="3" name="Subtitle 2"/>
          <p:cNvSpPr>
            <a:spLocks noGrp="1"/>
          </p:cNvSpPr>
          <p:nvPr>
            <p:ph type="subTitle" idx="1"/>
          </p:nvPr>
        </p:nvSpPr>
        <p:spPr>
          <a:xfrm>
            <a:off x="318440" y="2646880"/>
            <a:ext cx="4301269" cy="1314450"/>
          </a:xfrm>
        </p:spPr>
        <p:txBody>
          <a:bodyPr/>
          <a:lstStyle/>
          <a:p>
            <a:r>
              <a:rPr lang="en-US" sz="1600" dirty="0"/>
              <a:t>Sara Rosenbaum, JD</a:t>
            </a:r>
          </a:p>
          <a:p>
            <a:r>
              <a:rPr lang="en-US" sz="1600" dirty="0"/>
              <a:t>March 8, 2017</a:t>
            </a:r>
          </a:p>
        </p:txBody>
      </p:sp>
    </p:spTree>
    <p:extLst>
      <p:ext uri="{BB962C8B-B14F-4D97-AF65-F5344CB8AC3E}">
        <p14:creationId xmlns:p14="http://schemas.microsoft.com/office/powerpoint/2010/main" val="537398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F1AA27B6-015C-4502-B3B4-EDC678911406}"/>
              </a:ext>
            </a:extLst>
          </p:cNvPr>
          <p:cNvSpPr>
            <a:spLocks noGrp="1"/>
          </p:cNvSpPr>
          <p:nvPr>
            <p:ph type="title"/>
          </p:nvPr>
        </p:nvSpPr>
        <p:spPr>
          <a:xfrm>
            <a:off x="457200" y="205979"/>
            <a:ext cx="8229600" cy="635396"/>
          </a:xfrm>
        </p:spPr>
        <p:txBody>
          <a:bodyPr/>
          <a:lstStyle/>
          <a:p>
            <a:r>
              <a:rPr lang="en-US" sz="3200" dirty="0"/>
              <a:t>Common Challenges</a:t>
            </a:r>
          </a:p>
        </p:txBody>
      </p:sp>
      <p:sp>
        <p:nvSpPr>
          <p:cNvPr id="8" name="Content Placeholder 7">
            <a:extLst>
              <a:ext uri="{FF2B5EF4-FFF2-40B4-BE49-F238E27FC236}">
                <a16:creationId xmlns:a16="http://schemas.microsoft.com/office/drawing/2014/main" xmlns="" id="{C7DDD4D7-5BD1-444B-B9B1-7550055A76F5}"/>
              </a:ext>
            </a:extLst>
          </p:cNvPr>
          <p:cNvSpPr>
            <a:spLocks noGrp="1"/>
          </p:cNvSpPr>
          <p:nvPr>
            <p:ph idx="1"/>
          </p:nvPr>
        </p:nvSpPr>
        <p:spPr>
          <a:xfrm>
            <a:off x="457200" y="906536"/>
            <a:ext cx="8229600" cy="3101974"/>
          </a:xfrm>
        </p:spPr>
        <p:txBody>
          <a:bodyPr/>
          <a:lstStyle/>
          <a:p>
            <a:r>
              <a:rPr lang="en-US" sz="2000" dirty="0"/>
              <a:t>Uncertain Medicaid environment</a:t>
            </a:r>
          </a:p>
          <a:p>
            <a:r>
              <a:rPr lang="en-US" sz="2000" dirty="0" smtClean="0"/>
              <a:t>Achieving stable </a:t>
            </a:r>
            <a:r>
              <a:rPr lang="en-US" sz="2000" dirty="0"/>
              <a:t>coverage</a:t>
            </a:r>
          </a:p>
          <a:p>
            <a:r>
              <a:rPr lang="en-US" sz="2000" dirty="0"/>
              <a:t>Getting </a:t>
            </a:r>
            <a:r>
              <a:rPr lang="en-US" sz="2000" dirty="0" smtClean="0"/>
              <a:t>the capitation rate </a:t>
            </a:r>
            <a:r>
              <a:rPr lang="en-US" sz="2000" dirty="0"/>
              <a:t>right</a:t>
            </a:r>
          </a:p>
          <a:p>
            <a:r>
              <a:rPr lang="en-US" sz="2000" dirty="0" smtClean="0"/>
              <a:t>Achieving payment </a:t>
            </a:r>
            <a:r>
              <a:rPr lang="en-US" sz="2000" dirty="0"/>
              <a:t>reform</a:t>
            </a:r>
          </a:p>
          <a:p>
            <a:r>
              <a:rPr lang="en-US" sz="2000" dirty="0"/>
              <a:t>Testing new approaches to coverage</a:t>
            </a:r>
          </a:p>
        </p:txBody>
      </p:sp>
    </p:spTree>
    <p:extLst>
      <p:ext uri="{BB962C8B-B14F-4D97-AF65-F5344CB8AC3E}">
        <p14:creationId xmlns:p14="http://schemas.microsoft.com/office/powerpoint/2010/main" val="3131511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772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F1AA27B6-015C-4502-B3B4-EDC678911406}"/>
              </a:ext>
            </a:extLst>
          </p:cNvPr>
          <p:cNvSpPr>
            <a:spLocks noGrp="1"/>
          </p:cNvSpPr>
          <p:nvPr>
            <p:ph type="title"/>
          </p:nvPr>
        </p:nvSpPr>
        <p:spPr>
          <a:xfrm>
            <a:off x="457200" y="205979"/>
            <a:ext cx="8229600" cy="635396"/>
          </a:xfrm>
        </p:spPr>
        <p:txBody>
          <a:bodyPr/>
          <a:lstStyle/>
          <a:p>
            <a:r>
              <a:rPr lang="en-US" sz="3200" dirty="0"/>
              <a:t>Background</a:t>
            </a:r>
          </a:p>
        </p:txBody>
      </p:sp>
      <p:sp>
        <p:nvSpPr>
          <p:cNvPr id="8" name="Content Placeholder 7">
            <a:extLst>
              <a:ext uri="{FF2B5EF4-FFF2-40B4-BE49-F238E27FC236}">
                <a16:creationId xmlns:a16="http://schemas.microsoft.com/office/drawing/2014/main" xmlns="" id="{C7DDD4D7-5BD1-444B-B9B1-7550055A76F5}"/>
              </a:ext>
            </a:extLst>
          </p:cNvPr>
          <p:cNvSpPr>
            <a:spLocks noGrp="1"/>
          </p:cNvSpPr>
          <p:nvPr>
            <p:ph idx="1"/>
          </p:nvPr>
        </p:nvSpPr>
        <p:spPr>
          <a:xfrm>
            <a:off x="457200" y="906536"/>
            <a:ext cx="8229600" cy="3101974"/>
          </a:xfrm>
        </p:spPr>
        <p:txBody>
          <a:bodyPr/>
          <a:lstStyle/>
          <a:p>
            <a:r>
              <a:rPr lang="en-US" sz="2000" dirty="0"/>
              <a:t>With total Medicaid enrollment approaching 75 million, high interest in delivery and payment reform</a:t>
            </a:r>
          </a:p>
          <a:p>
            <a:r>
              <a:rPr lang="en-US" sz="2000" dirty="0"/>
              <a:t>Managed care serves as the principal means for health care organization, delivery, and payment within the Medicaid program, increasingly across all beneficiary populations</a:t>
            </a:r>
          </a:p>
          <a:p>
            <a:r>
              <a:rPr lang="en-US" sz="2000" dirty="0"/>
              <a:t>2016 Medicaid managed care rules increase the national spotlight on  managed care as the mechanism for organizing, delivering and paying for health care, as well as using health care as an entry point into broader efforts to address underlying social determinants of health</a:t>
            </a:r>
          </a:p>
        </p:txBody>
      </p:sp>
    </p:spTree>
    <p:extLst>
      <p:ext uri="{BB962C8B-B14F-4D97-AF65-F5344CB8AC3E}">
        <p14:creationId xmlns:p14="http://schemas.microsoft.com/office/powerpoint/2010/main" val="954508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91150FB-2F30-4CB2-A8C7-68F7941B4FEA}"/>
              </a:ext>
            </a:extLst>
          </p:cNvPr>
          <p:cNvPicPr>
            <a:picLocks noChangeAspect="1"/>
          </p:cNvPicPr>
          <p:nvPr/>
        </p:nvPicPr>
        <p:blipFill>
          <a:blip r:embed="rId3"/>
          <a:stretch>
            <a:fillRect/>
          </a:stretch>
        </p:blipFill>
        <p:spPr>
          <a:xfrm>
            <a:off x="4572000" y="1208768"/>
            <a:ext cx="4492399" cy="2358379"/>
          </a:xfrm>
          <a:prstGeom prst="rect">
            <a:avLst/>
          </a:prstGeom>
        </p:spPr>
      </p:pic>
      <p:sp>
        <p:nvSpPr>
          <p:cNvPr id="3" name="Content Placeholder 2"/>
          <p:cNvSpPr>
            <a:spLocks noGrp="1"/>
          </p:cNvSpPr>
          <p:nvPr>
            <p:ph idx="1"/>
          </p:nvPr>
        </p:nvSpPr>
        <p:spPr>
          <a:xfrm>
            <a:off x="227544" y="1027391"/>
            <a:ext cx="4620227" cy="3088718"/>
          </a:xfrm>
        </p:spPr>
        <p:txBody>
          <a:bodyPr>
            <a:normAutofit fontScale="70000" lnSpcReduction="20000"/>
          </a:bodyPr>
          <a:lstStyle/>
          <a:p>
            <a:pPr marL="342900" indent="-342900">
              <a:spcAft>
                <a:spcPts val="500"/>
              </a:spcAft>
              <a:buFont typeface="Arial" panose="020B0604020202020204" pitchFamily="34" charset="0"/>
              <a:buChar char="•"/>
            </a:pPr>
            <a:r>
              <a:rPr lang="en-US" sz="2000" dirty="0">
                <a:solidFill>
                  <a:schemeClr val="tx1"/>
                </a:solidFill>
                <a:latin typeface="+mj-lt"/>
              </a:rPr>
              <a:t>To examine Medicaid managed care evolution in 10 ACA Medicaid expansion states with extensive experience in managed care purchasing</a:t>
            </a:r>
            <a:r>
              <a:rPr lang="en-US" sz="2000" dirty="0" smtClean="0">
                <a:solidFill>
                  <a:schemeClr val="tx1"/>
                </a:solidFill>
                <a:latin typeface="+mj-lt"/>
              </a:rPr>
              <a:t>.</a:t>
            </a:r>
          </a:p>
          <a:p>
            <a:pPr marL="342900" indent="-342900">
              <a:spcAft>
                <a:spcPts val="500"/>
              </a:spcAft>
              <a:buFont typeface="Arial" panose="020B0604020202020204" pitchFamily="34" charset="0"/>
              <a:buChar char="•"/>
            </a:pPr>
            <a:r>
              <a:rPr lang="en-US" dirty="0" smtClean="0">
                <a:solidFill>
                  <a:schemeClr val="tx1"/>
                </a:solidFill>
                <a:latin typeface="+mj-lt"/>
              </a:rPr>
              <a:t>Conducted in 2017</a:t>
            </a:r>
            <a:endParaRPr lang="en-US" sz="2000" dirty="0">
              <a:solidFill>
                <a:schemeClr val="tx1"/>
              </a:solidFill>
              <a:latin typeface="+mj-lt"/>
            </a:endParaRPr>
          </a:p>
          <a:p>
            <a:pPr marL="342900" indent="-342900">
              <a:spcAft>
                <a:spcPts val="500"/>
              </a:spcAft>
              <a:buFont typeface="Arial" panose="020B0604020202020204" pitchFamily="34" charset="0"/>
              <a:buChar char="•"/>
            </a:pPr>
            <a:r>
              <a:rPr lang="en-US" sz="2000" dirty="0">
                <a:solidFill>
                  <a:schemeClr val="tx1"/>
                </a:solidFill>
                <a:latin typeface="+mj-lt"/>
              </a:rPr>
              <a:t>Study states represent: </a:t>
            </a:r>
          </a:p>
          <a:p>
            <a:pPr lvl="1">
              <a:spcAft>
                <a:spcPts val="500"/>
              </a:spcAft>
              <a:buFont typeface="Courier New" panose="02070309020205020404" pitchFamily="49" charset="0"/>
              <a:buChar char="o"/>
            </a:pPr>
            <a:r>
              <a:rPr lang="en-US" sz="1600" dirty="0">
                <a:latin typeface="+mj-lt"/>
              </a:rPr>
              <a:t>43% of the total Medicaid population</a:t>
            </a:r>
          </a:p>
          <a:p>
            <a:pPr lvl="1">
              <a:spcAft>
                <a:spcPts val="500"/>
              </a:spcAft>
              <a:buFont typeface="Courier New" panose="02070309020205020404" pitchFamily="49" charset="0"/>
              <a:buChar char="o"/>
            </a:pPr>
            <a:r>
              <a:rPr lang="en-US" sz="1600" dirty="0">
                <a:latin typeface="+mj-lt"/>
              </a:rPr>
              <a:t>63% of the Medicaid expansion population</a:t>
            </a:r>
          </a:p>
          <a:p>
            <a:pPr lvl="1">
              <a:spcAft>
                <a:spcPts val="500"/>
              </a:spcAft>
              <a:buFont typeface="Courier New" panose="02070309020205020404" pitchFamily="49" charset="0"/>
              <a:buChar char="o"/>
            </a:pPr>
            <a:r>
              <a:rPr lang="en-US" sz="1600" dirty="0">
                <a:latin typeface="+mj-lt"/>
              </a:rPr>
              <a:t>42% of all risk-based managed care enrollment</a:t>
            </a:r>
          </a:p>
          <a:p>
            <a:pPr marL="342900" indent="-342900">
              <a:spcAft>
                <a:spcPts val="500"/>
              </a:spcAft>
              <a:buFont typeface="Arial" panose="020B0604020202020204" pitchFamily="34" charset="0"/>
              <a:buChar char="•"/>
            </a:pPr>
            <a:r>
              <a:rPr lang="en-US" sz="2000" dirty="0">
                <a:solidFill>
                  <a:schemeClr val="tx1"/>
                </a:solidFill>
                <a:latin typeface="+mj-lt"/>
              </a:rPr>
              <a:t>Analysis of written policy documents (e.g., contract, regulations) coupled with in-depth interviews </a:t>
            </a:r>
            <a:r>
              <a:rPr lang="en-US" dirty="0">
                <a:solidFill>
                  <a:schemeClr val="tx1"/>
                </a:solidFill>
                <a:latin typeface="+mj-lt"/>
              </a:rPr>
              <a:t>with state Medicaid officials and leadership in </a:t>
            </a:r>
            <a:r>
              <a:rPr lang="en-US" sz="2000" dirty="0">
                <a:solidFill>
                  <a:schemeClr val="tx1"/>
                </a:solidFill>
                <a:latin typeface="+mj-lt"/>
              </a:rPr>
              <a:t>17 separate managed care organizations. </a:t>
            </a:r>
          </a:p>
        </p:txBody>
      </p:sp>
      <p:sp>
        <p:nvSpPr>
          <p:cNvPr id="2" name="Title 1"/>
          <p:cNvSpPr>
            <a:spLocks noGrp="1"/>
          </p:cNvSpPr>
          <p:nvPr>
            <p:ph type="title" idx="4294967295"/>
          </p:nvPr>
        </p:nvSpPr>
        <p:spPr>
          <a:xfrm>
            <a:off x="457200" y="206375"/>
            <a:ext cx="8229600" cy="504825"/>
          </a:xfrm>
          <a:prstGeom prst="rect">
            <a:avLst/>
          </a:prstGeom>
        </p:spPr>
        <p:txBody>
          <a:bodyPr/>
          <a:lstStyle/>
          <a:p>
            <a:r>
              <a:rPr lang="en-US" sz="3200" dirty="0"/>
              <a:t>Purpose of the </a:t>
            </a:r>
            <a:r>
              <a:rPr lang="en-US" sz="3200" dirty="0" smtClean="0"/>
              <a:t>Combined Studies</a:t>
            </a:r>
            <a:endParaRPr lang="en-US" sz="3200" dirty="0"/>
          </a:p>
        </p:txBody>
      </p:sp>
    </p:spTree>
    <p:extLst>
      <p:ext uri="{BB962C8B-B14F-4D97-AF65-F5344CB8AC3E}">
        <p14:creationId xmlns:p14="http://schemas.microsoft.com/office/powerpoint/2010/main" val="833903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xmlns="" id="{27E483DC-2CAF-4A01-8A56-0A2BB90F87C5}"/>
              </a:ext>
            </a:extLst>
          </p:cNvPr>
          <p:cNvSpPr>
            <a:spLocks noGrp="1"/>
          </p:cNvSpPr>
          <p:nvPr>
            <p:ph type="title"/>
          </p:nvPr>
        </p:nvSpPr>
        <p:spPr>
          <a:xfrm>
            <a:off x="0" y="92279"/>
            <a:ext cx="9144000" cy="749096"/>
          </a:xfrm>
        </p:spPr>
        <p:txBody>
          <a:bodyPr/>
          <a:lstStyle/>
          <a:p>
            <a:r>
              <a:rPr lang="en-US" sz="1900" dirty="0"/>
              <a:t>State policies focus on populations needing care management and </a:t>
            </a:r>
            <a:br>
              <a:rPr lang="en-US" sz="1900" dirty="0"/>
            </a:br>
            <a:r>
              <a:rPr lang="en-US" sz="1900" dirty="0"/>
              <a:t>integrated health and social service delivery </a:t>
            </a:r>
            <a:br>
              <a:rPr lang="en-US" sz="1900" dirty="0"/>
            </a:br>
            <a:endParaRPr lang="en-US" sz="1900" dirty="0"/>
          </a:p>
        </p:txBody>
      </p:sp>
      <p:pic>
        <p:nvPicPr>
          <p:cNvPr id="12" name="Picture 11">
            <a:extLst>
              <a:ext uri="{FF2B5EF4-FFF2-40B4-BE49-F238E27FC236}">
                <a16:creationId xmlns:a16="http://schemas.microsoft.com/office/drawing/2014/main" xmlns="" id="{149F51E6-80F3-444A-8014-702AA8CC9F64}"/>
              </a:ext>
            </a:extLst>
          </p:cNvPr>
          <p:cNvPicPr>
            <a:picLocks noChangeAspect="1"/>
          </p:cNvPicPr>
          <p:nvPr/>
        </p:nvPicPr>
        <p:blipFill>
          <a:blip r:embed="rId3"/>
          <a:stretch>
            <a:fillRect/>
          </a:stretch>
        </p:blipFill>
        <p:spPr>
          <a:xfrm>
            <a:off x="769257" y="756134"/>
            <a:ext cx="7605486" cy="3639565"/>
          </a:xfrm>
          <a:prstGeom prst="rect">
            <a:avLst/>
          </a:prstGeom>
        </p:spPr>
      </p:pic>
    </p:spTree>
    <p:extLst>
      <p:ext uri="{BB962C8B-B14F-4D97-AF65-F5344CB8AC3E}">
        <p14:creationId xmlns:p14="http://schemas.microsoft.com/office/powerpoint/2010/main" val="1712673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xmlns="" id="{27E483DC-2CAF-4A01-8A56-0A2BB90F87C5}"/>
              </a:ext>
            </a:extLst>
          </p:cNvPr>
          <p:cNvSpPr>
            <a:spLocks noGrp="1"/>
          </p:cNvSpPr>
          <p:nvPr>
            <p:ph type="title"/>
          </p:nvPr>
        </p:nvSpPr>
        <p:spPr>
          <a:xfrm>
            <a:off x="457200" y="205979"/>
            <a:ext cx="8229600" cy="635396"/>
          </a:xfrm>
        </p:spPr>
        <p:txBody>
          <a:bodyPr/>
          <a:lstStyle/>
          <a:p>
            <a:r>
              <a:rPr lang="en-US" sz="1900" dirty="0"/>
              <a:t>States are testing innovative payment </a:t>
            </a:r>
            <a:r>
              <a:rPr lang="en-US" sz="1900" dirty="0" smtClean="0"/>
              <a:t>approaches</a:t>
            </a:r>
            <a:endParaRPr lang="en-US" sz="1900" dirty="0"/>
          </a:p>
        </p:txBody>
      </p:sp>
      <p:pic>
        <p:nvPicPr>
          <p:cNvPr id="11" name="Picture 10">
            <a:extLst>
              <a:ext uri="{FF2B5EF4-FFF2-40B4-BE49-F238E27FC236}">
                <a16:creationId xmlns:a16="http://schemas.microsoft.com/office/drawing/2014/main" xmlns="" id="{01B2F374-DB3A-4E4C-AFDE-A08006178923}"/>
              </a:ext>
            </a:extLst>
          </p:cNvPr>
          <p:cNvPicPr>
            <a:picLocks noChangeAspect="1"/>
          </p:cNvPicPr>
          <p:nvPr/>
        </p:nvPicPr>
        <p:blipFill>
          <a:blip r:embed="rId3"/>
          <a:stretch>
            <a:fillRect/>
          </a:stretch>
        </p:blipFill>
        <p:spPr>
          <a:xfrm>
            <a:off x="868680" y="610762"/>
            <a:ext cx="7406640" cy="3709806"/>
          </a:xfrm>
          <a:prstGeom prst="rect">
            <a:avLst/>
          </a:prstGeom>
        </p:spPr>
      </p:pic>
    </p:spTree>
    <p:extLst>
      <p:ext uri="{BB962C8B-B14F-4D97-AF65-F5344CB8AC3E}">
        <p14:creationId xmlns:p14="http://schemas.microsoft.com/office/powerpoint/2010/main" val="3903014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F1AA27B6-015C-4502-B3B4-EDC678911406}"/>
              </a:ext>
            </a:extLst>
          </p:cNvPr>
          <p:cNvSpPr>
            <a:spLocks noGrp="1"/>
          </p:cNvSpPr>
          <p:nvPr>
            <p:ph type="title"/>
          </p:nvPr>
        </p:nvSpPr>
        <p:spPr>
          <a:xfrm>
            <a:off x="457200" y="205979"/>
            <a:ext cx="8229600" cy="635396"/>
          </a:xfrm>
        </p:spPr>
        <p:txBody>
          <a:bodyPr/>
          <a:lstStyle/>
          <a:p>
            <a:r>
              <a:rPr lang="en-US" sz="1900" dirty="0"/>
              <a:t>Medicaid MCOs are serving high-need, high-cost </a:t>
            </a:r>
            <a:r>
              <a:rPr lang="en-US" sz="1900" dirty="0" smtClean="0"/>
              <a:t>populations</a:t>
            </a:r>
            <a:endParaRPr lang="en-US" sz="1900" dirty="0"/>
          </a:p>
        </p:txBody>
      </p:sp>
      <p:graphicFrame>
        <p:nvGraphicFramePr>
          <p:cNvPr id="6" name="Content Placeholder 7">
            <a:extLst>
              <a:ext uri="{FF2B5EF4-FFF2-40B4-BE49-F238E27FC236}">
                <a16:creationId xmlns:a16="http://schemas.microsoft.com/office/drawing/2014/main" xmlns="" id="{C1DCED8C-6047-4B04-8642-39129DCA6EA8}"/>
              </a:ext>
            </a:extLst>
          </p:cNvPr>
          <p:cNvGraphicFramePr>
            <a:graphicFrameLocks noGrp="1"/>
          </p:cNvGraphicFramePr>
          <p:nvPr>
            <p:ph idx="1"/>
            <p:extLst>
              <p:ext uri="{D42A27DB-BD31-4B8C-83A1-F6EECF244321}">
                <p14:modId xmlns:p14="http://schemas.microsoft.com/office/powerpoint/2010/main" val="3755801450"/>
              </p:ext>
            </p:extLst>
          </p:nvPr>
        </p:nvGraphicFramePr>
        <p:xfrm>
          <a:off x="457200" y="790239"/>
          <a:ext cx="82296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6310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F1AA27B6-015C-4502-B3B4-EDC678911406}"/>
              </a:ext>
            </a:extLst>
          </p:cNvPr>
          <p:cNvSpPr>
            <a:spLocks noGrp="1"/>
          </p:cNvSpPr>
          <p:nvPr>
            <p:ph type="title"/>
          </p:nvPr>
        </p:nvSpPr>
        <p:spPr>
          <a:xfrm>
            <a:off x="94343" y="205979"/>
            <a:ext cx="8955314" cy="635396"/>
          </a:xfrm>
        </p:spPr>
        <p:txBody>
          <a:bodyPr/>
          <a:lstStyle/>
          <a:p>
            <a:r>
              <a:rPr lang="en-US" sz="1900" dirty="0"/>
              <a:t>Medicaid MCOs seek to integrate health care and services addressing social determinants </a:t>
            </a:r>
          </a:p>
        </p:txBody>
      </p:sp>
      <p:graphicFrame>
        <p:nvGraphicFramePr>
          <p:cNvPr id="5" name="Content Placeholder 7">
            <a:extLst>
              <a:ext uri="{FF2B5EF4-FFF2-40B4-BE49-F238E27FC236}">
                <a16:creationId xmlns:a16="http://schemas.microsoft.com/office/drawing/2014/main" xmlns="" id="{CEE760B5-07B5-4D0D-AD13-2A403B0156F9}"/>
              </a:ext>
            </a:extLst>
          </p:cNvPr>
          <p:cNvGraphicFramePr>
            <a:graphicFrameLocks noGrp="1"/>
          </p:cNvGraphicFramePr>
          <p:nvPr>
            <p:ph idx="1"/>
            <p:extLst>
              <p:ext uri="{D42A27DB-BD31-4B8C-83A1-F6EECF244321}">
                <p14:modId xmlns:p14="http://schemas.microsoft.com/office/powerpoint/2010/main" val="1318049972"/>
              </p:ext>
            </p:extLst>
          </p:nvPr>
        </p:nvGraphicFramePr>
        <p:xfrm>
          <a:off x="457200" y="742950"/>
          <a:ext cx="82296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9480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97000"/>
          </a:schemeClr>
        </a:solidFill>
        <a:effectLst/>
      </p:bgPr>
    </p:bg>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xmlns="" id="{7E3C75F8-D7AA-40B5-AC68-F1E70D5A2459}"/>
              </a:ext>
            </a:extLst>
          </p:cNvPr>
          <p:cNvSpPr>
            <a:spLocks noGrp="1"/>
          </p:cNvSpPr>
          <p:nvPr>
            <p:ph type="title"/>
          </p:nvPr>
        </p:nvSpPr>
        <p:spPr>
          <a:xfrm>
            <a:off x="457200" y="205979"/>
            <a:ext cx="8229600" cy="635396"/>
          </a:xfrm>
        </p:spPr>
        <p:txBody>
          <a:bodyPr/>
          <a:lstStyle/>
          <a:p>
            <a:pPr algn="l"/>
            <a:r>
              <a:rPr lang="en-US" sz="1900" dirty="0"/>
              <a:t>Medicaid MCOs are using interventions to address social determinants of </a:t>
            </a:r>
            <a:r>
              <a:rPr lang="en-US" sz="1900" dirty="0" smtClean="0"/>
              <a:t>health</a:t>
            </a:r>
            <a:endParaRPr lang="en-US" sz="1900" dirty="0"/>
          </a:p>
        </p:txBody>
      </p:sp>
      <p:pic>
        <p:nvPicPr>
          <p:cNvPr id="3" name="Picture 2">
            <a:extLst>
              <a:ext uri="{FF2B5EF4-FFF2-40B4-BE49-F238E27FC236}">
                <a16:creationId xmlns:a16="http://schemas.microsoft.com/office/drawing/2014/main" xmlns="" id="{3F236CE3-8F3E-4F4A-8A7C-45631A36E88C}"/>
              </a:ext>
            </a:extLst>
          </p:cNvPr>
          <p:cNvPicPr>
            <a:picLocks noChangeAspect="1"/>
          </p:cNvPicPr>
          <p:nvPr/>
        </p:nvPicPr>
        <p:blipFill rotWithShape="1">
          <a:blip r:embed="rId3"/>
          <a:srcRect l="1103" t="2117" b="2594"/>
          <a:stretch/>
        </p:blipFill>
        <p:spPr>
          <a:xfrm>
            <a:off x="449205" y="691011"/>
            <a:ext cx="8245591" cy="3554418"/>
          </a:xfrm>
          <a:prstGeom prst="rect">
            <a:avLst/>
          </a:prstGeom>
        </p:spPr>
      </p:pic>
    </p:spTree>
    <p:extLst>
      <p:ext uri="{BB962C8B-B14F-4D97-AF65-F5344CB8AC3E}">
        <p14:creationId xmlns:p14="http://schemas.microsoft.com/office/powerpoint/2010/main" val="3976109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97000"/>
          </a:schemeClr>
        </a:solidFill>
        <a:effectLst/>
      </p:bgPr>
    </p:bg>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062873479"/>
              </p:ext>
            </p:extLst>
          </p:nvPr>
        </p:nvGraphicFramePr>
        <p:xfrm>
          <a:off x="628648" y="841375"/>
          <a:ext cx="82296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6">
            <a:extLst>
              <a:ext uri="{FF2B5EF4-FFF2-40B4-BE49-F238E27FC236}">
                <a16:creationId xmlns:a16="http://schemas.microsoft.com/office/drawing/2014/main" xmlns="" id="{7E3C75F8-D7AA-40B5-AC68-F1E70D5A2459}"/>
              </a:ext>
            </a:extLst>
          </p:cNvPr>
          <p:cNvSpPr>
            <a:spLocks noGrp="1"/>
          </p:cNvSpPr>
          <p:nvPr>
            <p:ph type="title"/>
          </p:nvPr>
        </p:nvSpPr>
        <p:spPr>
          <a:xfrm>
            <a:off x="457200" y="205979"/>
            <a:ext cx="8229600" cy="635396"/>
          </a:xfrm>
        </p:spPr>
        <p:txBody>
          <a:bodyPr/>
          <a:lstStyle/>
          <a:p>
            <a:pPr algn="l"/>
            <a:r>
              <a:rPr lang="en-US" sz="1900" dirty="0"/>
              <a:t>Medicaid MCOs are also testing value-based payment strategies that link payment with </a:t>
            </a:r>
            <a:r>
              <a:rPr lang="en-US" sz="1900" dirty="0" smtClean="0"/>
              <a:t>performance</a:t>
            </a:r>
            <a:endParaRPr lang="en-US" sz="1900" dirty="0"/>
          </a:p>
        </p:txBody>
      </p:sp>
    </p:spTree>
    <p:extLst>
      <p:ext uri="{BB962C8B-B14F-4D97-AF65-F5344CB8AC3E}">
        <p14:creationId xmlns:p14="http://schemas.microsoft.com/office/powerpoint/2010/main" val="3163083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TotalTime>
  <Words>705</Words>
  <Application>Microsoft Office PowerPoint</Application>
  <PresentationFormat>On-screen Show (16:9)</PresentationFormat>
  <Paragraphs>47</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Medicaid Payment and Delivery Reform: Lessons from Managed Care Initiatives in 10 Medicaid Expansion States</vt:lpstr>
      <vt:lpstr>Background</vt:lpstr>
      <vt:lpstr>Purpose of the Combined Studies</vt:lpstr>
      <vt:lpstr>State policies focus on populations needing care management and  integrated health and social service delivery  </vt:lpstr>
      <vt:lpstr>States are testing innovative payment approaches</vt:lpstr>
      <vt:lpstr>Medicaid MCOs are serving high-need, high-cost populations</vt:lpstr>
      <vt:lpstr>Medicaid MCOs seek to integrate health care and services addressing social determinants </vt:lpstr>
      <vt:lpstr>Medicaid MCOs are using interventions to address social determinants of health</vt:lpstr>
      <vt:lpstr>Medicaid MCOs are also testing value-based payment strategies that link payment with performance</vt:lpstr>
      <vt:lpstr>Common Challenges</vt:lpstr>
      <vt:lpstr>PowerPoint Presentation</vt:lpstr>
    </vt:vector>
  </TitlesOfParts>
  <Company>The George Washington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Larrimore</dc:creator>
  <cp:lastModifiedBy>Christine F. Haran</cp:lastModifiedBy>
  <cp:revision>35</cp:revision>
  <dcterms:created xsi:type="dcterms:W3CDTF">2014-03-17T18:58:18Z</dcterms:created>
  <dcterms:modified xsi:type="dcterms:W3CDTF">2018-03-07T19:50:33Z</dcterms:modified>
</cp:coreProperties>
</file>