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694" r:id="rId2"/>
    <p:sldId id="731" r:id="rId3"/>
    <p:sldId id="660" r:id="rId4"/>
    <p:sldId id="667" r:id="rId5"/>
    <p:sldId id="732" r:id="rId6"/>
    <p:sldId id="717" r:id="rId7"/>
    <p:sldId id="71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8000"/>
    <a:srgbClr val="CCFF33"/>
    <a:srgbClr val="99CCFF"/>
    <a:srgbClr val="C0C0C0"/>
    <a:srgbClr val="666699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8986" autoAdjust="0"/>
  </p:normalViewPr>
  <p:slideViewPr>
    <p:cSldViewPr>
      <p:cViewPr>
        <p:scale>
          <a:sx n="150" d="100"/>
          <a:sy n="150" d="100"/>
        </p:scale>
        <p:origin x="-57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66EE5D88-FD3F-4226-805B-2D4234F0B5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03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5946F8B8-65F9-49EC-A00E-A093D8570B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00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C7882-5101-4CE6-B78A-5F03B859DB5A}" type="slidenum">
              <a:rPr lang="en-US"/>
              <a:pPr/>
              <a:t>3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6F8B8-65F9-49EC-A00E-A093D8570B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A55B30-9F01-45FB-9FBA-1BDF7F66484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752600" cy="17145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DB885-C42C-4D55-8B4C-6F8316817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CF619-77BC-4387-ACB1-C09E58FA24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D7D91E-F367-45C8-9D7D-328EF4634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530726-57BC-4BCE-9A92-ABB68BB1B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A20F3-97F6-4FB6-B3F3-45E784047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19699-12BF-40E8-BD2D-6A977CEEC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12B8B-114A-479E-8B6B-75A25223A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360C3-169F-4E99-9903-988BDC35F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5DB02-8FF9-450F-B3DC-60116FDEB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29DBC-D5AA-4DEA-971C-893E2CC1B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73714-0E38-472A-8546-53523AD58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B12C9-BB7F-4510-A9EC-3F773D9A1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AE990A-29F7-4794-BA13-5FFE2EB2203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ommonwealthfund.org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D0A44C7-1262-45A4-B26F-11DA5B7A7B4C}" type="slidenum">
              <a:rPr lang="en-US"/>
              <a:pPr/>
              <a:t>1</a:t>
            </a:fld>
            <a:endParaRPr lang="en-US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438400"/>
            <a:ext cx="8534400" cy="1371600"/>
          </a:xfrm>
        </p:spPr>
        <p:txBody>
          <a:bodyPr/>
          <a:lstStyle/>
          <a:p>
            <a:r>
              <a:rPr lang="en-US" sz="2800" b="0" dirty="0"/>
              <a:t>Using WhyNotTheBest.org to Benchmark and Improve Performance: A Webinar</a:t>
            </a:r>
            <a:br>
              <a:rPr lang="en-US" sz="2800" b="0" dirty="0"/>
            </a:b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715000"/>
            <a:ext cx="7467600" cy="91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0" dirty="0"/>
              <a:t>Anne-Marie J. Audet, M.D., </a:t>
            </a:r>
            <a:r>
              <a:rPr lang="en-US" sz="1800" b="0" dirty="0" err="1"/>
              <a:t>Sc.M</a:t>
            </a:r>
            <a:r>
              <a:rPr lang="en-US" sz="1800" b="0" dirty="0"/>
              <a:t>., S.M</a:t>
            </a:r>
            <a:r>
              <a:rPr lang="en-US" sz="1800" b="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1800" b="0" dirty="0" smtClean="0"/>
              <a:t>Vice President, Delivery System Reform and </a:t>
            </a:r>
            <a:r>
              <a:rPr lang="en-US" sz="1800" b="0" smtClean="0"/>
              <a:t>Breakthrough Innovations</a:t>
            </a:r>
            <a:endParaRPr lang="en-US" sz="1800" b="0" dirty="0" smtClean="0"/>
          </a:p>
          <a:p>
            <a:pPr>
              <a:lnSpc>
                <a:spcPct val="80000"/>
              </a:lnSpc>
            </a:pPr>
            <a:r>
              <a:rPr lang="en-US" sz="1800" b="0" dirty="0" smtClean="0"/>
              <a:t>The Commonwealth Fund</a:t>
            </a:r>
            <a:endParaRPr lang="en-US" sz="1800" b="0" dirty="0"/>
          </a:p>
        </p:txBody>
      </p:sp>
      <p:pic>
        <p:nvPicPr>
          <p:cNvPr id="798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2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8725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8610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Stories from the Field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98726" name="Text Box 6"/>
          <p:cNvSpPr txBox="1">
            <a:spLocks noChangeArrowheads="1"/>
          </p:cNvSpPr>
          <p:nvPr/>
        </p:nvSpPr>
        <p:spPr bwMode="auto">
          <a:xfrm>
            <a:off x="1066800" y="4554538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 Black" pitchFamily="34" charset="0"/>
              </a:rPr>
              <a:t>September 24, 2013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1. Overview of WhyNotTheBest.org, one of six national quality reporting and benchmarking sites – with 11,100 registered users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Whose quality is reported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measures of quality are reported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Sources of data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2. Live demo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How to create reports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Visualizing performance: Maps</a:t>
            </a: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3. Examples from “power users”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OSF HealthCare (Health System)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ECG Management Consultants (Health Care Consultancy)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Health Research and Educational Trust (American Hospital Association research arm)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245225"/>
            <a:ext cx="381000" cy="476250"/>
          </a:xfrm>
        </p:spPr>
        <p:txBody>
          <a:bodyPr/>
          <a:lstStyle/>
          <a:p>
            <a:fld id="{F65A20F3-97F6-4FB6-B3F3-45E7840478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7AB-3A1B-485C-9B47-F2205EC09AB1}" type="slidenum">
              <a:rPr lang="en-US"/>
              <a:pPr/>
              <a:t>3</a:t>
            </a:fld>
            <a:endParaRPr lang="en-US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 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15400" cy="4602162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December 2008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aunch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at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IHI Annual Forum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WhyNotTheBest.org </a:t>
            </a:r>
            <a:r>
              <a:rPr lang="en-US" sz="2000" dirty="0">
                <a:latin typeface="Arial" charset="0"/>
              </a:rPr>
              <a:t>addresses a health system reform strategy: public reporting </a:t>
            </a:r>
            <a:r>
              <a:rPr lang="en-US" sz="2000" dirty="0" smtClean="0">
                <a:latin typeface="Arial" charset="0"/>
              </a:rPr>
              <a:t>and ease of access to performance </a:t>
            </a:r>
            <a:r>
              <a:rPr lang="en-US" sz="2000" dirty="0">
                <a:latin typeface="Arial" charset="0"/>
              </a:rPr>
              <a:t>data </a:t>
            </a:r>
            <a:r>
              <a:rPr lang="en-US" sz="2000" dirty="0" smtClean="0">
                <a:latin typeface="Arial" charset="0"/>
              </a:rPr>
              <a:t>as lever to </a:t>
            </a:r>
            <a:r>
              <a:rPr lang="en-US" sz="2000" dirty="0">
                <a:latin typeface="Arial" charset="0"/>
              </a:rPr>
              <a:t>raise benchmarks and achieve high-quality, </a:t>
            </a:r>
            <a:r>
              <a:rPr lang="en-US" sz="2000" dirty="0" smtClean="0">
                <a:latin typeface="Arial" charset="0"/>
              </a:rPr>
              <a:t>efficient </a:t>
            </a:r>
            <a:r>
              <a:rPr lang="en-US" sz="2000" dirty="0">
                <a:latin typeface="Arial" charset="0"/>
              </a:rPr>
              <a:t>care.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latin typeface="Arial" charset="0"/>
              </a:rPr>
              <a:t>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smtClean="0">
                <a:latin typeface="Arial" charset="0"/>
              </a:rPr>
              <a:t>Site </a:t>
            </a:r>
            <a:r>
              <a:rPr lang="en-US" sz="2000" dirty="0">
                <a:latin typeface="Arial" charset="0"/>
              </a:rPr>
              <a:t>was created to fill </a:t>
            </a:r>
            <a:r>
              <a:rPr lang="en-US" sz="2000" dirty="0" smtClean="0">
                <a:latin typeface="Arial" charset="0"/>
              </a:rPr>
              <a:t>a unique niche:</a:t>
            </a:r>
            <a:endParaRPr lang="en-US" sz="2000" dirty="0">
              <a:latin typeface="Arial" charset="0"/>
            </a:endParaRPr>
          </a:p>
          <a:p>
            <a:pPr marL="990600" lvl="1" indent="-533400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Provide health care leaders with easily accessible, </a:t>
            </a:r>
            <a:r>
              <a:rPr lang="en-US" sz="2000" dirty="0">
                <a:latin typeface="Arial" charset="0"/>
              </a:rPr>
              <a:t>standardized public data on organization-level performance </a:t>
            </a:r>
            <a:r>
              <a:rPr lang="en-US" sz="2000" dirty="0" smtClean="0">
                <a:latin typeface="Arial" charset="0"/>
              </a:rPr>
              <a:t>:</a:t>
            </a:r>
          </a:p>
          <a:p>
            <a:pPr marL="1390650" lvl="2" indent="-5334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How are we doing over time?</a:t>
            </a:r>
          </a:p>
          <a:p>
            <a:pPr marL="1390650" lvl="2" indent="-5334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How are we doing compared to the benchmark, to others like us?</a:t>
            </a:r>
            <a:endParaRPr lang="en-US" sz="2000" dirty="0">
              <a:latin typeface="Arial" charset="0"/>
            </a:endParaRPr>
          </a:p>
          <a:p>
            <a:pPr marL="1371600" lvl="2" indent="-457200">
              <a:lnSpc>
                <a:spcPct val="50000"/>
              </a:lnSpc>
              <a:buFontTx/>
              <a:buNone/>
            </a:pPr>
            <a:endParaRPr lang="en-US" sz="2000" dirty="0">
              <a:latin typeface="Arial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Provider Resource.  Most </a:t>
            </a:r>
            <a:r>
              <a:rPr lang="en-US" sz="2000" dirty="0">
                <a:latin typeface="Arial" charset="0"/>
              </a:rPr>
              <a:t>performance reporting sites target consumers; </a:t>
            </a:r>
            <a:r>
              <a:rPr lang="en-US" sz="2000" dirty="0" smtClean="0">
                <a:latin typeface="Arial" charset="0"/>
              </a:rPr>
              <a:t>WhyNotTheBest.org is designed  for health care providers and leaders to </a:t>
            </a:r>
            <a:r>
              <a:rPr lang="en-US" sz="2000" dirty="0">
                <a:latin typeface="Arial" charset="0"/>
              </a:rPr>
              <a:t>stimulate </a:t>
            </a:r>
            <a:r>
              <a:rPr lang="en-US" sz="2000" dirty="0" smtClean="0">
                <a:latin typeface="Arial" charset="0"/>
              </a:rPr>
              <a:t>and support their quality </a:t>
            </a:r>
            <a:r>
              <a:rPr lang="en-US" sz="2000" dirty="0">
                <a:latin typeface="Arial" charset="0"/>
              </a:rPr>
              <a:t>improvement </a:t>
            </a:r>
            <a:r>
              <a:rPr lang="en-US" sz="2000" dirty="0" smtClean="0">
                <a:latin typeface="Arial" charset="0"/>
              </a:rPr>
              <a:t> strategies.</a:t>
            </a:r>
            <a:endParaRPr lang="en-US" sz="2000" dirty="0">
              <a:latin typeface="Arial" charset="0"/>
            </a:endParaRPr>
          </a:p>
          <a:p>
            <a:pPr marL="990600" lvl="1" indent="-533400">
              <a:lnSpc>
                <a:spcPct val="50000"/>
              </a:lnSpc>
              <a:buFontTx/>
              <a:buNone/>
            </a:pPr>
            <a:endParaRPr lang="en-US" sz="2000" dirty="0">
              <a:latin typeface="Arial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Transparent and aligned with national standards.  Compared to numerous </a:t>
            </a:r>
            <a:r>
              <a:rPr lang="en-US" sz="2000" dirty="0">
                <a:latin typeface="Arial" charset="0"/>
              </a:rPr>
              <a:t>ranking and scoring </a:t>
            </a:r>
            <a:r>
              <a:rPr lang="en-US" sz="2000" dirty="0" smtClean="0">
                <a:latin typeface="Arial" charset="0"/>
              </a:rPr>
              <a:t>sites</a:t>
            </a:r>
            <a:endParaRPr lang="en-US" sz="2000" dirty="0">
              <a:latin typeface="Arial" charset="0"/>
            </a:endParaRPr>
          </a:p>
          <a:p>
            <a:pPr marL="1371600" lvl="2" indent="-4572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Measure methodologies are  transparent and in public domain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Site provide resources for improvement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b="1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>
                <a:latin typeface="Arial" charset="0"/>
              </a:rPr>
              <a:t>	</a:t>
            </a:r>
            <a:endParaRPr lang="en-US" sz="1800" b="1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800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800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800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200" dirty="0"/>
              <a:t>	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200" dirty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200" dirty="0"/>
          </a:p>
        </p:txBody>
      </p:sp>
      <p:sp>
        <p:nvSpPr>
          <p:cNvPr id="723972" name="Line 4"/>
          <p:cNvSpPr>
            <a:spLocks noChangeShapeType="1"/>
          </p:cNvSpPr>
          <p:nvPr/>
        </p:nvSpPr>
        <p:spPr bwMode="auto">
          <a:xfrm>
            <a:off x="457200" y="8382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973" name="Rectangle 5"/>
          <p:cNvSpPr>
            <a:spLocks noChangeArrowheads="1"/>
          </p:cNvSpPr>
          <p:nvPr/>
        </p:nvSpPr>
        <p:spPr bwMode="auto">
          <a:xfrm>
            <a:off x="685800" y="76200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Arial Black" pitchFamily="34" charset="0"/>
              </a:rPr>
              <a:t>What Is WhyNotTheBest.org?</a:t>
            </a:r>
            <a:endParaRPr lang="en-U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037C-3F86-42DB-A767-5D147E330090}" type="slidenum">
              <a:rPr lang="en-US"/>
              <a:pPr/>
              <a:t>4</a:t>
            </a:fld>
            <a:endParaRPr lang="en-US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84150"/>
            <a:ext cx="8229600" cy="1143000"/>
          </a:xfrm>
        </p:spPr>
        <p:txBody>
          <a:bodyPr/>
          <a:lstStyle/>
          <a:p>
            <a:r>
              <a:rPr lang="en-US" sz="3200" dirty="0" smtClean="0"/>
              <a:t>Who Uses WhyNotTheBest.org?</a:t>
            </a:r>
            <a:endParaRPr lang="en-US" sz="3200" dirty="0"/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457200"/>
            <a:ext cx="88392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1800" b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Arial" charset="0"/>
              </a:rPr>
              <a:t>Audiences: Chief </a:t>
            </a:r>
            <a:r>
              <a:rPr lang="en-US" sz="2000" b="1" dirty="0">
                <a:latin typeface="Arial" charset="0"/>
              </a:rPr>
              <a:t>Executive Officers, Chief Medical and Quality Officers, Chiefs of Nursing, Chief Information Officers; </a:t>
            </a:r>
            <a:r>
              <a:rPr lang="en-US" sz="2000" b="1" dirty="0" smtClean="0">
                <a:latin typeface="Arial" charset="0"/>
              </a:rPr>
              <a:t>Data Analytic Experts, private-sector performance assessment groups, business coalitions.</a:t>
            </a:r>
            <a:endParaRPr lang="en-US" sz="2000" b="1" dirty="0">
              <a:latin typeface="Arial" charset="0"/>
            </a:endParaRPr>
          </a:p>
          <a:p>
            <a:pPr>
              <a:lnSpc>
                <a:spcPct val="3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Tool used to prepare reports for hospital boards, train staff in process </a:t>
            </a:r>
            <a:r>
              <a:rPr lang="en-US" sz="2000" b="1" dirty="0" smtClean="0">
                <a:latin typeface="Arial" charset="0"/>
              </a:rPr>
              <a:t>improvement,  compare quality across markets or regions, track progress.</a:t>
            </a:r>
            <a:endParaRPr lang="en-US" sz="2000" b="1" dirty="0">
              <a:latin typeface="Arial" charset="0"/>
            </a:endParaRPr>
          </a:p>
          <a:p>
            <a:pPr>
              <a:lnSpc>
                <a:spcPct val="4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Recommended as one of top hospital profiling sites by </a:t>
            </a:r>
            <a:r>
              <a:rPr lang="en-US" sz="2000" b="1" i="1" dirty="0">
                <a:latin typeface="Arial" charset="0"/>
              </a:rPr>
              <a:t>Wall Street Journal </a:t>
            </a:r>
            <a:r>
              <a:rPr lang="en-US" sz="2000" b="1" dirty="0">
                <a:latin typeface="Arial" charset="0"/>
              </a:rPr>
              <a:t>and featured in health blogs: ABC News, WSJ, and </a:t>
            </a:r>
            <a:r>
              <a:rPr lang="en-US" sz="2000" b="1" i="1" dirty="0">
                <a:latin typeface="Arial" charset="0"/>
              </a:rPr>
              <a:t>US </a:t>
            </a:r>
            <a:r>
              <a:rPr lang="en-US" sz="2000" b="1" i="1" dirty="0" smtClean="0">
                <a:latin typeface="Arial" charset="0"/>
              </a:rPr>
              <a:t>News and World Report.</a:t>
            </a:r>
            <a:endParaRPr lang="en-US" sz="2000" b="1" i="1" dirty="0">
              <a:latin typeface="Arial" charset="0"/>
            </a:endParaRPr>
          </a:p>
          <a:p>
            <a:pPr>
              <a:lnSpc>
                <a:spcPct val="5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Included as resource for HHS Value Exchange Networks</a:t>
            </a:r>
            <a:r>
              <a:rPr lang="en-US" sz="2000" b="1" dirty="0" smtClean="0">
                <a:latin typeface="Arial" charset="0"/>
              </a:rPr>
              <a:t>.</a:t>
            </a:r>
            <a:endParaRPr lang="en-US" sz="2000" b="1" dirty="0">
              <a:latin typeface="Arial" charset="0"/>
            </a:endParaRPr>
          </a:p>
          <a:p>
            <a:pPr>
              <a:lnSpc>
                <a:spcPct val="4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Veterans Administration outreach to Fund </a:t>
            </a:r>
            <a:r>
              <a:rPr lang="en-US" sz="2000" b="1" dirty="0" smtClean="0">
                <a:latin typeface="Arial" charset="0"/>
              </a:rPr>
              <a:t> re: </a:t>
            </a:r>
            <a:r>
              <a:rPr lang="en-US" sz="2000" b="1" dirty="0">
                <a:latin typeface="Arial" charset="0"/>
              </a:rPr>
              <a:t>design of </a:t>
            </a:r>
            <a:r>
              <a:rPr lang="en-US" sz="2000" b="1" dirty="0" smtClean="0">
                <a:latin typeface="Arial" charset="0"/>
              </a:rPr>
              <a:t>its </a:t>
            </a:r>
            <a:r>
              <a:rPr lang="en-US" sz="2000" b="1" dirty="0">
                <a:latin typeface="Arial" charset="0"/>
              </a:rPr>
              <a:t>own performance reporting site.</a:t>
            </a:r>
          </a:p>
          <a:p>
            <a:pPr>
              <a:lnSpc>
                <a:spcPct val="2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Arial" charset="0"/>
              </a:rPr>
              <a:t>Partnerships </a:t>
            </a:r>
            <a:r>
              <a:rPr lang="en-US" sz="2000" b="1" dirty="0">
                <a:latin typeface="Arial" charset="0"/>
              </a:rPr>
              <a:t>with </a:t>
            </a:r>
            <a:r>
              <a:rPr lang="en-US" sz="2000" b="1" dirty="0" smtClean="0">
                <a:latin typeface="Arial" charset="0"/>
              </a:rPr>
              <a:t>18 </a:t>
            </a:r>
            <a:r>
              <a:rPr lang="en-US" sz="2000" b="1" dirty="0">
                <a:latin typeface="Arial" charset="0"/>
              </a:rPr>
              <a:t>states, </a:t>
            </a:r>
            <a:r>
              <a:rPr lang="en-US" sz="2000" b="1" i="1" dirty="0">
                <a:latin typeface="Arial" charset="0"/>
              </a:rPr>
              <a:t>Consumer Reports</a:t>
            </a:r>
            <a:r>
              <a:rPr lang="en-US" sz="2000" b="1" dirty="0">
                <a:latin typeface="Arial" charset="0"/>
              </a:rPr>
              <a:t>, and The Leapfrog Group </a:t>
            </a:r>
            <a:r>
              <a:rPr lang="en-US" sz="2000" b="1" dirty="0" smtClean="0">
                <a:latin typeface="Arial" charset="0"/>
              </a:rPr>
              <a:t>in reporting patient safety data.</a:t>
            </a:r>
            <a:endParaRPr lang="en-US" sz="2000" b="1" dirty="0">
              <a:latin typeface="Arial" charset="0"/>
            </a:endParaRPr>
          </a:p>
          <a:p>
            <a:pPr>
              <a:lnSpc>
                <a:spcPct val="2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sz="2000" b="1" dirty="0">
              <a:latin typeface="Arial" charset="0"/>
            </a:endParaRPr>
          </a:p>
          <a:p>
            <a:pPr>
              <a:lnSpc>
                <a:spcPct val="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10000"/>
              </a:lnSpc>
              <a:buFontTx/>
              <a:buNone/>
            </a:pPr>
            <a:endParaRPr lang="en-US" sz="1800" b="1" dirty="0">
              <a:latin typeface="Arial" charset="0"/>
            </a:endParaRPr>
          </a:p>
          <a:p>
            <a:pPr>
              <a:lnSpc>
                <a:spcPct val="40000"/>
              </a:lnSpc>
            </a:pPr>
            <a:endParaRPr lang="en-US" sz="1800" b="1" dirty="0">
              <a:latin typeface="Arial" charset="0"/>
            </a:endParaRPr>
          </a:p>
          <a:p>
            <a:pPr>
              <a:lnSpc>
                <a:spcPct val="30000"/>
              </a:lnSpc>
              <a:buFontTx/>
              <a:buNone/>
            </a:pPr>
            <a:endParaRPr lang="en-US" sz="1800" b="1" dirty="0">
              <a:latin typeface="Arial" charset="0"/>
            </a:endParaRPr>
          </a:p>
          <a:p>
            <a:pPr>
              <a:lnSpc>
                <a:spcPct val="50000"/>
              </a:lnSpc>
            </a:pPr>
            <a:endParaRPr lang="en-US" sz="1800" b="1" dirty="0">
              <a:latin typeface="Arial" charset="0"/>
            </a:endParaRPr>
          </a:p>
        </p:txBody>
      </p:sp>
      <p:sp>
        <p:nvSpPr>
          <p:cNvPr id="757764" name="Line 4"/>
          <p:cNvSpPr>
            <a:spLocks noChangeShapeType="1"/>
          </p:cNvSpPr>
          <p:nvPr/>
        </p:nvSpPr>
        <p:spPr bwMode="auto">
          <a:xfrm>
            <a:off x="609600" y="7620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9848-D4F2-4CC7-BFA8-642101D59DA0}" type="slidenum">
              <a:rPr lang="en-US"/>
              <a:pPr/>
              <a:t>5</a:t>
            </a:fld>
            <a:endParaRPr lang="en-US"/>
          </a:p>
        </p:txBody>
      </p:sp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What’s </a:t>
            </a:r>
            <a:r>
              <a:rPr lang="en-US" sz="3600" dirty="0"/>
              <a:t>Unique </a:t>
            </a:r>
            <a:r>
              <a:rPr lang="en-US" sz="3600" dirty="0" smtClean="0"/>
              <a:t>About </a:t>
            </a:r>
            <a:r>
              <a:rPr lang="en-US" sz="3600" dirty="0"/>
              <a:t>WNTB?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 dirty="0">
                <a:solidFill>
                  <a:schemeClr val="tx2"/>
                </a:solidFill>
                <a:latin typeface="Arial" charset="0"/>
              </a:rPr>
              <a:t>Scope of </a:t>
            </a:r>
            <a:r>
              <a:rPr lang="en-US" sz="1600" b="1" u="sng" dirty="0" smtClean="0">
                <a:solidFill>
                  <a:schemeClr val="tx2"/>
                </a:solidFill>
                <a:latin typeface="Arial" charset="0"/>
              </a:rPr>
              <a:t>Measures, Benchmarks, </a:t>
            </a:r>
            <a:r>
              <a:rPr lang="en-US" sz="1600" b="1" u="sng" dirty="0">
                <a:solidFill>
                  <a:schemeClr val="tx2"/>
                </a:solidFill>
                <a:latin typeface="Arial" charset="0"/>
              </a:rPr>
              <a:t>and Flexibility in Generating </a:t>
            </a:r>
            <a:r>
              <a:rPr lang="en-US" sz="1600" b="1" u="sng" dirty="0" smtClean="0">
                <a:solidFill>
                  <a:schemeClr val="tx2"/>
                </a:solidFill>
                <a:latin typeface="Arial" charset="0"/>
              </a:rPr>
              <a:t>Reports</a:t>
            </a:r>
            <a:endParaRPr lang="en-US" sz="1600" b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Hospital quality: 30 Hospital </a:t>
            </a:r>
            <a:r>
              <a:rPr lang="en-US" sz="1600" b="1" dirty="0">
                <a:latin typeface="Arial" charset="0"/>
              </a:rPr>
              <a:t>Quality Alliance measures  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Patient experiences: 10 </a:t>
            </a:r>
            <a:r>
              <a:rPr lang="en-US" sz="1600" b="1" dirty="0">
                <a:latin typeface="Arial" charset="0"/>
              </a:rPr>
              <a:t>measures from the Hospital Consumer Assessment of Healthcare </a:t>
            </a:r>
            <a:r>
              <a:rPr lang="en-US" sz="1600" b="1" dirty="0" smtClean="0">
                <a:latin typeface="Arial" charset="0"/>
              </a:rPr>
              <a:t>Providers and Systems (HCAHPS) 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Incidence of central line</a:t>
            </a:r>
            <a:r>
              <a:rPr lang="en-US" sz="1600" dirty="0"/>
              <a:t>–</a:t>
            </a:r>
            <a:r>
              <a:rPr lang="en-US" sz="1600" b="1" dirty="0" smtClean="0">
                <a:latin typeface="Arial" charset="0"/>
              </a:rPr>
              <a:t>associated </a:t>
            </a:r>
            <a:r>
              <a:rPr lang="en-US" sz="1600" b="1" dirty="0">
                <a:latin typeface="Arial" charset="0"/>
              </a:rPr>
              <a:t>bloodstream </a:t>
            </a:r>
            <a:r>
              <a:rPr lang="en-US" sz="1600" b="1" dirty="0" smtClean="0">
                <a:latin typeface="Arial" charset="0"/>
              </a:rPr>
              <a:t>infections from 3,780 hospitals</a:t>
            </a:r>
            <a:endParaRPr lang="en-US" sz="16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All-payer data from 18 states: AHRQ </a:t>
            </a:r>
            <a:r>
              <a:rPr lang="en-US" sz="1600" b="1" dirty="0">
                <a:latin typeface="Arial" charset="0"/>
              </a:rPr>
              <a:t>Patient Safety </a:t>
            </a:r>
            <a:r>
              <a:rPr lang="en-US" sz="1600" b="1" dirty="0" smtClean="0">
                <a:latin typeface="Arial" charset="0"/>
              </a:rPr>
              <a:t>Indicators, Prevention Quality Indicators, and Inpatient Quality Indicators 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Rates of health information technology adoption: AHA survey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Population health and utilization/costs: Institute of Medicine</a:t>
            </a:r>
          </a:p>
          <a:p>
            <a:pPr>
              <a:lnSpc>
                <a:spcPct val="80000"/>
              </a:lnSpc>
            </a:pPr>
            <a:endParaRPr lang="en-US" sz="1600" b="1" dirty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Arial" charset="0"/>
              </a:rPr>
              <a:t>Providers Profiled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Over 5,335 hospitals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Over 400 multi-hospital systems</a:t>
            </a:r>
          </a:p>
          <a:p>
            <a:pPr>
              <a:lnSpc>
                <a:spcPct val="80000"/>
              </a:lnSpc>
            </a:pPr>
            <a:endParaRPr lang="en-US" sz="1600" b="1" dirty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Arial" charset="0"/>
              </a:rPr>
              <a:t>Geographic visualization of performance 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Interactive </a:t>
            </a:r>
            <a:r>
              <a:rPr lang="en-US" sz="1600" b="1" dirty="0">
                <a:latin typeface="Arial" charset="0"/>
              </a:rPr>
              <a:t>maps of </a:t>
            </a:r>
            <a:r>
              <a:rPr lang="en-US" sz="1600" b="1" dirty="0" smtClean="0">
                <a:latin typeface="Arial" charset="0"/>
              </a:rPr>
              <a:t>national, state, county, and HRR-level performance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Map overlays of delivery system reform – PCMHs, CVEs, Beacons</a:t>
            </a:r>
          </a:p>
          <a:p>
            <a:pPr>
              <a:lnSpc>
                <a:spcPct val="80000"/>
              </a:lnSpc>
            </a:pPr>
            <a:endParaRPr lang="en-US" sz="1600" b="1" dirty="0">
              <a:latin typeface="Arial" charset="0"/>
            </a:endParaRPr>
          </a:p>
          <a:p>
            <a:pPr>
              <a:lnSpc>
                <a:spcPct val="10000"/>
              </a:lnSpc>
              <a:buFontTx/>
              <a:buNone/>
            </a:pPr>
            <a:endParaRPr lang="en-US" sz="1600" b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sz="1600" b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 dirty="0">
                <a:solidFill>
                  <a:schemeClr val="tx2"/>
                </a:solidFill>
                <a:latin typeface="Arial" charset="0"/>
              </a:rPr>
              <a:t>Improvement Resources and Wide Range of Benchmarking Capabilities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65 </a:t>
            </a:r>
            <a:r>
              <a:rPr lang="en-US" sz="1600" b="1" dirty="0">
                <a:latin typeface="Arial" charset="0"/>
              </a:rPr>
              <a:t>Health care delivery improvement tools  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57 </a:t>
            </a:r>
            <a:r>
              <a:rPr lang="en-US" sz="1600" b="1" dirty="0">
                <a:latin typeface="Arial" charset="0"/>
              </a:rPr>
              <a:t>Case studies  </a:t>
            </a:r>
          </a:p>
          <a:p>
            <a:pPr>
              <a:lnSpc>
                <a:spcPct val="80000"/>
              </a:lnSpc>
            </a:pPr>
            <a:r>
              <a:rPr lang="en-US" sz="1600" b="1" dirty="0">
                <a:latin typeface="Arial" charset="0"/>
              </a:rPr>
              <a:t>Allows users to compare against “others like me” – safety net, teaching hospitals, hospital systems; to others in their region, to top 1%, 10%, 25%, national average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888836" name="Line 4"/>
          <p:cNvSpPr>
            <a:spLocks noChangeShapeType="1"/>
          </p:cNvSpPr>
          <p:nvPr/>
        </p:nvSpPr>
        <p:spPr bwMode="auto">
          <a:xfrm>
            <a:off x="228600" y="6858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9AB6-2732-4A20-9605-4008FF69D40C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6934200" y="762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endParaRPr lang="en-US" sz="1600">
              <a:cs typeface="Arial" charset="0"/>
            </a:endParaRPr>
          </a:p>
        </p:txBody>
      </p:sp>
      <p:graphicFrame>
        <p:nvGraphicFramePr>
          <p:cNvPr id="10035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53617"/>
              </p:ext>
            </p:extLst>
          </p:nvPr>
        </p:nvGraphicFramePr>
        <p:xfrm>
          <a:off x="152401" y="1066800"/>
          <a:ext cx="8915399" cy="5562600"/>
        </p:xfrm>
        <a:graphic>
          <a:graphicData uri="http://schemas.openxmlformats.org/drawingml/2006/table">
            <a:tbl>
              <a:tblPr/>
              <a:tblGrid>
                <a:gridCol w="2285999"/>
                <a:gridCol w="2133600"/>
                <a:gridCol w="1219200"/>
                <a:gridCol w="1748812"/>
                <a:gridCol w="1527788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Health Care Settings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Benchmarks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Hospitals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Safety-Net Hospitals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Teaching Hospitals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Academic Medical Centers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Hospital Systems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Level Profiled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Organization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System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Counties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HRRs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Process: HQA, HIT Adoption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Patient Experience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Outcomes: Readmissions; Mortality; Health Care-Associated Infections; ACS Admissions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Population Health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Resource 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Costs: Average Charges &amp; Payments;  Costs per beneficiary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Bed size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Ownership Type (For Profit, Not-For Profit, Public, Government)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Measures Reported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Top 1%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Top 10%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Top 25%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National Average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State Average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Hospital types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HRRs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Health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CMS Hospital Compare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State All-Payer Discharge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IOM Population Health and Utilization Indicators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AHA surveys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3540" name="Text Box 19"/>
          <p:cNvSpPr txBox="1">
            <a:spLocks noChangeArrowheads="1"/>
          </p:cNvSpPr>
          <p:nvPr/>
        </p:nvSpPr>
        <p:spPr bwMode="auto">
          <a:xfrm>
            <a:off x="533400" y="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WhyNotTheBest.org</a:t>
            </a:r>
          </a:p>
          <a:p>
            <a:pPr algn="ctr"/>
            <a:r>
              <a:rPr lang="en-US" sz="320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What Does it Include?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2A3F-3801-4519-8031-10EA765B54E5}" type="slidenum">
              <a:rPr lang="en-US"/>
              <a:pPr/>
              <a:t>7</a:t>
            </a:fld>
            <a:endParaRPr lang="en-US"/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305800" cy="1905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u="sng">
                <a:solidFill>
                  <a:schemeClr val="tx2"/>
                </a:solidFill>
                <a:hlinkClick r:id="rId2"/>
              </a:rPr>
              <a:t>www.commonwealthfund.org</a:t>
            </a:r>
            <a:endParaRPr lang="en-US" sz="2800" u="sng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en-US" sz="2800" u="sng">
                <a:solidFill>
                  <a:schemeClr val="tx2"/>
                </a:solidFill>
              </a:rPr>
              <a:t>www.Whynotthebest.org</a:t>
            </a:r>
          </a:p>
          <a:p>
            <a:pPr algn="ctr">
              <a:buFontTx/>
              <a:buNone/>
            </a:pPr>
            <a:endParaRPr lang="en-US" sz="2800"/>
          </a:p>
        </p:txBody>
      </p:sp>
      <p:pic>
        <p:nvPicPr>
          <p:cNvPr id="1011717" name="Picture 5" descr="CFlogo 2-color ko 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724400"/>
            <a:ext cx="1828800" cy="1828800"/>
          </a:xfrm>
          <a:prstGeom prst="rect">
            <a:avLst/>
          </a:prstGeom>
          <a:noFill/>
        </p:spPr>
      </p:pic>
      <p:pic>
        <p:nvPicPr>
          <p:cNvPr id="1011718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10200" y="4724400"/>
            <a:ext cx="2743200" cy="18446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 Presentation Template">
  <a:themeElements>
    <a:clrScheme name="1_Powerpoint Presentation Template 13">
      <a:dk1>
        <a:srgbClr val="000099"/>
      </a:dk1>
      <a:lt1>
        <a:srgbClr val="FFFFFF"/>
      </a:lt1>
      <a:dk2>
        <a:srgbClr val="0000FF"/>
      </a:dk2>
      <a:lt2>
        <a:srgbClr val="FFFF66"/>
      </a:lt2>
      <a:accent1>
        <a:srgbClr val="FF66FF"/>
      </a:accent1>
      <a:accent2>
        <a:srgbClr val="66FFFF"/>
      </a:accent2>
      <a:accent3>
        <a:srgbClr val="AAAAFF"/>
      </a:accent3>
      <a:accent4>
        <a:srgbClr val="DADADA"/>
      </a:accent4>
      <a:accent5>
        <a:srgbClr val="FFB8FF"/>
      </a:accent5>
      <a:accent6>
        <a:srgbClr val="5CE7E7"/>
      </a:accent6>
      <a:hlink>
        <a:srgbClr val="FFFF66"/>
      </a:hlink>
      <a:folHlink>
        <a:srgbClr val="99FF66"/>
      </a:folHlink>
    </a:clrScheme>
    <a:fontScheme name="1_Powerpoint Presentation Templat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owerpoint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13">
        <a:dk1>
          <a:srgbClr val="000099"/>
        </a:dk1>
        <a:lt1>
          <a:srgbClr val="FFFFFF"/>
        </a:lt1>
        <a:dk2>
          <a:srgbClr val="0000FF"/>
        </a:dk2>
        <a:lt2>
          <a:srgbClr val="FFFF66"/>
        </a:lt2>
        <a:accent1>
          <a:srgbClr val="FF66FF"/>
        </a:accent1>
        <a:accent2>
          <a:srgbClr val="66FFFF"/>
        </a:accent2>
        <a:accent3>
          <a:srgbClr val="AAAAFF"/>
        </a:accent3>
        <a:accent4>
          <a:srgbClr val="DADADA"/>
        </a:accent4>
        <a:accent5>
          <a:srgbClr val="FFB8FF"/>
        </a:accent5>
        <a:accent6>
          <a:srgbClr val="5CE7E7"/>
        </a:accent6>
        <a:hlink>
          <a:srgbClr val="FFFF66"/>
        </a:hlink>
        <a:folHlink>
          <a:srgbClr val="99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54561</TotalTime>
  <Words>623</Words>
  <Application>Microsoft Office PowerPoint</Application>
  <PresentationFormat>On-screen Show (4:3)</PresentationFormat>
  <Paragraphs>161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1_Powerpoint Presentation Template</vt:lpstr>
      <vt:lpstr>Using WhyNotTheBest.org to Benchmark and Improve Performance: A Webinar </vt:lpstr>
      <vt:lpstr>Learning Objectives</vt:lpstr>
      <vt:lpstr> </vt:lpstr>
      <vt:lpstr>Who Uses WhyNotTheBest.org?</vt:lpstr>
      <vt:lpstr>What’s Unique About WNTB?</vt:lpstr>
      <vt:lpstr>PowerPoint Presentation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Anne-Marie Audet</dc:creator>
  <cp:lastModifiedBy>administrator</cp:lastModifiedBy>
  <cp:revision>646</cp:revision>
  <dcterms:created xsi:type="dcterms:W3CDTF">1601-01-01T00:00:00Z</dcterms:created>
  <dcterms:modified xsi:type="dcterms:W3CDTF">2013-09-18T13:54:17Z</dcterms:modified>
</cp:coreProperties>
</file>