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2" r:id="rId2"/>
    <p:sldId id="276" r:id="rId3"/>
    <p:sldId id="277" r:id="rId4"/>
    <p:sldId id="281" r:id="rId5"/>
    <p:sldId id="285" r:id="rId6"/>
    <p:sldId id="286" r:id="rId7"/>
    <p:sldId id="280" r:id="rId8"/>
    <p:sldId id="273" r:id="rId9"/>
    <p:sldId id="283" r:id="rId10"/>
    <p:sldId id="284" r:id="rId11"/>
    <p:sldId id="28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9A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2" d="100"/>
          <a:sy n="112" d="100"/>
        </p:scale>
        <p:origin x="-14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b="0" dirty="0" smtClean="0"/>
              <a:t>Determinants</a:t>
            </a:r>
            <a:r>
              <a:rPr lang="en-US" sz="2400" b="0" baseline="0" dirty="0" smtClean="0"/>
              <a:t> of Health</a:t>
            </a:r>
            <a:endParaRPr lang="en-US" sz="2400" b="0" dirty="0"/>
          </a:p>
        </c:rich>
      </c:tx>
      <c:layout>
        <c:manualLayout>
          <c:xMode val="edge"/>
          <c:yMode val="edge"/>
          <c:x val="0.000920275590551181"/>
          <c:y val="0.0"/>
        </c:manualLayout>
      </c:layout>
      <c:overlay val="0"/>
    </c:title>
    <c:autoTitleDeleted val="0"/>
    <c:plotArea>
      <c:layout/>
      <c:pieChart>
        <c:varyColors val="1"/>
        <c:ser>
          <c:idx val="0"/>
          <c:order val="0"/>
          <c:tx>
            <c:strRef>
              <c:f>Sheet1!$B$1</c:f>
              <c:strCache>
                <c:ptCount val="1"/>
                <c:pt idx="0">
                  <c:v>Health Checklist</c:v>
                </c:pt>
              </c:strCache>
            </c:strRef>
          </c:tx>
          <c:dPt>
            <c:idx val="0"/>
            <c:bubble3D val="0"/>
            <c:spPr>
              <a:solidFill>
                <a:schemeClr val="tx2">
                  <a:lumMod val="75000"/>
                </a:schemeClr>
              </a:solidFill>
            </c:spPr>
          </c:dPt>
          <c:dPt>
            <c:idx val="1"/>
            <c:bubble3D val="0"/>
            <c:spPr>
              <a:solidFill>
                <a:schemeClr val="tx2">
                  <a:lumMod val="50000"/>
                </a:schemeClr>
              </a:solidFill>
            </c:spPr>
          </c:dPt>
          <c:dPt>
            <c:idx val="2"/>
            <c:bubble3D val="0"/>
            <c:spPr>
              <a:solidFill>
                <a:schemeClr val="tx2">
                  <a:lumMod val="40000"/>
                  <a:lumOff val="60000"/>
                </a:schemeClr>
              </a:solidFill>
            </c:spPr>
          </c:dPt>
          <c:dPt>
            <c:idx val="3"/>
            <c:bubble3D val="0"/>
            <c:spPr>
              <a:solidFill>
                <a:schemeClr val="tx2">
                  <a:lumMod val="60000"/>
                  <a:lumOff val="40000"/>
                </a:schemeClr>
              </a:solidFill>
            </c:spPr>
          </c:dPt>
          <c:dLbls>
            <c:dLbl>
              <c:idx val="0"/>
              <c:layout>
                <c:manualLayout>
                  <c:x val="-0.116018044619423"/>
                  <c:y val="0.114178887795276"/>
                </c:manualLayout>
              </c:layout>
              <c:tx>
                <c:rich>
                  <a:bodyPr/>
                  <a:lstStyle/>
                  <a:p>
                    <a:r>
                      <a:rPr lang="en-US" dirty="0" smtClean="0">
                        <a:solidFill>
                          <a:schemeClr val="bg1"/>
                        </a:solidFill>
                      </a:rPr>
                      <a:t>35%</a:t>
                    </a:r>
                    <a:endParaRPr lang="en-US" dirty="0">
                      <a:solidFill>
                        <a:schemeClr val="bg1"/>
                      </a:solidFill>
                    </a:endParaRPr>
                  </a:p>
                </c:rich>
              </c:tx>
              <c:showLegendKey val="0"/>
              <c:showVal val="0"/>
              <c:showCatName val="0"/>
              <c:showSerName val="0"/>
              <c:showPercent val="1"/>
              <c:showBubbleSize val="0"/>
            </c:dLbl>
            <c:dLbl>
              <c:idx val="1"/>
              <c:layout>
                <c:manualLayout>
                  <c:x val="0.00118930446194226"/>
                  <c:y val="-0.221066437007874"/>
                </c:manualLayout>
              </c:layout>
              <c:tx>
                <c:rich>
                  <a:bodyPr/>
                  <a:lstStyle/>
                  <a:p>
                    <a:r>
                      <a:rPr lang="en-US" dirty="0" smtClean="0">
                        <a:solidFill>
                          <a:schemeClr val="bg1"/>
                        </a:solidFill>
                      </a:rPr>
                      <a:t>35%</a:t>
                    </a:r>
                    <a:endParaRPr lang="en-US" dirty="0">
                      <a:solidFill>
                        <a:schemeClr val="bg1"/>
                      </a:solidFill>
                    </a:endParaRPr>
                  </a:p>
                </c:rich>
              </c:tx>
              <c:showLegendKey val="0"/>
              <c:showVal val="0"/>
              <c:showCatName val="0"/>
              <c:showSerName val="0"/>
              <c:showPercent val="1"/>
              <c:showBubbleSize val="0"/>
            </c:dLbl>
            <c:dLbl>
              <c:idx val="2"/>
              <c:layout>
                <c:manualLayout>
                  <c:x val="0.125781332020997"/>
                  <c:y val="0.0545642224409449"/>
                </c:manualLayout>
              </c:layout>
              <c:tx>
                <c:rich>
                  <a:bodyPr/>
                  <a:lstStyle/>
                  <a:p>
                    <a:r>
                      <a:rPr lang="en-US" dirty="0">
                        <a:solidFill>
                          <a:schemeClr val="bg1"/>
                        </a:solidFill>
                      </a:rPr>
                      <a:t>20%</a:t>
                    </a:r>
                  </a:p>
                </c:rich>
              </c:tx>
              <c:showLegendKey val="0"/>
              <c:showVal val="0"/>
              <c:showCatName val="0"/>
              <c:showSerName val="0"/>
              <c:showPercent val="1"/>
              <c:showBubbleSize val="0"/>
            </c:dLbl>
            <c:dLbl>
              <c:idx val="3"/>
              <c:layout>
                <c:manualLayout>
                  <c:x val="0.0689808070866142"/>
                  <c:y val="0.133685285433071"/>
                </c:manualLayout>
              </c:layout>
              <c:tx>
                <c:rich>
                  <a:bodyPr/>
                  <a:lstStyle/>
                  <a:p>
                    <a:r>
                      <a:rPr lang="en-US" dirty="0">
                        <a:solidFill>
                          <a:schemeClr val="bg1"/>
                        </a:solidFill>
                      </a:rPr>
                      <a:t>10%</a:t>
                    </a:r>
                  </a:p>
                </c:rich>
              </c:tx>
              <c:showLegendKey val="0"/>
              <c:showVal val="0"/>
              <c:showCatName val="0"/>
              <c:showSerName val="0"/>
              <c:showPercent val="1"/>
              <c:showBubbleSize val="0"/>
            </c:dLbl>
            <c:showLegendKey val="0"/>
            <c:showVal val="0"/>
            <c:showCatName val="0"/>
            <c:showSerName val="0"/>
            <c:showPercent val="1"/>
            <c:showBubbleSize val="0"/>
            <c:showLeaderLines val="1"/>
          </c:dLbls>
          <c:cat>
            <c:strRef>
              <c:f>Sheet1!$A$2:$A$5</c:f>
              <c:strCache>
                <c:ptCount val="4"/>
                <c:pt idx="0">
                  <c:v>Health Behaviors</c:v>
                </c:pt>
                <c:pt idx="1">
                  <c:v>Socioeconomic Factors</c:v>
                </c:pt>
                <c:pt idx="2">
                  <c:v>Clinical Care</c:v>
                </c:pt>
                <c:pt idx="3">
                  <c:v>Genetics</c:v>
                </c:pt>
              </c:strCache>
            </c:strRef>
          </c:cat>
          <c:val>
            <c:numRef>
              <c:f>Sheet1!$B$2:$B$5</c:f>
              <c:numCache>
                <c:formatCode>General</c:formatCode>
                <c:ptCount val="4"/>
                <c:pt idx="0">
                  <c:v>35.0</c:v>
                </c:pt>
                <c:pt idx="1">
                  <c:v>35.0</c:v>
                </c:pt>
                <c:pt idx="2">
                  <c:v>20.0</c:v>
                </c:pt>
                <c:pt idx="3">
                  <c:v>10.0</c:v>
                </c:pt>
              </c:numCache>
            </c:numRef>
          </c:val>
        </c:ser>
        <c:dLbls>
          <c:showLegendKey val="0"/>
          <c:showVal val="0"/>
          <c:showCatName val="0"/>
          <c:showSerName val="0"/>
          <c:showPercent val="1"/>
          <c:showBubbleSize val="0"/>
          <c:showLeaderLines val="1"/>
        </c:dLbls>
        <c:firstSliceAng val="0"/>
      </c:pieChart>
      <c:spPr>
        <a:noFill/>
      </c:spPr>
    </c:plotArea>
    <c:legend>
      <c:legendPos val="r"/>
      <c:layout/>
      <c:overlay val="0"/>
    </c:legend>
    <c:plotVisOnly val="1"/>
    <c:dispBlanksAs val="gap"/>
    <c:showDLblsOverMax val="0"/>
  </c:chart>
  <c:spPr>
    <a:solidFill>
      <a:schemeClr val="bg1"/>
    </a:solidFill>
    <a:effectLst/>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5BD686-DBBF-874B-9EFD-D166AD92CDEC}" type="datetimeFigureOut">
              <a:rPr lang="en-US" smtClean="0"/>
              <a:t>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801866-9017-6145-98D2-A9FF5EFA795B}" type="slidenum">
              <a:rPr lang="en-US" smtClean="0"/>
              <a:t>‹#›</a:t>
            </a:fld>
            <a:endParaRPr lang="en-US"/>
          </a:p>
        </p:txBody>
      </p:sp>
    </p:spTree>
    <p:extLst>
      <p:ext uri="{BB962C8B-B14F-4D97-AF65-F5344CB8AC3E}">
        <p14:creationId xmlns:p14="http://schemas.microsoft.com/office/powerpoint/2010/main" val="27005123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t>Switzerland has many similarities with the US: One of reasons: Switzerland has copy pasted the US Constitution (except for the strong position of the President): Central Government (rather weak), 26 Cantons. 3 Language/cultural regions (German (65%), French (20%) and Italian (6.5%); Rumansh (0.5%)). Non Swiss Residents ~ 20%.</a:t>
            </a:r>
          </a:p>
          <a:p>
            <a:pPr eaLnBrk="1" hangingPunct="1">
              <a:lnSpc>
                <a:spcPct val="90000"/>
              </a:lnSpc>
              <a:spcBef>
                <a:spcPct val="0"/>
              </a:spcBef>
            </a:pPr>
            <a:r>
              <a:rPr lang="en-US" smtClean="0"/>
              <a:t>But Switzerland is, of course, much smaller than the US.</a:t>
            </a:r>
          </a:p>
          <a:p>
            <a:pPr eaLnBrk="1" hangingPunct="1">
              <a:lnSpc>
                <a:spcPct val="90000"/>
              </a:lnSpc>
              <a:spcBef>
                <a:spcPct val="0"/>
              </a:spcBef>
            </a:pPr>
            <a:r>
              <a:rPr lang="en-US" smtClean="0"/>
              <a:t>But there are also many similarities in the health care system: Like the US Switzerland has no National Health System like eg. Great Britain. Ambulatory care is mostly in the hands of for profit operating doctors in private practices. Even though group practices or HMO like organizations gain ground in Switzerland, they make up only about 15% of ambulatory care. Hospital care  as well as institutions for long term care are run by non for profit and for profit organizations. </a:t>
            </a:r>
          </a:p>
          <a:p>
            <a:pPr eaLnBrk="1" hangingPunct="1">
              <a:lnSpc>
                <a:spcPct val="90000"/>
              </a:lnSpc>
              <a:spcBef>
                <a:spcPct val="0"/>
              </a:spcBef>
            </a:pPr>
            <a:r>
              <a:rPr lang="en-US" smtClean="0"/>
              <a:t>Up to the major health care reform in 1996 the health insurance market looked quite like the one in the Us today. There was no mandatory insurance scheme. Health insurances were for profit and not for profit. They were free to accept or to refuse applicants and the premium was calculated taking into account preexisting conditions, gender and age. Chronically ill, women and elderly persons therefore paid much higher premiums. And as in the US some employers would pay for the health insurance plan.</a:t>
            </a:r>
          </a:p>
          <a:p>
            <a:pPr eaLnBrk="1" hangingPunct="1">
              <a:lnSpc>
                <a:spcPct val="90000"/>
              </a:lnSpc>
              <a:spcBef>
                <a:spcPct val="0"/>
              </a:spcBef>
            </a:pPr>
            <a:r>
              <a:rPr lang="en-US" smtClean="0"/>
              <a:t>3 major differences exist however: </a:t>
            </a:r>
          </a:p>
          <a:p>
            <a:pPr eaLnBrk="1" hangingPunct="1">
              <a:lnSpc>
                <a:spcPct val="90000"/>
              </a:lnSpc>
              <a:spcBef>
                <a:spcPct val="0"/>
              </a:spcBef>
              <a:buFontTx/>
              <a:buChar char="-"/>
            </a:pPr>
            <a:r>
              <a:rPr lang="en-US" smtClean="0"/>
              <a:t>Switzerland never had and does not have structures like Medicare or Medicaid.</a:t>
            </a:r>
          </a:p>
          <a:p>
            <a:pPr eaLnBrk="1" hangingPunct="1">
              <a:lnSpc>
                <a:spcPct val="90000"/>
              </a:lnSpc>
              <a:spcBef>
                <a:spcPct val="0"/>
              </a:spcBef>
            </a:pPr>
            <a:r>
              <a:rPr lang="en-US" smtClean="0"/>
              <a:t>-Switzerland has no deficit in the health system or accumulated debts.</a:t>
            </a:r>
          </a:p>
          <a:p>
            <a:pPr eaLnBrk="1" hangingPunct="1">
              <a:lnSpc>
                <a:spcPct val="90000"/>
              </a:lnSpc>
              <a:spcBef>
                <a:spcPct val="0"/>
              </a:spcBef>
            </a:pPr>
            <a:r>
              <a:rPr lang="en-US" smtClean="0"/>
              <a:t>-the Swiss system provides a very large degree of financial protection against medical cost of illness and maternity.</a:t>
            </a:r>
          </a:p>
          <a:p>
            <a:pPr eaLnBrk="1" hangingPunct="1">
              <a:lnSpc>
                <a:spcPct val="90000"/>
              </a:lnSpc>
              <a:spcBef>
                <a:spcPct val="0"/>
              </a:spcBef>
            </a:pPr>
            <a:endParaRPr lang="en-US"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5C0520-80D1-43E8-B6A4-A3334FFB55FC}" type="slidenum">
              <a:rPr lang="en-US"/>
              <a:pPr fontAlgn="base">
                <a:spcBef>
                  <a:spcPct val="0"/>
                </a:spcBef>
                <a:spcAft>
                  <a:spcPct val="0"/>
                </a:spcAft>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801866-9017-6145-98D2-A9FF5EFA795B}" type="slidenum">
              <a:rPr lang="en-US" smtClean="0"/>
              <a:t>3</a:t>
            </a:fld>
            <a:endParaRPr lang="en-US"/>
          </a:p>
        </p:txBody>
      </p:sp>
    </p:spTree>
    <p:extLst>
      <p:ext uri="{BB962C8B-B14F-4D97-AF65-F5344CB8AC3E}">
        <p14:creationId xmlns:p14="http://schemas.microsoft.com/office/powerpoint/2010/main" val="375569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801866-9017-6145-98D2-A9FF5EFA795B}" type="slidenum">
              <a:rPr lang="en-US" smtClean="0"/>
              <a:t>4</a:t>
            </a:fld>
            <a:endParaRPr lang="en-US"/>
          </a:p>
        </p:txBody>
      </p:sp>
    </p:spTree>
    <p:extLst>
      <p:ext uri="{BB962C8B-B14F-4D97-AF65-F5344CB8AC3E}">
        <p14:creationId xmlns:p14="http://schemas.microsoft.com/office/powerpoint/2010/main" val="375569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801866-9017-6145-98D2-A9FF5EFA795B}" type="slidenum">
              <a:rPr lang="en-US" smtClean="0"/>
              <a:t>5</a:t>
            </a:fld>
            <a:endParaRPr lang="en-US"/>
          </a:p>
        </p:txBody>
      </p:sp>
    </p:spTree>
    <p:extLst>
      <p:ext uri="{BB962C8B-B14F-4D97-AF65-F5344CB8AC3E}">
        <p14:creationId xmlns:p14="http://schemas.microsoft.com/office/powerpoint/2010/main" val="375569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ED717B-6D7E-784C-804E-E5614D1FB887}" type="datetimeFigureOut">
              <a:rPr lang="en-US" smtClean="0"/>
              <a:t>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27F6-9803-164B-9582-CF719933BF8C}" type="slidenum">
              <a:rPr lang="en-US" smtClean="0"/>
              <a:t>‹#›</a:t>
            </a:fld>
            <a:endParaRPr lang="en-US"/>
          </a:p>
        </p:txBody>
      </p:sp>
    </p:spTree>
    <p:extLst>
      <p:ext uri="{BB962C8B-B14F-4D97-AF65-F5344CB8AC3E}">
        <p14:creationId xmlns:p14="http://schemas.microsoft.com/office/powerpoint/2010/main" val="258022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ED717B-6D7E-784C-804E-E5614D1FB887}" type="datetimeFigureOut">
              <a:rPr lang="en-US" smtClean="0"/>
              <a:t>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27F6-9803-164B-9582-CF719933BF8C}" type="slidenum">
              <a:rPr lang="en-US" smtClean="0"/>
              <a:t>‹#›</a:t>
            </a:fld>
            <a:endParaRPr lang="en-US"/>
          </a:p>
        </p:txBody>
      </p:sp>
    </p:spTree>
    <p:extLst>
      <p:ext uri="{BB962C8B-B14F-4D97-AF65-F5344CB8AC3E}">
        <p14:creationId xmlns:p14="http://schemas.microsoft.com/office/powerpoint/2010/main" val="531940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ED717B-6D7E-784C-804E-E5614D1FB887}" type="datetimeFigureOut">
              <a:rPr lang="en-US" smtClean="0"/>
              <a:t>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27F6-9803-164B-9582-CF719933BF8C}" type="slidenum">
              <a:rPr lang="en-US" smtClean="0"/>
              <a:t>‹#›</a:t>
            </a:fld>
            <a:endParaRPr lang="en-US"/>
          </a:p>
        </p:txBody>
      </p:sp>
    </p:spTree>
    <p:extLst>
      <p:ext uri="{BB962C8B-B14F-4D97-AF65-F5344CB8AC3E}">
        <p14:creationId xmlns:p14="http://schemas.microsoft.com/office/powerpoint/2010/main" val="35774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ED717B-6D7E-784C-804E-E5614D1FB887}" type="datetimeFigureOut">
              <a:rPr lang="en-US" smtClean="0"/>
              <a:t>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27F6-9803-164B-9582-CF719933BF8C}" type="slidenum">
              <a:rPr lang="en-US" smtClean="0"/>
              <a:t>‹#›</a:t>
            </a:fld>
            <a:endParaRPr lang="en-US"/>
          </a:p>
        </p:txBody>
      </p:sp>
    </p:spTree>
    <p:extLst>
      <p:ext uri="{BB962C8B-B14F-4D97-AF65-F5344CB8AC3E}">
        <p14:creationId xmlns:p14="http://schemas.microsoft.com/office/powerpoint/2010/main" val="365462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ED717B-6D7E-784C-804E-E5614D1FB887}" type="datetimeFigureOut">
              <a:rPr lang="en-US" smtClean="0"/>
              <a:t>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27F6-9803-164B-9582-CF719933BF8C}" type="slidenum">
              <a:rPr lang="en-US" smtClean="0"/>
              <a:t>‹#›</a:t>
            </a:fld>
            <a:endParaRPr lang="en-US"/>
          </a:p>
        </p:txBody>
      </p:sp>
    </p:spTree>
    <p:extLst>
      <p:ext uri="{BB962C8B-B14F-4D97-AF65-F5344CB8AC3E}">
        <p14:creationId xmlns:p14="http://schemas.microsoft.com/office/powerpoint/2010/main" val="346548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ED717B-6D7E-784C-804E-E5614D1FB887}" type="datetimeFigureOut">
              <a:rPr lang="en-US" smtClean="0"/>
              <a:t>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627F6-9803-164B-9582-CF719933BF8C}" type="slidenum">
              <a:rPr lang="en-US" smtClean="0"/>
              <a:t>‹#›</a:t>
            </a:fld>
            <a:endParaRPr lang="en-US"/>
          </a:p>
        </p:txBody>
      </p:sp>
    </p:spTree>
    <p:extLst>
      <p:ext uri="{BB962C8B-B14F-4D97-AF65-F5344CB8AC3E}">
        <p14:creationId xmlns:p14="http://schemas.microsoft.com/office/powerpoint/2010/main" val="241626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ED717B-6D7E-784C-804E-E5614D1FB887}" type="datetimeFigureOut">
              <a:rPr lang="en-US" smtClean="0"/>
              <a:t>1/6/12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627F6-9803-164B-9582-CF719933BF8C}" type="slidenum">
              <a:rPr lang="en-US" smtClean="0"/>
              <a:t>‹#›</a:t>
            </a:fld>
            <a:endParaRPr lang="en-US"/>
          </a:p>
        </p:txBody>
      </p:sp>
    </p:spTree>
    <p:extLst>
      <p:ext uri="{BB962C8B-B14F-4D97-AF65-F5344CB8AC3E}">
        <p14:creationId xmlns:p14="http://schemas.microsoft.com/office/powerpoint/2010/main" val="211839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ED717B-6D7E-784C-804E-E5614D1FB887}" type="datetimeFigureOut">
              <a:rPr lang="en-US" smtClean="0"/>
              <a:t>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627F6-9803-164B-9582-CF719933BF8C}" type="slidenum">
              <a:rPr lang="en-US" smtClean="0"/>
              <a:t>‹#›</a:t>
            </a:fld>
            <a:endParaRPr lang="en-US"/>
          </a:p>
        </p:txBody>
      </p:sp>
    </p:spTree>
    <p:extLst>
      <p:ext uri="{BB962C8B-B14F-4D97-AF65-F5344CB8AC3E}">
        <p14:creationId xmlns:p14="http://schemas.microsoft.com/office/powerpoint/2010/main" val="85612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D717B-6D7E-784C-804E-E5614D1FB887}" type="datetimeFigureOut">
              <a:rPr lang="en-US" smtClean="0"/>
              <a:t>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2627F6-9803-164B-9582-CF719933BF8C}" type="slidenum">
              <a:rPr lang="en-US" smtClean="0"/>
              <a:t>‹#›</a:t>
            </a:fld>
            <a:endParaRPr lang="en-US"/>
          </a:p>
        </p:txBody>
      </p:sp>
    </p:spTree>
    <p:extLst>
      <p:ext uri="{BB962C8B-B14F-4D97-AF65-F5344CB8AC3E}">
        <p14:creationId xmlns:p14="http://schemas.microsoft.com/office/powerpoint/2010/main" val="239825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ED717B-6D7E-784C-804E-E5614D1FB887}" type="datetimeFigureOut">
              <a:rPr lang="en-US" smtClean="0"/>
              <a:t>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627F6-9803-164B-9582-CF719933BF8C}" type="slidenum">
              <a:rPr lang="en-US" smtClean="0"/>
              <a:t>‹#›</a:t>
            </a:fld>
            <a:endParaRPr lang="en-US"/>
          </a:p>
        </p:txBody>
      </p:sp>
    </p:spTree>
    <p:extLst>
      <p:ext uri="{BB962C8B-B14F-4D97-AF65-F5344CB8AC3E}">
        <p14:creationId xmlns:p14="http://schemas.microsoft.com/office/powerpoint/2010/main" val="1932254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ED717B-6D7E-784C-804E-E5614D1FB887}" type="datetimeFigureOut">
              <a:rPr lang="en-US" smtClean="0"/>
              <a:t>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627F6-9803-164B-9582-CF719933BF8C}" type="slidenum">
              <a:rPr lang="en-US" smtClean="0"/>
              <a:t>‹#›</a:t>
            </a:fld>
            <a:endParaRPr lang="en-US"/>
          </a:p>
        </p:txBody>
      </p:sp>
    </p:spTree>
    <p:extLst>
      <p:ext uri="{BB962C8B-B14F-4D97-AF65-F5344CB8AC3E}">
        <p14:creationId xmlns:p14="http://schemas.microsoft.com/office/powerpoint/2010/main" val="24704535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D717B-6D7E-784C-804E-E5614D1FB887}" type="datetimeFigureOut">
              <a:rPr lang="en-US" smtClean="0"/>
              <a:t>1/6/12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627F6-9803-164B-9582-CF719933BF8C}" type="slidenum">
              <a:rPr lang="en-US" smtClean="0"/>
              <a:t>‹#›</a:t>
            </a:fld>
            <a:endParaRPr lang="en-US"/>
          </a:p>
        </p:txBody>
      </p:sp>
    </p:spTree>
    <p:extLst>
      <p:ext uri="{BB962C8B-B14F-4D97-AF65-F5344CB8AC3E}">
        <p14:creationId xmlns:p14="http://schemas.microsoft.com/office/powerpoint/2010/main" val="4018357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oleObject" Target="../embeddings/oleObject1.bin"/><Relationship Id="rId6"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99" y="825500"/>
            <a:ext cx="9220200" cy="62230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http://www.schoepfung.eu/fileadmin/win/sc/dateien/2/wolken/wolken.jpg"/>
          <p:cNvPicPr/>
          <p:nvPr/>
        </p:nvPicPr>
        <p:blipFill>
          <a:blip r:embed="rId2"/>
          <a:srcRect t="57030" b="20361"/>
          <a:stretch>
            <a:fillRect/>
          </a:stretch>
        </p:blipFill>
        <p:spPr bwMode="auto">
          <a:xfrm>
            <a:off x="-76200" y="0"/>
            <a:ext cx="5562600" cy="825500"/>
          </a:xfrm>
          <a:prstGeom prst="rect">
            <a:avLst/>
          </a:prstGeom>
          <a:noFill/>
          <a:ln w="9525">
            <a:noFill/>
            <a:miter lim="800000"/>
            <a:headEnd/>
            <a:tailEnd/>
          </a:ln>
        </p:spPr>
      </p:pic>
      <p:pic>
        <p:nvPicPr>
          <p:cNvPr id="8" name="Picture 7" descr="Bild der Bundesbehörden"/>
          <p:cNvPicPr/>
          <p:nvPr/>
        </p:nvPicPr>
        <p:blipFill>
          <a:blip r:embed="rId3"/>
          <a:srcRect/>
          <a:stretch>
            <a:fillRect/>
          </a:stretch>
        </p:blipFill>
        <p:spPr bwMode="auto">
          <a:xfrm>
            <a:off x="5562601" y="0"/>
            <a:ext cx="3581400" cy="838200"/>
          </a:xfrm>
          <a:prstGeom prst="rect">
            <a:avLst/>
          </a:prstGeom>
          <a:noFill/>
          <a:ln w="9525">
            <a:noFill/>
            <a:miter lim="800000"/>
            <a:headEnd/>
            <a:tailEnd/>
          </a:ln>
        </p:spPr>
      </p:pic>
      <p:sp>
        <p:nvSpPr>
          <p:cNvPr id="2" name="Title 1"/>
          <p:cNvSpPr>
            <a:spLocks noGrp="1"/>
          </p:cNvSpPr>
          <p:nvPr>
            <p:ph type="title"/>
          </p:nvPr>
        </p:nvSpPr>
        <p:spPr>
          <a:xfrm>
            <a:off x="347214" y="1942711"/>
            <a:ext cx="8229600" cy="2703846"/>
          </a:xfrm>
          <a:solidFill>
            <a:schemeClr val="bg1"/>
          </a:solidFill>
          <a:ln w="38100" cmpd="sng">
            <a:noFill/>
          </a:ln>
          <a:effectLst>
            <a:outerShdw blurRad="523875" dist="914400" dir="2700000" sx="95000" sy="95000" algn="tl" rotWithShape="0">
              <a:srgbClr val="000000">
                <a:alpha val="63000"/>
              </a:srgbClr>
            </a:outerShdw>
          </a:effectLst>
        </p:spPr>
        <p:txBody>
          <a:bodyPr>
            <a:normAutofit fontScale="90000"/>
          </a:bodyPr>
          <a:lstStyle/>
          <a:p>
            <a:r>
              <a:rPr lang="en-US" dirty="0" smtClean="0"/>
              <a:t>How to Improve Care for Patients with Complex Needs in the Framework of the Swiss Health Care System? </a:t>
            </a:r>
            <a:endParaRPr lang="en-US" dirty="0"/>
          </a:p>
        </p:txBody>
      </p:sp>
      <p:sp>
        <p:nvSpPr>
          <p:cNvPr id="3" name="TextBox 2"/>
          <p:cNvSpPr txBox="1"/>
          <p:nvPr/>
        </p:nvSpPr>
        <p:spPr>
          <a:xfrm>
            <a:off x="735994" y="5469084"/>
            <a:ext cx="5666598" cy="1200329"/>
          </a:xfrm>
          <a:prstGeom prst="rect">
            <a:avLst/>
          </a:prstGeom>
          <a:noFill/>
        </p:spPr>
        <p:txBody>
          <a:bodyPr wrap="none" rtlCol="0">
            <a:spAutoFit/>
          </a:bodyPr>
          <a:lstStyle/>
          <a:p>
            <a:r>
              <a:rPr lang="en-US" dirty="0" smtClean="0">
                <a:solidFill>
                  <a:schemeClr val="bg1"/>
                </a:solidFill>
              </a:rPr>
              <a:t>Thomas Zeltner</a:t>
            </a:r>
          </a:p>
          <a:p>
            <a:r>
              <a:rPr lang="en-US" dirty="0" smtClean="0">
                <a:solidFill>
                  <a:schemeClr val="bg1"/>
                </a:solidFill>
              </a:rPr>
              <a:t>Professor of Public Health, University of Bern, Switzerland.</a:t>
            </a:r>
          </a:p>
          <a:p>
            <a:r>
              <a:rPr lang="en-US" dirty="0" smtClean="0">
                <a:solidFill>
                  <a:schemeClr val="bg1"/>
                </a:solidFill>
              </a:rPr>
              <a:t>Former Secretary of Health of Switzerland (1991-2009)</a:t>
            </a:r>
          </a:p>
          <a:p>
            <a:endParaRPr lang="en-US" dirty="0"/>
          </a:p>
        </p:txBody>
      </p:sp>
      <p:sp>
        <p:nvSpPr>
          <p:cNvPr id="5" name="Rectangle 4"/>
          <p:cNvSpPr/>
          <p:nvPr/>
        </p:nvSpPr>
        <p:spPr>
          <a:xfrm>
            <a:off x="346800" y="1254143"/>
            <a:ext cx="8797200" cy="369332"/>
          </a:xfrm>
          <a:prstGeom prst="rect">
            <a:avLst/>
          </a:prstGeom>
        </p:spPr>
        <p:txBody>
          <a:bodyPr wrap="square">
            <a:spAutoFit/>
          </a:bodyPr>
          <a:lstStyle/>
          <a:p>
            <a:r>
              <a:rPr lang="en-US" b="1" dirty="0">
                <a:solidFill>
                  <a:schemeClr val="bg1"/>
                </a:solidFill>
              </a:rPr>
              <a:t>Commonwealth Fund International Survey Webinar January </a:t>
            </a:r>
            <a:r>
              <a:rPr lang="en-US" b="1" dirty="0" smtClean="0">
                <a:solidFill>
                  <a:schemeClr val="bg1"/>
                </a:solidFill>
              </a:rPr>
              <a:t>11, 2012 </a:t>
            </a:r>
            <a:endParaRPr lang="en-US" dirty="0">
              <a:solidFill>
                <a:schemeClr val="bg1"/>
              </a:solidFill>
            </a:endParaRPr>
          </a:p>
        </p:txBody>
      </p:sp>
    </p:spTree>
    <p:extLst>
      <p:ext uri="{BB962C8B-B14F-4D97-AF65-F5344CB8AC3E}">
        <p14:creationId xmlns:p14="http://schemas.microsoft.com/office/powerpoint/2010/main" val="34898435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99" y="838200"/>
            <a:ext cx="9220200" cy="62230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7214" y="1264485"/>
            <a:ext cx="8229600" cy="5391489"/>
          </a:xfrm>
          <a:solidFill>
            <a:schemeClr val="bg1"/>
          </a:solidFill>
          <a:ln w="38100" cmpd="sng">
            <a:noFill/>
          </a:ln>
          <a:effectLst>
            <a:outerShdw blurRad="523875" dist="914400" dir="2700000" sx="95000" sy="95000" algn="tl" rotWithShape="0">
              <a:srgbClr val="000000">
                <a:alpha val="63000"/>
              </a:srgbClr>
            </a:outerShdw>
          </a:effectLst>
        </p:spPr>
        <p:txBody>
          <a:bodyPr>
            <a:normAutofit/>
          </a:bodyPr>
          <a:lstStyle/>
          <a:p>
            <a:endParaRPr lang="en-US" dirty="0"/>
          </a:p>
        </p:txBody>
      </p:sp>
      <p:pic>
        <p:nvPicPr>
          <p:cNvPr id="7" name="Picture 6" descr="http://www.schoepfung.eu/fileadmin/win/sc/dateien/2/wolken/wolken.jpg"/>
          <p:cNvPicPr/>
          <p:nvPr/>
        </p:nvPicPr>
        <p:blipFill>
          <a:blip r:embed="rId3"/>
          <a:srcRect t="57030" b="20361"/>
          <a:stretch>
            <a:fillRect/>
          </a:stretch>
        </p:blipFill>
        <p:spPr bwMode="auto">
          <a:xfrm>
            <a:off x="-76200" y="0"/>
            <a:ext cx="5562600" cy="825500"/>
          </a:xfrm>
          <a:prstGeom prst="rect">
            <a:avLst/>
          </a:prstGeom>
          <a:noFill/>
          <a:ln w="9525">
            <a:noFill/>
            <a:miter lim="800000"/>
            <a:headEnd/>
            <a:tailEnd/>
          </a:ln>
        </p:spPr>
      </p:pic>
      <p:pic>
        <p:nvPicPr>
          <p:cNvPr id="8" name="Picture 7" descr="Bild der Bundesbehörden"/>
          <p:cNvPicPr/>
          <p:nvPr/>
        </p:nvPicPr>
        <p:blipFill>
          <a:blip r:embed="rId4"/>
          <a:srcRect/>
          <a:stretch>
            <a:fillRect/>
          </a:stretch>
        </p:blipFill>
        <p:spPr bwMode="auto">
          <a:xfrm>
            <a:off x="5562600" y="0"/>
            <a:ext cx="3581400" cy="838200"/>
          </a:xfrm>
          <a:prstGeom prst="rect">
            <a:avLst/>
          </a:prstGeom>
          <a:noFill/>
          <a:ln w="9525">
            <a:noFill/>
            <a:miter lim="800000"/>
            <a:headEnd/>
            <a:tailEnd/>
          </a:ln>
        </p:spPr>
      </p:pic>
      <p:sp>
        <p:nvSpPr>
          <p:cNvPr id="17" name="TextBox 16"/>
          <p:cNvSpPr txBox="1"/>
          <p:nvPr/>
        </p:nvSpPr>
        <p:spPr>
          <a:xfrm>
            <a:off x="699268" y="1298727"/>
            <a:ext cx="6360586" cy="584776"/>
          </a:xfrm>
          <a:prstGeom prst="rect">
            <a:avLst/>
          </a:prstGeom>
          <a:noFill/>
        </p:spPr>
        <p:txBody>
          <a:bodyPr wrap="square" rtlCol="0">
            <a:spAutoFit/>
          </a:bodyPr>
          <a:lstStyle/>
          <a:p>
            <a:r>
              <a:rPr lang="en-US" sz="3200" b="1" dirty="0" smtClean="0">
                <a:latin typeface="Arial"/>
                <a:cs typeface="Arial"/>
              </a:rPr>
              <a:t>Challenges for the Future:</a:t>
            </a:r>
            <a:endParaRPr lang="en-US" sz="3200" b="1" dirty="0">
              <a:latin typeface="Arial"/>
              <a:cs typeface="Arial"/>
            </a:endParaRPr>
          </a:p>
        </p:txBody>
      </p:sp>
      <p:graphicFrame>
        <p:nvGraphicFramePr>
          <p:cNvPr id="9" name="Object 6"/>
          <p:cNvGraphicFramePr>
            <a:graphicFrameLocks noGrp="1" noChangeAspect="1"/>
          </p:cNvGraphicFramePr>
          <p:nvPr>
            <p:ph sz="quarter" idx="4294967295"/>
            <p:extLst>
              <p:ext uri="{D42A27DB-BD31-4B8C-83A1-F6EECF244321}">
                <p14:modId xmlns:p14="http://schemas.microsoft.com/office/powerpoint/2010/main" val="2692474767"/>
              </p:ext>
            </p:extLst>
          </p:nvPr>
        </p:nvGraphicFramePr>
        <p:xfrm>
          <a:off x="1940662" y="2523396"/>
          <a:ext cx="3545738" cy="4078686"/>
        </p:xfrm>
        <a:graphic>
          <a:graphicData uri="http://schemas.openxmlformats.org/presentationml/2006/ole">
            <mc:AlternateContent xmlns:mc="http://schemas.openxmlformats.org/markup-compatibility/2006">
              <mc:Choice xmlns:v="urn:schemas-microsoft-com:vml" Requires="v">
                <p:oleObj spid="_x0000_s1033" name="Chart" r:id="rId5" imgW="4372051" imgH="5029200" progId="MSGraph.Chart.8">
                  <p:embed followColorScheme="full"/>
                </p:oleObj>
              </mc:Choice>
              <mc:Fallback>
                <p:oleObj name="Chart" r:id="rId5" imgW="4372051" imgH="5029200" progId="MSGraph.Chart.8">
                  <p:embed followColorScheme="full"/>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0662" y="2523396"/>
                        <a:ext cx="3545738" cy="4078686"/>
                      </a:xfrm>
                      <a:prstGeom prst="rect">
                        <a:avLst/>
                      </a:prstGeom>
                      <a:noFill/>
                      <a:ln>
                        <a:noFill/>
                      </a:ln>
                      <a:effectLst/>
                      <a:extLst/>
                    </p:spPr>
                  </p:pic>
                </p:oleObj>
              </mc:Fallback>
            </mc:AlternateContent>
          </a:graphicData>
        </a:graphic>
      </p:graphicFrame>
      <p:sp>
        <p:nvSpPr>
          <p:cNvPr id="10" name="Text Box 6"/>
          <p:cNvSpPr txBox="1">
            <a:spLocks noChangeAspect="1" noChangeArrowheads="1"/>
          </p:cNvSpPr>
          <p:nvPr/>
        </p:nvSpPr>
        <p:spPr bwMode="auto">
          <a:xfrm>
            <a:off x="699268" y="1883503"/>
            <a:ext cx="68049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2400" kern="1200" dirty="0">
                <a:cs typeface="ＭＳ Ｐゴシック" charset="0"/>
              </a:rPr>
              <a:t>Total expenditures on </a:t>
            </a:r>
            <a:r>
              <a:rPr lang="en-US" sz="2400" kern="1200" dirty="0" smtClean="0">
                <a:cs typeface="ＭＳ Ｐゴシック" charset="0"/>
              </a:rPr>
              <a:t>health as </a:t>
            </a:r>
            <a:r>
              <a:rPr lang="en-US" sz="2400" kern="1200" dirty="0">
                <a:cs typeface="ＭＳ Ｐゴシック" charset="0"/>
              </a:rPr>
              <a:t>percent of GDP</a:t>
            </a:r>
          </a:p>
        </p:txBody>
      </p:sp>
    </p:spTree>
    <p:extLst>
      <p:ext uri="{BB962C8B-B14F-4D97-AF65-F5344CB8AC3E}">
        <p14:creationId xmlns:p14="http://schemas.microsoft.com/office/powerpoint/2010/main" val="39413330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825500"/>
            <a:ext cx="9220200" cy="62230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http://www.schoepfung.eu/fileadmin/win/sc/dateien/2/wolken/wolken.jpg"/>
          <p:cNvPicPr/>
          <p:nvPr/>
        </p:nvPicPr>
        <p:blipFill>
          <a:blip r:embed="rId2"/>
          <a:srcRect t="57030" b="20361"/>
          <a:stretch>
            <a:fillRect/>
          </a:stretch>
        </p:blipFill>
        <p:spPr bwMode="auto">
          <a:xfrm>
            <a:off x="-76200" y="0"/>
            <a:ext cx="5562600" cy="825500"/>
          </a:xfrm>
          <a:prstGeom prst="rect">
            <a:avLst/>
          </a:prstGeom>
          <a:noFill/>
          <a:ln w="9525">
            <a:noFill/>
            <a:miter lim="800000"/>
            <a:headEnd/>
            <a:tailEnd/>
          </a:ln>
        </p:spPr>
      </p:pic>
      <p:pic>
        <p:nvPicPr>
          <p:cNvPr id="8" name="Picture 7" descr="Bild der Bundesbehörden"/>
          <p:cNvPicPr/>
          <p:nvPr/>
        </p:nvPicPr>
        <p:blipFill>
          <a:blip r:embed="rId3"/>
          <a:srcRect/>
          <a:stretch>
            <a:fillRect/>
          </a:stretch>
        </p:blipFill>
        <p:spPr bwMode="auto">
          <a:xfrm>
            <a:off x="5562601" y="0"/>
            <a:ext cx="3581400" cy="838200"/>
          </a:xfrm>
          <a:prstGeom prst="rect">
            <a:avLst/>
          </a:prstGeom>
          <a:noFill/>
          <a:ln w="9525">
            <a:noFill/>
            <a:miter lim="800000"/>
            <a:headEnd/>
            <a:tailEnd/>
          </a:ln>
        </p:spPr>
      </p:pic>
      <p:sp>
        <p:nvSpPr>
          <p:cNvPr id="2" name="Title 1"/>
          <p:cNvSpPr>
            <a:spLocks noGrp="1"/>
          </p:cNvSpPr>
          <p:nvPr>
            <p:ph type="title"/>
          </p:nvPr>
        </p:nvSpPr>
        <p:spPr>
          <a:xfrm>
            <a:off x="347214" y="1258947"/>
            <a:ext cx="8229600" cy="2094758"/>
          </a:xfrm>
          <a:solidFill>
            <a:schemeClr val="bg1"/>
          </a:solidFill>
          <a:ln w="38100" cmpd="sng">
            <a:noFill/>
          </a:ln>
          <a:effectLst>
            <a:outerShdw blurRad="523875" dist="914400" dir="2700000" sx="95000" sy="95000" algn="tl" rotWithShape="0">
              <a:srgbClr val="000000">
                <a:alpha val="63000"/>
              </a:srgbClr>
            </a:outerShdw>
          </a:effectLst>
        </p:spPr>
        <p:txBody>
          <a:bodyPr>
            <a:normAutofit/>
          </a:bodyPr>
          <a:lstStyle/>
          <a:p>
            <a:r>
              <a:rPr lang="en-US" b="1" dirty="0"/>
              <a:t>Next </a:t>
            </a:r>
            <a:r>
              <a:rPr lang="en-US" b="1" dirty="0" smtClean="0"/>
              <a:t>Reforms </a:t>
            </a:r>
            <a:r>
              <a:rPr lang="en-US" b="1" dirty="0"/>
              <a:t>of the Swiss Health Care System</a:t>
            </a:r>
            <a:r>
              <a:rPr lang="en-US" dirty="0" smtClean="0"/>
              <a:t>:</a:t>
            </a:r>
            <a:endParaRPr lang="en-US" dirty="0"/>
          </a:p>
        </p:txBody>
      </p:sp>
      <p:sp>
        <p:nvSpPr>
          <p:cNvPr id="9" name="Title 1"/>
          <p:cNvSpPr txBox="1">
            <a:spLocks/>
          </p:cNvSpPr>
          <p:nvPr/>
        </p:nvSpPr>
        <p:spPr>
          <a:xfrm>
            <a:off x="347214" y="3709305"/>
            <a:ext cx="8229600" cy="2703846"/>
          </a:xfrm>
          <a:prstGeom prst="rect">
            <a:avLst/>
          </a:prstGeom>
          <a:solidFill>
            <a:schemeClr val="bg1"/>
          </a:solidFill>
          <a:ln w="38100" cmpd="sng">
            <a:noFill/>
          </a:ln>
          <a:effectLst>
            <a:outerShdw blurRad="523875" dist="914400" dir="2700000" sx="95000" sy="95000" algn="tl" rotWithShape="0">
              <a:srgbClr val="000000">
                <a:alpha val="63000"/>
              </a:srgbClr>
            </a:outerShdw>
          </a:effectLst>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50000"/>
              </a:spcBef>
              <a:buClr>
                <a:schemeClr val="tx1"/>
              </a:buClr>
            </a:pPr>
            <a:r>
              <a:rPr lang="en-US" sz="3600" dirty="0"/>
              <a:t>Strengthening the Position of General Practitioners (2009)</a:t>
            </a:r>
          </a:p>
          <a:p>
            <a:pPr>
              <a:spcBef>
                <a:spcPct val="50000"/>
              </a:spcBef>
              <a:buClr>
                <a:schemeClr val="tx1"/>
              </a:buClr>
            </a:pPr>
            <a:r>
              <a:rPr lang="en-US" sz="3600" dirty="0"/>
              <a:t>Integrated Care shall become “Regular Model of Care” (2012)</a:t>
            </a:r>
          </a:p>
          <a:p>
            <a:pPr>
              <a:spcBef>
                <a:spcPct val="50000"/>
              </a:spcBef>
              <a:buClr>
                <a:schemeClr val="tx1"/>
              </a:buClr>
            </a:pPr>
            <a:r>
              <a:rPr lang="en-US" sz="3600" dirty="0"/>
              <a:t>Strengthening Health Promotion/Disease Prevention (2012)</a:t>
            </a:r>
          </a:p>
          <a:p>
            <a:pPr>
              <a:spcBef>
                <a:spcPct val="50000"/>
              </a:spcBef>
              <a:buClr>
                <a:schemeClr val="tx1"/>
              </a:buClr>
            </a:pPr>
            <a:r>
              <a:rPr lang="en-US" sz="3600" dirty="0"/>
              <a:t>Introducing Disease Management Programs (2014)</a:t>
            </a:r>
          </a:p>
        </p:txBody>
      </p:sp>
    </p:spTree>
    <p:extLst>
      <p:ext uri="{BB962C8B-B14F-4D97-AF65-F5344CB8AC3E}">
        <p14:creationId xmlns:p14="http://schemas.microsoft.com/office/powerpoint/2010/main" val="12717196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6199" y="838200"/>
            <a:ext cx="9220200" cy="62230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158744" y="707086"/>
            <a:ext cx="8644317" cy="5945282"/>
          </a:xfrm>
          <a:solidFill>
            <a:schemeClr val="bg1"/>
          </a:solidFill>
          <a:ln w="38100" cmpd="sng">
            <a:noFill/>
          </a:ln>
          <a:effectLst>
            <a:outerShdw blurRad="523875" dist="914400" dir="2700000" sx="95000" sy="95000" algn="tl" rotWithShape="0">
              <a:srgbClr val="000000">
                <a:alpha val="63000"/>
              </a:srgbClr>
            </a:outerShdw>
          </a:effectLst>
        </p:spPr>
        <p:txBody>
          <a:bodyPr>
            <a:normAutofit/>
          </a:bodyPr>
          <a:lstStyle/>
          <a:p>
            <a:endParaRPr lang="en-US" dirty="0"/>
          </a:p>
        </p:txBody>
      </p:sp>
      <p:sp>
        <p:nvSpPr>
          <p:cNvPr id="2" name="Isosceles Triangle 1"/>
          <p:cNvSpPr/>
          <p:nvPr/>
        </p:nvSpPr>
        <p:spPr>
          <a:xfrm>
            <a:off x="2743200" y="2895600"/>
            <a:ext cx="3505200" cy="2743200"/>
          </a:xfrm>
          <a:prstGeom prst="triangle">
            <a:avLst/>
          </a:prstGeom>
          <a:solidFill>
            <a:srgbClr val="DA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581400" y="4267200"/>
            <a:ext cx="1878188" cy="830997"/>
          </a:xfrm>
          <a:prstGeom prst="rect">
            <a:avLst/>
          </a:prstGeom>
          <a:solidFill>
            <a:schemeClr val="accent2">
              <a:lumMod val="40000"/>
              <a:lumOff val="60000"/>
            </a:schemeClr>
          </a:solidFill>
          <a:ln w="38100" cmpd="sng">
            <a:solidFill>
              <a:schemeClr val="accent2">
                <a:lumMod val="75000"/>
              </a:schemeClr>
            </a:solidFill>
          </a:ln>
          <a:effectLst>
            <a:outerShdw blurRad="50800" dist="38100" dir="2700000" algn="tl" rotWithShape="0">
              <a:srgbClr val="000000">
                <a:alpha val="43000"/>
              </a:srgbClr>
            </a:outerShdw>
          </a:effectLst>
        </p:spPr>
        <p:txBody>
          <a:bodyPr wrap="none" rtlCol="0">
            <a:spAutoFit/>
          </a:bodyPr>
          <a:lstStyle/>
          <a:p>
            <a:pPr algn="ctr"/>
            <a:r>
              <a:rPr lang="en-US" dirty="0" smtClean="0"/>
              <a:t>Government</a:t>
            </a:r>
          </a:p>
          <a:p>
            <a:pPr algn="ctr"/>
            <a:r>
              <a:rPr lang="en-US" dirty="0" smtClean="0"/>
              <a:t>Regulator</a:t>
            </a:r>
            <a:endParaRPr lang="en-US" dirty="0"/>
          </a:p>
        </p:txBody>
      </p:sp>
      <p:sp>
        <p:nvSpPr>
          <p:cNvPr id="3" name="TextBox 2"/>
          <p:cNvSpPr txBox="1"/>
          <p:nvPr/>
        </p:nvSpPr>
        <p:spPr>
          <a:xfrm>
            <a:off x="3733800" y="1524000"/>
            <a:ext cx="1518715" cy="1200328"/>
          </a:xfrm>
          <a:prstGeom prst="rect">
            <a:avLst/>
          </a:prstGeom>
          <a:solidFill>
            <a:schemeClr val="accent1">
              <a:lumMod val="20000"/>
              <a:lumOff val="80000"/>
            </a:schemeClr>
          </a:solidFill>
          <a:ln w="38100" cmpd="sng">
            <a:solidFill>
              <a:srgbClr val="3366FF"/>
            </a:solidFill>
          </a:ln>
          <a:effectLst>
            <a:outerShdw blurRad="50800" dist="38100" dir="2700000" algn="tl" rotWithShape="0">
              <a:srgbClr val="000000">
                <a:alpha val="43000"/>
              </a:srgbClr>
            </a:outerShdw>
          </a:effectLst>
        </p:spPr>
        <p:txBody>
          <a:bodyPr wrap="none" rtlCol="0">
            <a:spAutoFit/>
          </a:bodyPr>
          <a:lstStyle/>
          <a:p>
            <a:pPr algn="ctr"/>
            <a:r>
              <a:rPr lang="en-US" dirty="0" smtClean="0"/>
              <a:t>Citizen,</a:t>
            </a:r>
          </a:p>
          <a:p>
            <a:pPr algn="ctr"/>
            <a:r>
              <a:rPr lang="en-US" dirty="0" smtClean="0"/>
              <a:t>Customer</a:t>
            </a:r>
          </a:p>
          <a:p>
            <a:pPr algn="ctr"/>
            <a:r>
              <a:rPr lang="en-US" dirty="0" smtClean="0"/>
              <a:t>Patient</a:t>
            </a:r>
            <a:endParaRPr lang="en-US" dirty="0"/>
          </a:p>
        </p:txBody>
      </p:sp>
      <p:sp>
        <p:nvSpPr>
          <p:cNvPr id="4" name="TextBox 3"/>
          <p:cNvSpPr txBox="1"/>
          <p:nvPr/>
        </p:nvSpPr>
        <p:spPr>
          <a:xfrm>
            <a:off x="6400800" y="5257800"/>
            <a:ext cx="2186115" cy="830997"/>
          </a:xfrm>
          <a:prstGeom prst="rect">
            <a:avLst/>
          </a:prstGeom>
          <a:solidFill>
            <a:srgbClr val="CCFFCC"/>
          </a:solidFill>
          <a:ln w="38100">
            <a:solidFill>
              <a:srgbClr val="008000"/>
            </a:solidFill>
          </a:ln>
          <a:effectLst>
            <a:outerShdw blurRad="50800" dist="38100" dir="2700000" algn="tl" rotWithShape="0">
              <a:srgbClr val="000000">
                <a:alpha val="43000"/>
              </a:srgbClr>
            </a:outerShdw>
          </a:effectLst>
        </p:spPr>
        <p:txBody>
          <a:bodyPr wrap="none" rtlCol="0">
            <a:spAutoFit/>
          </a:bodyPr>
          <a:lstStyle/>
          <a:p>
            <a:pPr algn="ctr"/>
            <a:r>
              <a:rPr lang="en-US" dirty="0" smtClean="0"/>
              <a:t>Health Service</a:t>
            </a:r>
          </a:p>
          <a:p>
            <a:pPr algn="ctr"/>
            <a:r>
              <a:rPr lang="en-US" dirty="0" smtClean="0"/>
              <a:t>Provider</a:t>
            </a:r>
            <a:endParaRPr lang="en-US" dirty="0"/>
          </a:p>
        </p:txBody>
      </p:sp>
      <p:sp>
        <p:nvSpPr>
          <p:cNvPr id="6" name="TextBox 5"/>
          <p:cNvSpPr txBox="1"/>
          <p:nvPr/>
        </p:nvSpPr>
        <p:spPr>
          <a:xfrm>
            <a:off x="1066800" y="5029200"/>
            <a:ext cx="1536298" cy="1200328"/>
          </a:xfrm>
          <a:prstGeom prst="rect">
            <a:avLst/>
          </a:prstGeom>
          <a:solidFill>
            <a:srgbClr val="38D4D0"/>
          </a:solidFill>
          <a:ln w="38100" cmpd="sng">
            <a:solidFill>
              <a:schemeClr val="tx1"/>
            </a:solidFill>
          </a:ln>
          <a:effectLst>
            <a:outerShdw blurRad="50800" dist="38100" dir="2700000" algn="tl" rotWithShape="0">
              <a:srgbClr val="000000">
                <a:alpha val="43000"/>
              </a:srgbClr>
            </a:outerShdw>
          </a:effectLst>
        </p:spPr>
        <p:txBody>
          <a:bodyPr wrap="none" rtlCol="0">
            <a:spAutoFit/>
          </a:bodyPr>
          <a:lstStyle/>
          <a:p>
            <a:pPr algn="ctr"/>
            <a:r>
              <a:rPr lang="en-US" dirty="0" smtClean="0"/>
              <a:t>Health</a:t>
            </a:r>
          </a:p>
          <a:p>
            <a:pPr algn="ctr"/>
            <a:r>
              <a:rPr lang="en-US" dirty="0" smtClean="0"/>
              <a:t>Insurance</a:t>
            </a:r>
          </a:p>
          <a:p>
            <a:pPr algn="ctr"/>
            <a:r>
              <a:rPr lang="en-US" dirty="0" smtClean="0"/>
              <a:t>Company</a:t>
            </a:r>
            <a:endParaRPr lang="en-US" dirty="0"/>
          </a:p>
        </p:txBody>
      </p:sp>
      <p:cxnSp>
        <p:nvCxnSpPr>
          <p:cNvPr id="9" name="Straight Arrow Connector 8"/>
          <p:cNvCxnSpPr/>
          <p:nvPr/>
        </p:nvCxnSpPr>
        <p:spPr>
          <a:xfrm>
            <a:off x="5105400" y="3048000"/>
            <a:ext cx="1371600" cy="1981200"/>
          </a:xfrm>
          <a:prstGeom prst="straightConnector1">
            <a:avLst/>
          </a:prstGeom>
          <a:ln w="38100" cmpd="sng">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2590800" y="2971800"/>
            <a:ext cx="1219200" cy="1828800"/>
          </a:xfrm>
          <a:prstGeom prst="straightConnector1">
            <a:avLst/>
          </a:prstGeom>
          <a:ln w="38100" cmpd="sng">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895600" y="6019800"/>
            <a:ext cx="3200400" cy="0"/>
          </a:xfrm>
          <a:prstGeom prst="straightConnector1">
            <a:avLst/>
          </a:prstGeom>
          <a:ln w="38100" cmpd="sng">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15" name="Picture 14" descr="Bild der Bundesbehörden"/>
          <p:cNvPicPr/>
          <p:nvPr/>
        </p:nvPicPr>
        <p:blipFill>
          <a:blip r:embed="rId3"/>
          <a:srcRect/>
          <a:stretch>
            <a:fillRect/>
          </a:stretch>
        </p:blipFill>
        <p:spPr bwMode="auto">
          <a:xfrm>
            <a:off x="5562600" y="0"/>
            <a:ext cx="3581400" cy="838200"/>
          </a:xfrm>
          <a:prstGeom prst="rect">
            <a:avLst/>
          </a:prstGeom>
          <a:noFill/>
          <a:ln w="9525">
            <a:noFill/>
            <a:miter lim="800000"/>
            <a:headEnd/>
            <a:tailEnd/>
          </a:ln>
        </p:spPr>
      </p:pic>
      <p:pic>
        <p:nvPicPr>
          <p:cNvPr id="16" name="Picture 15" descr="http://www.schoepfung.eu/fileadmin/win/sc/dateien/2/wolken/wolken.jpg"/>
          <p:cNvPicPr/>
          <p:nvPr/>
        </p:nvPicPr>
        <p:blipFill>
          <a:blip r:embed="rId4"/>
          <a:srcRect t="57030" b="20361"/>
          <a:stretch>
            <a:fillRect/>
          </a:stretch>
        </p:blipFill>
        <p:spPr bwMode="auto">
          <a:xfrm>
            <a:off x="-76200" y="0"/>
            <a:ext cx="5562600" cy="825500"/>
          </a:xfrm>
          <a:prstGeom prst="rect">
            <a:avLst/>
          </a:prstGeom>
          <a:noFill/>
          <a:ln w="9525">
            <a:noFill/>
            <a:miter lim="800000"/>
            <a:headEnd/>
            <a:tailEnd/>
          </a:ln>
        </p:spPr>
      </p:pic>
      <p:sp>
        <p:nvSpPr>
          <p:cNvPr id="18" name="TextBox 17"/>
          <p:cNvSpPr txBox="1"/>
          <p:nvPr/>
        </p:nvSpPr>
        <p:spPr>
          <a:xfrm>
            <a:off x="779288" y="838200"/>
            <a:ext cx="7170102" cy="523220"/>
          </a:xfrm>
          <a:prstGeom prst="rect">
            <a:avLst/>
          </a:prstGeom>
          <a:noFill/>
        </p:spPr>
        <p:txBody>
          <a:bodyPr wrap="none" rtlCol="0">
            <a:spAutoFit/>
          </a:bodyPr>
          <a:lstStyle/>
          <a:p>
            <a:r>
              <a:rPr lang="en-US" sz="2800" dirty="0" smtClean="0">
                <a:latin typeface="Arial"/>
                <a:cs typeface="Arial"/>
              </a:rPr>
              <a:t>The Regulated Market Model of Switzerland</a:t>
            </a:r>
            <a:endParaRPr lang="en-US" sz="2800" dirty="0">
              <a:latin typeface="Arial"/>
              <a:cs typeface="Arial"/>
            </a:endParaRPr>
          </a:p>
        </p:txBody>
      </p:sp>
    </p:spTree>
    <p:extLst>
      <p:ext uri="{BB962C8B-B14F-4D97-AF65-F5344CB8AC3E}">
        <p14:creationId xmlns:p14="http://schemas.microsoft.com/office/powerpoint/2010/main" val="3380998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heckerboard(across)">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99" y="838200"/>
            <a:ext cx="9220200" cy="62230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http://www.schoepfung.eu/fileadmin/win/sc/dateien/2/wolken/wolken.jpg"/>
          <p:cNvPicPr/>
          <p:nvPr/>
        </p:nvPicPr>
        <p:blipFill>
          <a:blip r:embed="rId3"/>
          <a:srcRect t="57030" b="20361"/>
          <a:stretch>
            <a:fillRect/>
          </a:stretch>
        </p:blipFill>
        <p:spPr bwMode="auto">
          <a:xfrm>
            <a:off x="-76200" y="0"/>
            <a:ext cx="5562600" cy="825500"/>
          </a:xfrm>
          <a:prstGeom prst="rect">
            <a:avLst/>
          </a:prstGeom>
          <a:noFill/>
          <a:ln w="9525">
            <a:noFill/>
            <a:miter lim="800000"/>
            <a:headEnd/>
            <a:tailEnd/>
          </a:ln>
        </p:spPr>
      </p:pic>
      <p:pic>
        <p:nvPicPr>
          <p:cNvPr id="8" name="Picture 7" descr="Bild der Bundesbehörden"/>
          <p:cNvPicPr/>
          <p:nvPr/>
        </p:nvPicPr>
        <p:blipFill>
          <a:blip r:embed="rId4"/>
          <a:srcRect/>
          <a:stretch>
            <a:fillRect/>
          </a:stretch>
        </p:blipFill>
        <p:spPr bwMode="auto">
          <a:xfrm>
            <a:off x="5562600" y="0"/>
            <a:ext cx="3581400" cy="838200"/>
          </a:xfrm>
          <a:prstGeom prst="rect">
            <a:avLst/>
          </a:prstGeom>
          <a:noFill/>
          <a:ln w="9525">
            <a:noFill/>
            <a:miter lim="800000"/>
            <a:headEnd/>
            <a:tailEnd/>
          </a:ln>
        </p:spPr>
      </p:pic>
      <p:sp>
        <p:nvSpPr>
          <p:cNvPr id="2" name="Title 1"/>
          <p:cNvSpPr>
            <a:spLocks noGrp="1"/>
          </p:cNvSpPr>
          <p:nvPr>
            <p:ph type="title"/>
          </p:nvPr>
        </p:nvSpPr>
        <p:spPr>
          <a:xfrm>
            <a:off x="347214" y="1264485"/>
            <a:ext cx="8229600" cy="5391489"/>
          </a:xfrm>
          <a:solidFill>
            <a:schemeClr val="bg1"/>
          </a:solidFill>
          <a:ln w="38100" cmpd="sng">
            <a:noFill/>
          </a:ln>
          <a:effectLst>
            <a:outerShdw blurRad="523875" dist="914400" dir="2700000" sx="95000" sy="95000" algn="tl" rotWithShape="0">
              <a:srgbClr val="000000">
                <a:alpha val="63000"/>
              </a:srgbClr>
            </a:outerShdw>
          </a:effectLst>
        </p:spPr>
        <p:txBody>
          <a:bodyPr>
            <a:normAutofit/>
          </a:bodyPr>
          <a:lstStyle/>
          <a:p>
            <a:endParaRPr lang="en-US" dirty="0"/>
          </a:p>
        </p:txBody>
      </p:sp>
      <p:pic>
        <p:nvPicPr>
          <p:cNvPr id="3" name="Picture 2"/>
          <p:cNvPicPr>
            <a:picLocks noChangeAspect="1"/>
          </p:cNvPicPr>
          <p:nvPr/>
        </p:nvPicPr>
        <p:blipFill rotWithShape="1">
          <a:blip r:embed="rId5"/>
          <a:srcRect l="12182"/>
          <a:stretch/>
        </p:blipFill>
        <p:spPr>
          <a:xfrm>
            <a:off x="5562600" y="2117219"/>
            <a:ext cx="2442371" cy="1908836"/>
          </a:xfrm>
          <a:prstGeom prst="rect">
            <a:avLst/>
          </a:prstGeom>
        </p:spPr>
      </p:pic>
      <p:pic>
        <p:nvPicPr>
          <p:cNvPr id="6" name="Picture 5"/>
          <p:cNvPicPr>
            <a:picLocks noChangeAspect="1"/>
          </p:cNvPicPr>
          <p:nvPr/>
        </p:nvPicPr>
        <p:blipFill>
          <a:blip r:embed="rId6"/>
          <a:stretch>
            <a:fillRect/>
          </a:stretch>
        </p:blipFill>
        <p:spPr>
          <a:xfrm>
            <a:off x="5760594" y="4223121"/>
            <a:ext cx="2387600" cy="2324100"/>
          </a:xfrm>
          <a:prstGeom prst="rect">
            <a:avLst/>
          </a:prstGeom>
        </p:spPr>
      </p:pic>
      <p:pic>
        <p:nvPicPr>
          <p:cNvPr id="9" name="Picture 8"/>
          <p:cNvPicPr>
            <a:picLocks noChangeAspect="1"/>
          </p:cNvPicPr>
          <p:nvPr/>
        </p:nvPicPr>
        <p:blipFill>
          <a:blip r:embed="rId7"/>
          <a:stretch>
            <a:fillRect/>
          </a:stretch>
        </p:blipFill>
        <p:spPr>
          <a:xfrm>
            <a:off x="779288" y="2279805"/>
            <a:ext cx="2324100" cy="3492500"/>
          </a:xfrm>
          <a:prstGeom prst="rect">
            <a:avLst/>
          </a:prstGeom>
        </p:spPr>
      </p:pic>
      <p:sp>
        <p:nvSpPr>
          <p:cNvPr id="10" name="Left-Right Arrow 9"/>
          <p:cNvSpPr/>
          <p:nvPr/>
        </p:nvSpPr>
        <p:spPr>
          <a:xfrm>
            <a:off x="3405775" y="2987072"/>
            <a:ext cx="1832768" cy="37518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Right Arrow 11"/>
          <p:cNvSpPr/>
          <p:nvPr/>
        </p:nvSpPr>
        <p:spPr>
          <a:xfrm>
            <a:off x="3405775" y="4920732"/>
            <a:ext cx="2156825" cy="38961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675924" y="2438721"/>
            <a:ext cx="1448233" cy="461665"/>
          </a:xfrm>
          <a:prstGeom prst="rect">
            <a:avLst/>
          </a:prstGeom>
          <a:noFill/>
        </p:spPr>
        <p:txBody>
          <a:bodyPr wrap="none" rtlCol="0">
            <a:spAutoFit/>
          </a:bodyPr>
          <a:lstStyle/>
          <a:p>
            <a:r>
              <a:rPr lang="en-US" sz="2400" dirty="0" smtClean="0"/>
              <a:t>&lt; 1/3 mile</a:t>
            </a:r>
            <a:endParaRPr lang="en-US" sz="2400" dirty="0"/>
          </a:p>
        </p:txBody>
      </p:sp>
      <p:sp>
        <p:nvSpPr>
          <p:cNvPr id="14" name="TextBox 13"/>
          <p:cNvSpPr txBox="1"/>
          <p:nvPr/>
        </p:nvSpPr>
        <p:spPr>
          <a:xfrm>
            <a:off x="3675924" y="4401242"/>
            <a:ext cx="1293744" cy="461665"/>
          </a:xfrm>
          <a:prstGeom prst="rect">
            <a:avLst/>
          </a:prstGeom>
          <a:noFill/>
        </p:spPr>
        <p:txBody>
          <a:bodyPr wrap="none" rtlCol="0">
            <a:spAutoFit/>
          </a:bodyPr>
          <a:lstStyle/>
          <a:p>
            <a:r>
              <a:rPr lang="en-US" sz="2400" dirty="0" smtClean="0"/>
              <a:t>&lt; 3 miles</a:t>
            </a:r>
            <a:endParaRPr lang="en-US" sz="2400" dirty="0"/>
          </a:p>
        </p:txBody>
      </p:sp>
      <p:sp>
        <p:nvSpPr>
          <p:cNvPr id="15" name="TextBox 14"/>
          <p:cNvSpPr txBox="1"/>
          <p:nvPr/>
        </p:nvSpPr>
        <p:spPr>
          <a:xfrm>
            <a:off x="759988" y="1486321"/>
            <a:ext cx="7388035" cy="523220"/>
          </a:xfrm>
          <a:prstGeom prst="rect">
            <a:avLst/>
          </a:prstGeom>
          <a:noFill/>
        </p:spPr>
        <p:txBody>
          <a:bodyPr wrap="none" rtlCol="0">
            <a:spAutoFit/>
          </a:bodyPr>
          <a:lstStyle/>
          <a:p>
            <a:r>
              <a:rPr lang="en-US" sz="2800" dirty="0" smtClean="0"/>
              <a:t>Specific Aspects of the Swiss Health Care Systems</a:t>
            </a:r>
            <a:endParaRPr lang="en-US" sz="2800" dirty="0"/>
          </a:p>
        </p:txBody>
      </p:sp>
    </p:spTree>
    <p:extLst>
      <p:ext uri="{BB962C8B-B14F-4D97-AF65-F5344CB8AC3E}">
        <p14:creationId xmlns:p14="http://schemas.microsoft.com/office/powerpoint/2010/main" val="2015434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99" y="838200"/>
            <a:ext cx="9220200" cy="62230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http://www.schoepfung.eu/fileadmin/win/sc/dateien/2/wolken/wolken.jpg"/>
          <p:cNvPicPr/>
          <p:nvPr/>
        </p:nvPicPr>
        <p:blipFill>
          <a:blip r:embed="rId3"/>
          <a:srcRect t="57030" b="20361"/>
          <a:stretch>
            <a:fillRect/>
          </a:stretch>
        </p:blipFill>
        <p:spPr bwMode="auto">
          <a:xfrm>
            <a:off x="-76200" y="0"/>
            <a:ext cx="5562600" cy="825500"/>
          </a:xfrm>
          <a:prstGeom prst="rect">
            <a:avLst/>
          </a:prstGeom>
          <a:noFill/>
          <a:ln w="9525">
            <a:noFill/>
            <a:miter lim="800000"/>
            <a:headEnd/>
            <a:tailEnd/>
          </a:ln>
        </p:spPr>
      </p:pic>
      <p:pic>
        <p:nvPicPr>
          <p:cNvPr id="8" name="Picture 7" descr="Bild der Bundesbehörden"/>
          <p:cNvPicPr/>
          <p:nvPr/>
        </p:nvPicPr>
        <p:blipFill>
          <a:blip r:embed="rId4"/>
          <a:srcRect/>
          <a:stretch>
            <a:fillRect/>
          </a:stretch>
        </p:blipFill>
        <p:spPr bwMode="auto">
          <a:xfrm>
            <a:off x="5562600" y="0"/>
            <a:ext cx="3581400" cy="838200"/>
          </a:xfrm>
          <a:prstGeom prst="rect">
            <a:avLst/>
          </a:prstGeom>
          <a:noFill/>
          <a:ln w="9525">
            <a:noFill/>
            <a:miter lim="800000"/>
            <a:headEnd/>
            <a:tailEnd/>
          </a:ln>
        </p:spPr>
      </p:pic>
      <p:sp>
        <p:nvSpPr>
          <p:cNvPr id="2" name="Title 1"/>
          <p:cNvSpPr>
            <a:spLocks noGrp="1"/>
          </p:cNvSpPr>
          <p:nvPr>
            <p:ph type="title"/>
          </p:nvPr>
        </p:nvSpPr>
        <p:spPr>
          <a:xfrm>
            <a:off x="347214" y="1264485"/>
            <a:ext cx="8229600" cy="5391489"/>
          </a:xfrm>
          <a:solidFill>
            <a:schemeClr val="bg1"/>
          </a:solidFill>
          <a:ln w="38100" cmpd="sng">
            <a:noFill/>
          </a:ln>
          <a:effectLst>
            <a:outerShdw blurRad="523875" dist="914400" dir="2700000" sx="95000" sy="95000" algn="tl" rotWithShape="0">
              <a:srgbClr val="000000">
                <a:alpha val="63000"/>
              </a:srgbClr>
            </a:outerShdw>
          </a:effectLst>
        </p:spPr>
        <p:txBody>
          <a:bodyPr>
            <a:normAutofit/>
          </a:bodyPr>
          <a:lstStyle/>
          <a:p>
            <a:endParaRPr lang="en-US" dirty="0"/>
          </a:p>
        </p:txBody>
      </p:sp>
      <p:pic>
        <p:nvPicPr>
          <p:cNvPr id="3" name="Picture 2"/>
          <p:cNvPicPr>
            <a:picLocks noChangeAspect="1"/>
          </p:cNvPicPr>
          <p:nvPr/>
        </p:nvPicPr>
        <p:blipFill rotWithShape="1">
          <a:blip r:embed="rId5"/>
          <a:srcRect l="12182"/>
          <a:stretch/>
        </p:blipFill>
        <p:spPr>
          <a:xfrm>
            <a:off x="5859331" y="4611195"/>
            <a:ext cx="2461867" cy="1924073"/>
          </a:xfrm>
          <a:prstGeom prst="rect">
            <a:avLst/>
          </a:prstGeom>
        </p:spPr>
      </p:pic>
      <p:sp>
        <p:nvSpPr>
          <p:cNvPr id="13" name="TextBox 12"/>
          <p:cNvSpPr txBox="1"/>
          <p:nvPr/>
        </p:nvSpPr>
        <p:spPr>
          <a:xfrm>
            <a:off x="607422" y="2251060"/>
            <a:ext cx="6612207" cy="4154983"/>
          </a:xfrm>
          <a:prstGeom prst="rect">
            <a:avLst/>
          </a:prstGeom>
          <a:noFill/>
        </p:spPr>
        <p:txBody>
          <a:bodyPr wrap="none" rtlCol="0">
            <a:spAutoFit/>
          </a:bodyPr>
          <a:lstStyle/>
          <a:p>
            <a:r>
              <a:rPr lang="en-US" sz="2400" dirty="0" smtClean="0"/>
              <a:t>GPs and Specialists are allowed to</a:t>
            </a:r>
          </a:p>
          <a:p>
            <a:r>
              <a:rPr lang="en-US" sz="2400" dirty="0" smtClean="0"/>
              <a:t>(and are reimbursed by the social health insurance)</a:t>
            </a:r>
          </a:p>
          <a:p>
            <a:endParaRPr lang="en-US" sz="2400" dirty="0" smtClean="0"/>
          </a:p>
          <a:p>
            <a:pPr marL="342900" indent="-342900">
              <a:buFontTx/>
              <a:buChar char="-"/>
            </a:pPr>
            <a:r>
              <a:rPr lang="en-US" sz="2400" dirty="0" smtClean="0"/>
              <a:t>Run their own laboratories</a:t>
            </a:r>
          </a:p>
          <a:p>
            <a:pPr marL="342900" indent="-342900">
              <a:buFontTx/>
              <a:buChar char="-"/>
            </a:pPr>
            <a:r>
              <a:rPr lang="en-US" sz="2400" dirty="0" smtClean="0"/>
              <a:t>Dispense medications (in part of the country)</a:t>
            </a:r>
          </a:p>
          <a:p>
            <a:pPr marL="342900" indent="-342900">
              <a:buFontTx/>
              <a:buChar char="-"/>
            </a:pPr>
            <a:r>
              <a:rPr lang="en-US" sz="2400" dirty="0" smtClean="0"/>
              <a:t>Offer methods of “complementary medicine”</a:t>
            </a:r>
          </a:p>
          <a:p>
            <a:pPr marL="342900" indent="-342900">
              <a:buFontTx/>
              <a:buChar char="-"/>
            </a:pPr>
            <a:r>
              <a:rPr lang="en-US" sz="2400" dirty="0" smtClean="0"/>
              <a:t>Offer X-ray examinations</a:t>
            </a:r>
          </a:p>
          <a:p>
            <a:endParaRPr lang="en-US" sz="2400" dirty="0" smtClean="0"/>
          </a:p>
          <a:p>
            <a:endParaRPr lang="en-US" sz="2400" dirty="0"/>
          </a:p>
          <a:p>
            <a:endParaRPr lang="en-US" sz="2400" dirty="0" smtClean="0"/>
          </a:p>
          <a:p>
            <a:endParaRPr lang="en-US" sz="2400" dirty="0"/>
          </a:p>
        </p:txBody>
      </p:sp>
      <p:sp>
        <p:nvSpPr>
          <p:cNvPr id="15" name="TextBox 14"/>
          <p:cNvSpPr txBox="1"/>
          <p:nvPr/>
        </p:nvSpPr>
        <p:spPr>
          <a:xfrm>
            <a:off x="759988" y="1486321"/>
            <a:ext cx="7388035" cy="523220"/>
          </a:xfrm>
          <a:prstGeom prst="rect">
            <a:avLst/>
          </a:prstGeom>
          <a:noFill/>
        </p:spPr>
        <p:txBody>
          <a:bodyPr wrap="none" rtlCol="0">
            <a:spAutoFit/>
          </a:bodyPr>
          <a:lstStyle/>
          <a:p>
            <a:r>
              <a:rPr lang="en-US" sz="2800" dirty="0" smtClean="0"/>
              <a:t>Specific Aspects of the Swiss Health Care Systems</a:t>
            </a:r>
            <a:endParaRPr lang="en-US" sz="2800" dirty="0"/>
          </a:p>
        </p:txBody>
      </p:sp>
    </p:spTree>
    <p:extLst>
      <p:ext uri="{BB962C8B-B14F-4D97-AF65-F5344CB8AC3E}">
        <p14:creationId xmlns:p14="http://schemas.microsoft.com/office/powerpoint/2010/main" val="210874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99" y="838200"/>
            <a:ext cx="9220200" cy="62230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http://www.schoepfung.eu/fileadmin/win/sc/dateien/2/wolken/wolken.jpg"/>
          <p:cNvPicPr/>
          <p:nvPr/>
        </p:nvPicPr>
        <p:blipFill>
          <a:blip r:embed="rId3"/>
          <a:srcRect t="57030" b="20361"/>
          <a:stretch>
            <a:fillRect/>
          </a:stretch>
        </p:blipFill>
        <p:spPr bwMode="auto">
          <a:xfrm>
            <a:off x="-76200" y="0"/>
            <a:ext cx="5562600" cy="825500"/>
          </a:xfrm>
          <a:prstGeom prst="rect">
            <a:avLst/>
          </a:prstGeom>
          <a:noFill/>
          <a:ln w="9525">
            <a:noFill/>
            <a:miter lim="800000"/>
            <a:headEnd/>
            <a:tailEnd/>
          </a:ln>
        </p:spPr>
      </p:pic>
      <p:pic>
        <p:nvPicPr>
          <p:cNvPr id="8" name="Picture 7" descr="Bild der Bundesbehörden"/>
          <p:cNvPicPr/>
          <p:nvPr/>
        </p:nvPicPr>
        <p:blipFill>
          <a:blip r:embed="rId4"/>
          <a:srcRect/>
          <a:stretch>
            <a:fillRect/>
          </a:stretch>
        </p:blipFill>
        <p:spPr bwMode="auto">
          <a:xfrm>
            <a:off x="5562600" y="0"/>
            <a:ext cx="3581400" cy="838200"/>
          </a:xfrm>
          <a:prstGeom prst="rect">
            <a:avLst/>
          </a:prstGeom>
          <a:noFill/>
          <a:ln w="9525">
            <a:noFill/>
            <a:miter lim="800000"/>
            <a:headEnd/>
            <a:tailEnd/>
          </a:ln>
        </p:spPr>
      </p:pic>
      <p:sp>
        <p:nvSpPr>
          <p:cNvPr id="2" name="Title 1"/>
          <p:cNvSpPr>
            <a:spLocks noGrp="1"/>
          </p:cNvSpPr>
          <p:nvPr>
            <p:ph type="title"/>
          </p:nvPr>
        </p:nvSpPr>
        <p:spPr>
          <a:xfrm>
            <a:off x="347214" y="1264485"/>
            <a:ext cx="8229600" cy="5391489"/>
          </a:xfrm>
          <a:solidFill>
            <a:schemeClr val="bg1"/>
          </a:solidFill>
          <a:ln w="38100" cmpd="sng">
            <a:noFill/>
          </a:ln>
          <a:effectLst>
            <a:outerShdw blurRad="523875" dist="914400" dir="2700000" sx="95000" sy="95000" algn="tl" rotWithShape="0">
              <a:srgbClr val="000000">
                <a:alpha val="63000"/>
              </a:srgbClr>
            </a:outerShdw>
          </a:effectLst>
        </p:spPr>
        <p:txBody>
          <a:bodyPr>
            <a:normAutofit/>
          </a:bodyPr>
          <a:lstStyle/>
          <a:p>
            <a:endParaRPr lang="en-US" dirty="0"/>
          </a:p>
        </p:txBody>
      </p:sp>
      <p:sp>
        <p:nvSpPr>
          <p:cNvPr id="13" name="TextBox 12"/>
          <p:cNvSpPr txBox="1"/>
          <p:nvPr/>
        </p:nvSpPr>
        <p:spPr>
          <a:xfrm>
            <a:off x="607422" y="2251060"/>
            <a:ext cx="6913371" cy="3416320"/>
          </a:xfrm>
          <a:prstGeom prst="rect">
            <a:avLst/>
          </a:prstGeom>
          <a:noFill/>
        </p:spPr>
        <p:txBody>
          <a:bodyPr wrap="none" rtlCol="0">
            <a:spAutoFit/>
          </a:bodyPr>
          <a:lstStyle/>
          <a:p>
            <a:r>
              <a:rPr lang="en-US" sz="2400" dirty="0" smtClean="0"/>
              <a:t>Number of Hospitals in Switzerland (7.8 Mio Citizens):</a:t>
            </a:r>
          </a:p>
          <a:p>
            <a:endParaRPr lang="en-US" sz="2400" dirty="0"/>
          </a:p>
          <a:p>
            <a:r>
              <a:rPr lang="en-US" sz="2400" dirty="0" smtClean="0"/>
              <a:t>General Hospitals				119</a:t>
            </a:r>
          </a:p>
          <a:p>
            <a:r>
              <a:rPr lang="en-US" sz="2400" dirty="0" smtClean="0"/>
              <a:t>Specialized Clinics				178</a:t>
            </a:r>
          </a:p>
          <a:p>
            <a:r>
              <a:rPr lang="en-US" sz="2400" b="1" dirty="0" smtClean="0"/>
              <a:t>TOTAL							297</a:t>
            </a:r>
            <a:endParaRPr lang="en-US" sz="2400" b="1" dirty="0"/>
          </a:p>
          <a:p>
            <a:endParaRPr lang="en-US" sz="2400" dirty="0" smtClean="0"/>
          </a:p>
          <a:p>
            <a:endParaRPr lang="en-US" sz="2400" dirty="0"/>
          </a:p>
          <a:p>
            <a:endParaRPr lang="en-US" sz="2400" dirty="0" smtClean="0"/>
          </a:p>
          <a:p>
            <a:endParaRPr lang="en-US" sz="2400" dirty="0"/>
          </a:p>
        </p:txBody>
      </p:sp>
      <p:sp>
        <p:nvSpPr>
          <p:cNvPr id="15" name="TextBox 14"/>
          <p:cNvSpPr txBox="1"/>
          <p:nvPr/>
        </p:nvSpPr>
        <p:spPr>
          <a:xfrm>
            <a:off x="759988" y="1486321"/>
            <a:ext cx="7388035" cy="523220"/>
          </a:xfrm>
          <a:prstGeom prst="rect">
            <a:avLst/>
          </a:prstGeom>
          <a:noFill/>
        </p:spPr>
        <p:txBody>
          <a:bodyPr wrap="none" rtlCol="0">
            <a:spAutoFit/>
          </a:bodyPr>
          <a:lstStyle/>
          <a:p>
            <a:r>
              <a:rPr lang="en-US" sz="2800" dirty="0" smtClean="0"/>
              <a:t>Specific Aspects of the Swiss Health Care Systems</a:t>
            </a:r>
            <a:endParaRPr lang="en-US" sz="2800" dirty="0"/>
          </a:p>
        </p:txBody>
      </p:sp>
      <p:pic>
        <p:nvPicPr>
          <p:cNvPr id="9" name="Picture 8"/>
          <p:cNvPicPr>
            <a:picLocks noChangeAspect="1"/>
          </p:cNvPicPr>
          <p:nvPr/>
        </p:nvPicPr>
        <p:blipFill>
          <a:blip r:embed="rId5"/>
          <a:stretch>
            <a:fillRect/>
          </a:stretch>
        </p:blipFill>
        <p:spPr>
          <a:xfrm>
            <a:off x="5760594" y="4223121"/>
            <a:ext cx="2387600" cy="2324100"/>
          </a:xfrm>
          <a:prstGeom prst="rect">
            <a:avLst/>
          </a:prstGeom>
        </p:spPr>
      </p:pic>
    </p:spTree>
    <p:extLst>
      <p:ext uri="{BB962C8B-B14F-4D97-AF65-F5344CB8AC3E}">
        <p14:creationId xmlns:p14="http://schemas.microsoft.com/office/powerpoint/2010/main" val="1357732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99" y="838200"/>
            <a:ext cx="9220200" cy="62230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7214" y="1264485"/>
            <a:ext cx="8229600" cy="5391489"/>
          </a:xfrm>
          <a:solidFill>
            <a:schemeClr val="bg1"/>
          </a:solidFill>
          <a:ln w="38100" cmpd="sng">
            <a:noFill/>
          </a:ln>
          <a:effectLst>
            <a:outerShdw blurRad="247650" dist="495300" dir="2700000" algn="tl" rotWithShape="0">
              <a:srgbClr val="000000">
                <a:alpha val="43000"/>
              </a:srgbClr>
            </a:outerShdw>
          </a:effectLst>
        </p:spPr>
        <p:txBody>
          <a:bodyPr>
            <a:normAutofit/>
          </a:bodyPr>
          <a:lstStyle/>
          <a:p>
            <a:endParaRPr lang="en-US" dirty="0"/>
          </a:p>
        </p:txBody>
      </p:sp>
      <p:pic>
        <p:nvPicPr>
          <p:cNvPr id="7" name="Picture 6" descr="http://www.schoepfung.eu/fileadmin/win/sc/dateien/2/wolken/wolken.jpg"/>
          <p:cNvPicPr/>
          <p:nvPr/>
        </p:nvPicPr>
        <p:blipFill>
          <a:blip r:embed="rId2"/>
          <a:srcRect t="57030" b="20361"/>
          <a:stretch>
            <a:fillRect/>
          </a:stretch>
        </p:blipFill>
        <p:spPr bwMode="auto">
          <a:xfrm>
            <a:off x="-76200" y="0"/>
            <a:ext cx="5562600" cy="825500"/>
          </a:xfrm>
          <a:prstGeom prst="rect">
            <a:avLst/>
          </a:prstGeom>
          <a:noFill/>
          <a:ln w="9525">
            <a:noFill/>
            <a:miter lim="800000"/>
            <a:headEnd/>
            <a:tailEnd/>
          </a:ln>
        </p:spPr>
      </p:pic>
      <p:pic>
        <p:nvPicPr>
          <p:cNvPr id="8" name="Picture 7" descr="Bild der Bundesbehörden"/>
          <p:cNvPicPr/>
          <p:nvPr/>
        </p:nvPicPr>
        <p:blipFill>
          <a:blip r:embed="rId3"/>
          <a:srcRect/>
          <a:stretch>
            <a:fillRect/>
          </a:stretch>
        </p:blipFill>
        <p:spPr bwMode="auto">
          <a:xfrm>
            <a:off x="5562600" y="0"/>
            <a:ext cx="3581400" cy="838200"/>
          </a:xfrm>
          <a:prstGeom prst="rect">
            <a:avLst/>
          </a:prstGeom>
          <a:noFill/>
          <a:ln w="9525">
            <a:noFill/>
            <a:miter lim="800000"/>
            <a:headEnd/>
            <a:tailEnd/>
          </a:ln>
        </p:spPr>
      </p:pic>
      <p:pic>
        <p:nvPicPr>
          <p:cNvPr id="3" name="Picture 2"/>
          <p:cNvPicPr>
            <a:picLocks noChangeAspect="1"/>
          </p:cNvPicPr>
          <p:nvPr/>
        </p:nvPicPr>
        <p:blipFill rotWithShape="1">
          <a:blip r:embed="rId4"/>
          <a:srcRect t="8256"/>
          <a:stretch/>
        </p:blipFill>
        <p:spPr>
          <a:xfrm>
            <a:off x="868584" y="1576290"/>
            <a:ext cx="7112000" cy="4905277"/>
          </a:xfrm>
          <a:prstGeom prst="rect">
            <a:avLst/>
          </a:prstGeom>
        </p:spPr>
      </p:pic>
      <p:sp>
        <p:nvSpPr>
          <p:cNvPr id="5" name="TextBox 4"/>
          <p:cNvSpPr txBox="1"/>
          <p:nvPr/>
        </p:nvSpPr>
        <p:spPr>
          <a:xfrm>
            <a:off x="1159467" y="3156485"/>
            <a:ext cx="6397805" cy="707886"/>
          </a:xfrm>
          <a:prstGeom prst="rect">
            <a:avLst/>
          </a:prstGeom>
          <a:solidFill>
            <a:schemeClr val="bg1"/>
          </a:solidFill>
          <a:ln w="28575" cmpd="sng">
            <a:solidFill>
              <a:srgbClr val="2F9A26"/>
            </a:solidFill>
          </a:ln>
          <a:effectLst>
            <a:outerShdw blurRad="222250" dist="254000" dir="2700000" algn="tl" rotWithShape="0">
              <a:srgbClr val="000000">
                <a:alpha val="43000"/>
              </a:srgbClr>
            </a:outerShdw>
          </a:effectLst>
        </p:spPr>
        <p:txBody>
          <a:bodyPr wrap="none" rtlCol="0">
            <a:spAutoFit/>
          </a:bodyPr>
          <a:lstStyle/>
          <a:p>
            <a:r>
              <a:rPr lang="en-US" sz="4000" b="1" dirty="0" smtClean="0">
                <a:solidFill>
                  <a:srgbClr val="2F9A26"/>
                </a:solidFill>
                <a:latin typeface="Arial"/>
                <a:cs typeface="Arial"/>
              </a:rPr>
              <a:t>Challenges for the Future</a:t>
            </a:r>
            <a:endParaRPr lang="en-US" sz="4000" b="1" dirty="0">
              <a:solidFill>
                <a:srgbClr val="2F9A26"/>
              </a:solidFill>
              <a:latin typeface="Arial"/>
              <a:cs typeface="Arial"/>
            </a:endParaRPr>
          </a:p>
        </p:txBody>
      </p:sp>
    </p:spTree>
    <p:extLst>
      <p:ext uri="{BB962C8B-B14F-4D97-AF65-F5344CB8AC3E}">
        <p14:creationId xmlns:p14="http://schemas.microsoft.com/office/powerpoint/2010/main" val="21618890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99" y="838200"/>
            <a:ext cx="9220200" cy="62230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http://www.schoepfung.eu/fileadmin/win/sc/dateien/2/wolken/wolken.jpg"/>
          <p:cNvPicPr/>
          <p:nvPr/>
        </p:nvPicPr>
        <p:blipFill>
          <a:blip r:embed="rId2"/>
          <a:srcRect t="57030" b="20361"/>
          <a:stretch>
            <a:fillRect/>
          </a:stretch>
        </p:blipFill>
        <p:spPr bwMode="auto">
          <a:xfrm>
            <a:off x="-76200" y="0"/>
            <a:ext cx="5562600" cy="825500"/>
          </a:xfrm>
          <a:prstGeom prst="rect">
            <a:avLst/>
          </a:prstGeom>
          <a:noFill/>
          <a:ln w="9525">
            <a:noFill/>
            <a:miter lim="800000"/>
            <a:headEnd/>
            <a:tailEnd/>
          </a:ln>
        </p:spPr>
      </p:pic>
      <p:pic>
        <p:nvPicPr>
          <p:cNvPr id="8" name="Picture 7" descr="Bild der Bundesbehörden"/>
          <p:cNvPicPr/>
          <p:nvPr/>
        </p:nvPicPr>
        <p:blipFill>
          <a:blip r:embed="rId3"/>
          <a:srcRect/>
          <a:stretch>
            <a:fillRect/>
          </a:stretch>
        </p:blipFill>
        <p:spPr bwMode="auto">
          <a:xfrm>
            <a:off x="5562600" y="0"/>
            <a:ext cx="3581400" cy="838200"/>
          </a:xfrm>
          <a:prstGeom prst="rect">
            <a:avLst/>
          </a:prstGeom>
          <a:noFill/>
          <a:ln w="9525">
            <a:noFill/>
            <a:miter lim="800000"/>
            <a:headEnd/>
            <a:tailEnd/>
          </a:ln>
        </p:spPr>
      </p:pic>
      <p:sp>
        <p:nvSpPr>
          <p:cNvPr id="2" name="Title 1"/>
          <p:cNvSpPr>
            <a:spLocks noGrp="1"/>
          </p:cNvSpPr>
          <p:nvPr>
            <p:ph type="title"/>
          </p:nvPr>
        </p:nvSpPr>
        <p:spPr>
          <a:xfrm>
            <a:off x="347214" y="1264485"/>
            <a:ext cx="8229600" cy="5391489"/>
          </a:xfrm>
          <a:solidFill>
            <a:schemeClr val="bg1"/>
          </a:solidFill>
          <a:ln w="38100" cmpd="sng">
            <a:noFill/>
          </a:ln>
          <a:effectLst>
            <a:outerShdw blurRad="247650" dist="495300" dir="2700000" algn="tl" rotWithShape="0">
              <a:srgbClr val="000000">
                <a:alpha val="43000"/>
              </a:srgbClr>
            </a:outerShdw>
          </a:effectLst>
        </p:spPr>
        <p:txBody>
          <a:bodyPr>
            <a:normAutofit/>
          </a:bodyPr>
          <a:lstStyle/>
          <a:p>
            <a:endParaRPr lang="en-US" dirty="0"/>
          </a:p>
        </p:txBody>
      </p:sp>
      <p:pic>
        <p:nvPicPr>
          <p:cNvPr id="3" name="Picture 2"/>
          <p:cNvPicPr>
            <a:picLocks noChangeAspect="1"/>
          </p:cNvPicPr>
          <p:nvPr/>
        </p:nvPicPr>
        <p:blipFill rotWithShape="1">
          <a:blip r:embed="rId4"/>
          <a:srcRect t="7208"/>
          <a:stretch/>
        </p:blipFill>
        <p:spPr>
          <a:xfrm>
            <a:off x="1183362" y="2454323"/>
            <a:ext cx="6509854" cy="4259757"/>
          </a:xfrm>
          <a:prstGeom prst="rect">
            <a:avLst/>
          </a:prstGeom>
        </p:spPr>
      </p:pic>
      <p:sp>
        <p:nvSpPr>
          <p:cNvPr id="5" name="TextBox 4"/>
          <p:cNvSpPr txBox="1"/>
          <p:nvPr/>
        </p:nvSpPr>
        <p:spPr>
          <a:xfrm>
            <a:off x="1674026" y="1370878"/>
            <a:ext cx="5291833" cy="584776"/>
          </a:xfrm>
          <a:prstGeom prst="rect">
            <a:avLst/>
          </a:prstGeom>
          <a:noFill/>
        </p:spPr>
        <p:txBody>
          <a:bodyPr wrap="none" rtlCol="0">
            <a:spAutoFit/>
          </a:bodyPr>
          <a:lstStyle/>
          <a:p>
            <a:r>
              <a:rPr lang="en-US" sz="3200" b="1" dirty="0" smtClean="0">
                <a:latin typeface="Arial"/>
                <a:cs typeface="Arial"/>
              </a:rPr>
              <a:t>Challenges for the Future:</a:t>
            </a:r>
            <a:endParaRPr lang="en-US" sz="3200" b="1" dirty="0">
              <a:latin typeface="Arial"/>
              <a:cs typeface="Arial"/>
            </a:endParaRPr>
          </a:p>
        </p:txBody>
      </p:sp>
      <p:sp>
        <p:nvSpPr>
          <p:cNvPr id="6" name="TextBox 5"/>
          <p:cNvSpPr txBox="1"/>
          <p:nvPr/>
        </p:nvSpPr>
        <p:spPr>
          <a:xfrm>
            <a:off x="1674026" y="1842967"/>
            <a:ext cx="4166375" cy="461665"/>
          </a:xfrm>
          <a:prstGeom prst="rect">
            <a:avLst/>
          </a:prstGeom>
          <a:noFill/>
        </p:spPr>
        <p:txBody>
          <a:bodyPr wrap="none" rtlCol="0">
            <a:spAutoFit/>
          </a:bodyPr>
          <a:lstStyle/>
          <a:p>
            <a:r>
              <a:rPr lang="en-US" sz="2400" dirty="0" smtClean="0"/>
              <a:t>Density of General Practitioners</a:t>
            </a:r>
            <a:endParaRPr lang="en-US" sz="2400" dirty="0"/>
          </a:p>
        </p:txBody>
      </p:sp>
      <p:cxnSp>
        <p:nvCxnSpPr>
          <p:cNvPr id="10" name="Straight Connector 9"/>
          <p:cNvCxnSpPr/>
          <p:nvPr/>
        </p:nvCxnSpPr>
        <p:spPr>
          <a:xfrm>
            <a:off x="1417560" y="2454323"/>
            <a:ext cx="6054162"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31265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99" y="838200"/>
            <a:ext cx="9220200" cy="62230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7214" y="1264485"/>
            <a:ext cx="8229600" cy="5391489"/>
          </a:xfrm>
          <a:solidFill>
            <a:schemeClr val="bg1"/>
          </a:solidFill>
          <a:ln w="38100" cmpd="sng">
            <a:noFill/>
          </a:ln>
          <a:effectLst>
            <a:outerShdw blurRad="523875" dist="914400" dir="2700000" sx="95000" sy="95000" algn="tl" rotWithShape="0">
              <a:srgbClr val="000000">
                <a:alpha val="63000"/>
              </a:srgbClr>
            </a:outerShdw>
          </a:effectLst>
        </p:spPr>
        <p:txBody>
          <a:bodyPr>
            <a:normAutofit/>
          </a:bodyPr>
          <a:lstStyle/>
          <a:p>
            <a:endParaRPr lang="en-US" dirty="0"/>
          </a:p>
        </p:txBody>
      </p:sp>
      <p:pic>
        <p:nvPicPr>
          <p:cNvPr id="9" name="Picture 8"/>
          <p:cNvPicPr>
            <a:picLocks noChangeAspect="1"/>
          </p:cNvPicPr>
          <p:nvPr/>
        </p:nvPicPr>
        <p:blipFill rotWithShape="1">
          <a:blip r:embed="rId2"/>
          <a:srcRect l="1745" t="15622" r="48392" b="19070"/>
          <a:stretch/>
        </p:blipFill>
        <p:spPr>
          <a:xfrm>
            <a:off x="1847633" y="2430692"/>
            <a:ext cx="4559410" cy="3859503"/>
          </a:xfrm>
          <a:prstGeom prst="rect">
            <a:avLst/>
          </a:prstGeom>
        </p:spPr>
      </p:pic>
      <p:pic>
        <p:nvPicPr>
          <p:cNvPr id="7" name="Picture 6" descr="http://www.schoepfung.eu/fileadmin/win/sc/dateien/2/wolken/wolken.jpg"/>
          <p:cNvPicPr/>
          <p:nvPr/>
        </p:nvPicPr>
        <p:blipFill>
          <a:blip r:embed="rId3"/>
          <a:srcRect t="57030" b="20361"/>
          <a:stretch>
            <a:fillRect/>
          </a:stretch>
        </p:blipFill>
        <p:spPr bwMode="auto">
          <a:xfrm>
            <a:off x="-76200" y="0"/>
            <a:ext cx="5562600" cy="825500"/>
          </a:xfrm>
          <a:prstGeom prst="rect">
            <a:avLst/>
          </a:prstGeom>
          <a:noFill/>
          <a:ln w="9525">
            <a:noFill/>
            <a:miter lim="800000"/>
            <a:headEnd/>
            <a:tailEnd/>
          </a:ln>
        </p:spPr>
      </p:pic>
      <p:pic>
        <p:nvPicPr>
          <p:cNvPr id="8" name="Picture 7" descr="Bild der Bundesbehörden"/>
          <p:cNvPicPr/>
          <p:nvPr/>
        </p:nvPicPr>
        <p:blipFill>
          <a:blip r:embed="rId4"/>
          <a:srcRect/>
          <a:stretch>
            <a:fillRect/>
          </a:stretch>
        </p:blipFill>
        <p:spPr bwMode="auto">
          <a:xfrm>
            <a:off x="5562600" y="0"/>
            <a:ext cx="3581400" cy="838200"/>
          </a:xfrm>
          <a:prstGeom prst="rect">
            <a:avLst/>
          </a:prstGeom>
          <a:noFill/>
          <a:ln w="9525">
            <a:noFill/>
            <a:miter lim="800000"/>
            <a:headEnd/>
            <a:tailEnd/>
          </a:ln>
        </p:spPr>
      </p:pic>
      <p:sp>
        <p:nvSpPr>
          <p:cNvPr id="5" name="TextBox 4"/>
          <p:cNvSpPr txBox="1"/>
          <p:nvPr/>
        </p:nvSpPr>
        <p:spPr>
          <a:xfrm>
            <a:off x="699269" y="1883503"/>
            <a:ext cx="6360585" cy="523220"/>
          </a:xfrm>
          <a:prstGeom prst="rect">
            <a:avLst/>
          </a:prstGeom>
          <a:noFill/>
        </p:spPr>
        <p:txBody>
          <a:bodyPr wrap="none" rtlCol="0">
            <a:spAutoFit/>
          </a:bodyPr>
          <a:lstStyle/>
          <a:p>
            <a:r>
              <a:rPr lang="en-US" sz="2400" dirty="0" smtClean="0">
                <a:latin typeface="Arial"/>
                <a:cs typeface="Arial"/>
              </a:rPr>
              <a:t>Health Insurance Plans in Switzerland (2010</a:t>
            </a:r>
            <a:r>
              <a:rPr lang="en-US" sz="2800" dirty="0" smtClean="0">
                <a:latin typeface="Arial"/>
                <a:cs typeface="Arial"/>
              </a:rPr>
              <a:t>)</a:t>
            </a:r>
            <a:endParaRPr lang="en-US" sz="2800" dirty="0">
              <a:latin typeface="Arial"/>
              <a:cs typeface="Arial"/>
            </a:endParaRPr>
          </a:p>
        </p:txBody>
      </p:sp>
      <p:sp>
        <p:nvSpPr>
          <p:cNvPr id="6" name="TextBox 5"/>
          <p:cNvSpPr txBox="1"/>
          <p:nvPr/>
        </p:nvSpPr>
        <p:spPr>
          <a:xfrm>
            <a:off x="6162606" y="2845590"/>
            <a:ext cx="2102108" cy="646331"/>
          </a:xfrm>
          <a:prstGeom prst="rect">
            <a:avLst/>
          </a:prstGeom>
          <a:noFill/>
        </p:spPr>
        <p:txBody>
          <a:bodyPr wrap="none" rtlCol="0">
            <a:spAutoFit/>
          </a:bodyPr>
          <a:lstStyle/>
          <a:p>
            <a:r>
              <a:rPr lang="en-US" dirty="0" smtClean="0"/>
              <a:t>Gate Keeper Models </a:t>
            </a:r>
          </a:p>
          <a:p>
            <a:r>
              <a:rPr lang="en-US" dirty="0" smtClean="0"/>
              <a:t>(without Capitation)</a:t>
            </a:r>
            <a:endParaRPr lang="en-US" dirty="0"/>
          </a:p>
        </p:txBody>
      </p:sp>
      <p:sp>
        <p:nvSpPr>
          <p:cNvPr id="10" name="TextBox 9"/>
          <p:cNvSpPr txBox="1"/>
          <p:nvPr/>
        </p:nvSpPr>
        <p:spPr>
          <a:xfrm>
            <a:off x="6162606" y="5036174"/>
            <a:ext cx="2301043" cy="646331"/>
          </a:xfrm>
          <a:prstGeom prst="rect">
            <a:avLst/>
          </a:prstGeom>
          <a:noFill/>
        </p:spPr>
        <p:txBody>
          <a:bodyPr wrap="none" rtlCol="0">
            <a:spAutoFit/>
          </a:bodyPr>
          <a:lstStyle/>
          <a:p>
            <a:r>
              <a:rPr lang="en-US" dirty="0" smtClean="0"/>
              <a:t>Managed Care Models </a:t>
            </a:r>
          </a:p>
          <a:p>
            <a:r>
              <a:rPr lang="en-US" dirty="0" smtClean="0"/>
              <a:t>with Capitation</a:t>
            </a:r>
            <a:endParaRPr lang="en-US" dirty="0"/>
          </a:p>
        </p:txBody>
      </p:sp>
      <p:sp>
        <p:nvSpPr>
          <p:cNvPr id="11" name="TextBox 10"/>
          <p:cNvSpPr txBox="1"/>
          <p:nvPr/>
        </p:nvSpPr>
        <p:spPr>
          <a:xfrm>
            <a:off x="5325131" y="5957750"/>
            <a:ext cx="2659464" cy="369332"/>
          </a:xfrm>
          <a:prstGeom prst="rect">
            <a:avLst/>
          </a:prstGeom>
          <a:noFill/>
        </p:spPr>
        <p:txBody>
          <a:bodyPr wrap="none" rtlCol="0">
            <a:spAutoFit/>
          </a:bodyPr>
          <a:lstStyle/>
          <a:p>
            <a:r>
              <a:rPr lang="en-US" dirty="0" smtClean="0"/>
              <a:t>Models with Telemedicine</a:t>
            </a:r>
            <a:endParaRPr lang="en-US" dirty="0"/>
          </a:p>
        </p:txBody>
      </p:sp>
      <p:sp>
        <p:nvSpPr>
          <p:cNvPr id="12" name="TextBox 11"/>
          <p:cNvSpPr txBox="1"/>
          <p:nvPr/>
        </p:nvSpPr>
        <p:spPr>
          <a:xfrm>
            <a:off x="562819" y="2828339"/>
            <a:ext cx="1963361" cy="646331"/>
          </a:xfrm>
          <a:prstGeom prst="rect">
            <a:avLst/>
          </a:prstGeom>
          <a:noFill/>
        </p:spPr>
        <p:txBody>
          <a:bodyPr wrap="none" rtlCol="0">
            <a:spAutoFit/>
          </a:bodyPr>
          <a:lstStyle/>
          <a:p>
            <a:r>
              <a:rPr lang="en-US" dirty="0" smtClean="0"/>
              <a:t>“Regular Insurance </a:t>
            </a:r>
          </a:p>
          <a:p>
            <a:r>
              <a:rPr lang="en-US" dirty="0" smtClean="0"/>
              <a:t>   Plans”</a:t>
            </a:r>
            <a:endParaRPr lang="en-US" dirty="0"/>
          </a:p>
        </p:txBody>
      </p:sp>
      <p:sp>
        <p:nvSpPr>
          <p:cNvPr id="17" name="TextBox 16"/>
          <p:cNvSpPr txBox="1"/>
          <p:nvPr/>
        </p:nvSpPr>
        <p:spPr>
          <a:xfrm>
            <a:off x="699268" y="1298727"/>
            <a:ext cx="6360586" cy="584776"/>
          </a:xfrm>
          <a:prstGeom prst="rect">
            <a:avLst/>
          </a:prstGeom>
          <a:noFill/>
        </p:spPr>
        <p:txBody>
          <a:bodyPr wrap="square" rtlCol="0">
            <a:spAutoFit/>
          </a:bodyPr>
          <a:lstStyle/>
          <a:p>
            <a:r>
              <a:rPr lang="en-US" sz="3200" b="1" dirty="0" smtClean="0">
                <a:latin typeface="Arial"/>
                <a:cs typeface="Arial"/>
              </a:rPr>
              <a:t>Challenges for the Future:</a:t>
            </a:r>
            <a:endParaRPr lang="en-US" sz="3200" b="1" dirty="0">
              <a:latin typeface="Arial"/>
              <a:cs typeface="Arial"/>
            </a:endParaRPr>
          </a:p>
        </p:txBody>
      </p:sp>
    </p:spTree>
    <p:extLst>
      <p:ext uri="{BB962C8B-B14F-4D97-AF65-F5344CB8AC3E}">
        <p14:creationId xmlns:p14="http://schemas.microsoft.com/office/powerpoint/2010/main" val="34898435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99" y="838200"/>
            <a:ext cx="9220200" cy="62230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7214" y="1264485"/>
            <a:ext cx="8229600" cy="5391489"/>
          </a:xfrm>
          <a:solidFill>
            <a:schemeClr val="bg1"/>
          </a:solidFill>
          <a:ln w="38100" cmpd="sng">
            <a:noFill/>
          </a:ln>
          <a:effectLst>
            <a:outerShdw blurRad="523875" dist="914400" dir="2700000" sx="95000" sy="95000" algn="tl" rotWithShape="0">
              <a:srgbClr val="000000">
                <a:alpha val="63000"/>
              </a:srgbClr>
            </a:outerShdw>
          </a:effectLst>
        </p:spPr>
        <p:txBody>
          <a:bodyPr>
            <a:normAutofit/>
          </a:bodyPr>
          <a:lstStyle/>
          <a:p>
            <a:endParaRPr lang="en-US" dirty="0"/>
          </a:p>
        </p:txBody>
      </p:sp>
      <p:pic>
        <p:nvPicPr>
          <p:cNvPr id="7" name="Picture 6" descr="http://www.schoepfung.eu/fileadmin/win/sc/dateien/2/wolken/wolken.jpg"/>
          <p:cNvPicPr/>
          <p:nvPr/>
        </p:nvPicPr>
        <p:blipFill>
          <a:blip r:embed="rId2"/>
          <a:srcRect t="57030" b="20361"/>
          <a:stretch>
            <a:fillRect/>
          </a:stretch>
        </p:blipFill>
        <p:spPr bwMode="auto">
          <a:xfrm>
            <a:off x="-76200" y="0"/>
            <a:ext cx="5562600" cy="825500"/>
          </a:xfrm>
          <a:prstGeom prst="rect">
            <a:avLst/>
          </a:prstGeom>
          <a:noFill/>
          <a:ln w="9525">
            <a:noFill/>
            <a:miter lim="800000"/>
            <a:headEnd/>
            <a:tailEnd/>
          </a:ln>
        </p:spPr>
      </p:pic>
      <p:pic>
        <p:nvPicPr>
          <p:cNvPr id="8" name="Picture 7" descr="Bild der Bundesbehörden"/>
          <p:cNvPicPr/>
          <p:nvPr/>
        </p:nvPicPr>
        <p:blipFill>
          <a:blip r:embed="rId3"/>
          <a:srcRect/>
          <a:stretch>
            <a:fillRect/>
          </a:stretch>
        </p:blipFill>
        <p:spPr bwMode="auto">
          <a:xfrm>
            <a:off x="5562600" y="0"/>
            <a:ext cx="3581400" cy="838200"/>
          </a:xfrm>
          <a:prstGeom prst="rect">
            <a:avLst/>
          </a:prstGeom>
          <a:noFill/>
          <a:ln w="9525">
            <a:noFill/>
            <a:miter lim="800000"/>
            <a:headEnd/>
            <a:tailEnd/>
          </a:ln>
        </p:spPr>
      </p:pic>
      <p:sp>
        <p:nvSpPr>
          <p:cNvPr id="17" name="TextBox 16"/>
          <p:cNvSpPr txBox="1"/>
          <p:nvPr/>
        </p:nvSpPr>
        <p:spPr>
          <a:xfrm>
            <a:off x="699268" y="1298727"/>
            <a:ext cx="6360586" cy="584776"/>
          </a:xfrm>
          <a:prstGeom prst="rect">
            <a:avLst/>
          </a:prstGeom>
          <a:noFill/>
        </p:spPr>
        <p:txBody>
          <a:bodyPr wrap="square" rtlCol="0">
            <a:spAutoFit/>
          </a:bodyPr>
          <a:lstStyle/>
          <a:p>
            <a:r>
              <a:rPr lang="en-US" sz="3200" b="1" dirty="0" smtClean="0">
                <a:latin typeface="Arial"/>
                <a:cs typeface="Arial"/>
              </a:rPr>
              <a:t>Challenges for the Future:</a:t>
            </a:r>
            <a:endParaRPr lang="en-US" sz="3200" b="1" dirty="0">
              <a:latin typeface="Arial"/>
              <a:cs typeface="Arial"/>
            </a:endParaRPr>
          </a:p>
        </p:txBody>
      </p:sp>
      <p:graphicFrame>
        <p:nvGraphicFramePr>
          <p:cNvPr id="13" name="Chart 12"/>
          <p:cNvGraphicFramePr/>
          <p:nvPr>
            <p:extLst>
              <p:ext uri="{D42A27DB-BD31-4B8C-83A1-F6EECF244321}">
                <p14:modId xmlns:p14="http://schemas.microsoft.com/office/powerpoint/2010/main" val="1263265029"/>
              </p:ext>
            </p:extLst>
          </p:nvPr>
        </p:nvGraphicFramePr>
        <p:xfrm>
          <a:off x="963854" y="2199683"/>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853819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224</TotalTime>
  <Words>606</Words>
  <Application>Microsoft Macintosh PowerPoint</Application>
  <PresentationFormat>On-screen Show (4:3)</PresentationFormat>
  <Paragraphs>74</Paragraphs>
  <Slides>11</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Chart</vt:lpstr>
      <vt:lpstr>How to Improve Care for Patients with Complex Needs in the Framework of the Swiss Health Care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Reforms of the Swiss Health Care System: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Zeltner</dc:creator>
  <cp:lastModifiedBy>Thomas Zeltner</cp:lastModifiedBy>
  <cp:revision>24</cp:revision>
  <dcterms:created xsi:type="dcterms:W3CDTF">2012-01-06T08:57:10Z</dcterms:created>
  <dcterms:modified xsi:type="dcterms:W3CDTF">2012-01-06T12:44:03Z</dcterms:modified>
</cp:coreProperties>
</file>