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handoutMasterIdLst>
    <p:handoutMasterId r:id="rId29"/>
  </p:handoutMasterIdLst>
  <p:sldIdLst>
    <p:sldId id="301" r:id="rId2"/>
    <p:sldId id="305" r:id="rId3"/>
    <p:sldId id="331" r:id="rId4"/>
    <p:sldId id="332" r:id="rId5"/>
    <p:sldId id="333" r:id="rId6"/>
    <p:sldId id="334" r:id="rId7"/>
    <p:sldId id="335" r:id="rId8"/>
    <p:sldId id="351" r:id="rId9"/>
    <p:sldId id="338" r:id="rId10"/>
    <p:sldId id="339" r:id="rId11"/>
    <p:sldId id="340" r:id="rId12"/>
    <p:sldId id="341" r:id="rId13"/>
    <p:sldId id="342" r:id="rId14"/>
    <p:sldId id="343" r:id="rId15"/>
    <p:sldId id="344" r:id="rId16"/>
    <p:sldId id="345" r:id="rId17"/>
    <p:sldId id="346" r:id="rId18"/>
    <p:sldId id="348" r:id="rId19"/>
    <p:sldId id="349" r:id="rId20"/>
    <p:sldId id="350" r:id="rId21"/>
    <p:sldId id="306" r:id="rId22"/>
    <p:sldId id="326" r:id="rId23"/>
    <p:sldId id="307" r:id="rId24"/>
    <p:sldId id="328" r:id="rId25"/>
    <p:sldId id="324" r:id="rId26"/>
    <p:sldId id="322" r:id="rId2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8"/>
    <a:srgbClr val="1F497D"/>
    <a:srgbClr val="BADDE1"/>
    <a:srgbClr val="000099"/>
    <a:srgbClr val="E4DDCC"/>
    <a:srgbClr val="4F5E6D"/>
    <a:srgbClr val="CBE2B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2" autoAdjust="0"/>
    <p:restoredTop sz="95876" autoAdjust="0"/>
  </p:normalViewPr>
  <p:slideViewPr>
    <p:cSldViewPr snapToGrid="0">
      <p:cViewPr varScale="1">
        <p:scale>
          <a:sx n="102" d="100"/>
          <a:sy n="102" d="100"/>
        </p:scale>
        <p:origin x="-414" y="-90"/>
      </p:cViewPr>
      <p:guideLst>
        <p:guide orient="horz" pos="198"/>
        <p:guide orient="horz" pos="3499"/>
        <p:guide orient="horz" pos="251"/>
        <p:guide pos="1065"/>
        <p:guide pos="475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32186459489499E-2"/>
          <c:y val="0.166358595194085"/>
          <c:w val="0.93007769145394004"/>
          <c:h val="0.72088724584103503"/>
        </c:manualLayout>
      </c:layout>
      <c:barChart>
        <c:barDir val="col"/>
        <c:grouping val="clustered"/>
        <c:varyColors val="0"/>
        <c:ser>
          <c:idx val="0"/>
          <c:order val="0"/>
          <c:tx>
            <c:strRef>
              <c:f>Sheet1!$A$2</c:f>
              <c:strCache>
                <c:ptCount val="1"/>
                <c:pt idx="0">
                  <c:v>Best HRR</c:v>
                </c:pt>
              </c:strCache>
            </c:strRef>
          </c:tx>
          <c:spPr>
            <a:solidFill>
              <a:schemeClr val="bg1"/>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Sheet1!$B$1:$D$1</c:f>
              <c:strCache>
                <c:ptCount val="3"/>
                <c:pt idx="0">
                  <c:v>Adults with a usual source of care</c:v>
                </c:pt>
                <c:pt idx="1">
                  <c:v>Adults age 50+ received recommended screening and preventive care</c:v>
                </c:pt>
                <c:pt idx="2">
                  <c:v>Adult diabetics received three recommended diabetes services</c:v>
                </c:pt>
              </c:strCache>
            </c:strRef>
          </c:cat>
          <c:val>
            <c:numRef>
              <c:f>Sheet1!$B$2:$D$2</c:f>
              <c:numCache>
                <c:formatCode>0.0</c:formatCode>
                <c:ptCount val="3"/>
                <c:pt idx="0">
                  <c:v>93</c:v>
                </c:pt>
                <c:pt idx="1">
                  <c:v>58.8</c:v>
                </c:pt>
                <c:pt idx="2">
                  <c:v>69.099999999999994</c:v>
                </c:pt>
              </c:numCache>
            </c:numRef>
          </c:val>
        </c:ser>
        <c:ser>
          <c:idx val="1"/>
          <c:order val="1"/>
          <c:tx>
            <c:strRef>
              <c:f>Sheet1!$A$3</c:f>
              <c:strCache>
                <c:ptCount val="1"/>
                <c:pt idx="0">
                  <c:v>Top 90th %ile</c:v>
                </c:pt>
              </c:strCache>
            </c:strRef>
          </c:tx>
          <c:spPr>
            <a:solidFill>
              <a:schemeClr val="accent5">
                <a:lumMod val="90000"/>
              </a:schemeClr>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Sheet1!$B$1:$D$1</c:f>
              <c:strCache>
                <c:ptCount val="3"/>
                <c:pt idx="0">
                  <c:v>Adults with a usual source of care</c:v>
                </c:pt>
                <c:pt idx="1">
                  <c:v>Adults age 50+ received recommended screening and preventive care</c:v>
                </c:pt>
                <c:pt idx="2">
                  <c:v>Adult diabetics received three recommended diabetes services</c:v>
                </c:pt>
              </c:strCache>
            </c:strRef>
          </c:cat>
          <c:val>
            <c:numRef>
              <c:f>Sheet1!$B$3:$D$3</c:f>
              <c:numCache>
                <c:formatCode>0.0</c:formatCode>
                <c:ptCount val="3"/>
                <c:pt idx="0">
                  <c:v>88.8</c:v>
                </c:pt>
                <c:pt idx="1">
                  <c:v>50.720000000000013</c:v>
                </c:pt>
                <c:pt idx="2">
                  <c:v>55.680000000000007</c:v>
                </c:pt>
              </c:numCache>
            </c:numRef>
          </c:val>
        </c:ser>
        <c:ser>
          <c:idx val="3"/>
          <c:order val="2"/>
          <c:tx>
            <c:strRef>
              <c:f>Sheet1!$A$5</c:f>
              <c:strCache>
                <c:ptCount val="1"/>
                <c:pt idx="0">
                  <c:v>Median</c:v>
                </c:pt>
              </c:strCache>
            </c:strRef>
          </c:tx>
          <c:spPr>
            <a:solidFill>
              <a:srgbClr val="00B0F0"/>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Sheet1!$B$1:$D$1</c:f>
              <c:strCache>
                <c:ptCount val="3"/>
                <c:pt idx="0">
                  <c:v>Adults with a usual source of care</c:v>
                </c:pt>
                <c:pt idx="1">
                  <c:v>Adults age 50+ received recommended screening and preventive care</c:v>
                </c:pt>
                <c:pt idx="2">
                  <c:v>Adult diabetics received three recommended diabetes services</c:v>
                </c:pt>
              </c:strCache>
            </c:strRef>
          </c:cat>
          <c:val>
            <c:numRef>
              <c:f>Sheet1!$B$5:$D$5</c:f>
              <c:numCache>
                <c:formatCode>0.0</c:formatCode>
                <c:ptCount val="3"/>
                <c:pt idx="0">
                  <c:v>82.4</c:v>
                </c:pt>
                <c:pt idx="1">
                  <c:v>44.2</c:v>
                </c:pt>
                <c:pt idx="2">
                  <c:v>45.45</c:v>
                </c:pt>
              </c:numCache>
            </c:numRef>
          </c:val>
        </c:ser>
        <c:ser>
          <c:idx val="5"/>
          <c:order val="3"/>
          <c:tx>
            <c:strRef>
              <c:f>Sheet1!$A$7</c:f>
              <c:strCache>
                <c:ptCount val="1"/>
                <c:pt idx="0">
                  <c:v>Bottom 10th %ile</c:v>
                </c:pt>
              </c:strCache>
            </c:strRef>
          </c:tx>
          <c:spPr>
            <a:solidFill>
              <a:srgbClr val="0070C0"/>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Sheet1!$B$1:$D$1</c:f>
              <c:strCache>
                <c:ptCount val="3"/>
                <c:pt idx="0">
                  <c:v>Adults with a usual source of care</c:v>
                </c:pt>
                <c:pt idx="1">
                  <c:v>Adults age 50+ received recommended screening and preventive care</c:v>
                </c:pt>
                <c:pt idx="2">
                  <c:v>Adult diabetics received three recommended diabetes services</c:v>
                </c:pt>
              </c:strCache>
            </c:strRef>
          </c:cat>
          <c:val>
            <c:numRef>
              <c:f>Sheet1!$B$7:$D$7</c:f>
              <c:numCache>
                <c:formatCode>0.0</c:formatCode>
                <c:ptCount val="3"/>
                <c:pt idx="0">
                  <c:v>74.2</c:v>
                </c:pt>
                <c:pt idx="1">
                  <c:v>37.5</c:v>
                </c:pt>
                <c:pt idx="2">
                  <c:v>36.51</c:v>
                </c:pt>
              </c:numCache>
            </c:numRef>
          </c:val>
        </c:ser>
        <c:ser>
          <c:idx val="6"/>
          <c:order val="4"/>
          <c:tx>
            <c:strRef>
              <c:f>Sheet1!$A$8</c:f>
              <c:strCache>
                <c:ptCount val="1"/>
                <c:pt idx="0">
                  <c:v>Worst HRR</c:v>
                </c:pt>
              </c:strCache>
            </c:strRef>
          </c:tx>
          <c:spPr>
            <a:solidFill>
              <a:srgbClr val="002060"/>
            </a:solidFill>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Sheet1!$B$1:$D$1</c:f>
              <c:strCache>
                <c:ptCount val="3"/>
                <c:pt idx="0">
                  <c:v>Adults with a usual source of care</c:v>
                </c:pt>
                <c:pt idx="1">
                  <c:v>Adults age 50+ received recommended screening and preventive care</c:v>
                </c:pt>
                <c:pt idx="2">
                  <c:v>Adult diabetics received three recommended diabetes services</c:v>
                </c:pt>
              </c:strCache>
            </c:strRef>
          </c:cat>
          <c:val>
            <c:numRef>
              <c:f>Sheet1!$B$8:$D$8</c:f>
              <c:numCache>
                <c:formatCode>0.0</c:formatCode>
                <c:ptCount val="3"/>
                <c:pt idx="0">
                  <c:v>58.7</c:v>
                </c:pt>
                <c:pt idx="1">
                  <c:v>26</c:v>
                </c:pt>
                <c:pt idx="2">
                  <c:v>26.9</c:v>
                </c:pt>
              </c:numCache>
            </c:numRef>
          </c:val>
        </c:ser>
        <c:dLbls>
          <c:showLegendKey val="0"/>
          <c:showVal val="0"/>
          <c:showCatName val="0"/>
          <c:showSerName val="0"/>
          <c:showPercent val="0"/>
          <c:showBubbleSize val="0"/>
        </c:dLbls>
        <c:gapWidth val="60"/>
        <c:axId val="120188288"/>
        <c:axId val="120267904"/>
      </c:barChart>
      <c:catAx>
        <c:axId val="120188288"/>
        <c:scaling>
          <c:orientation val="minMax"/>
        </c:scaling>
        <c:delete val="0"/>
        <c:axPos val="b"/>
        <c:numFmt formatCode="General" sourceLinked="1"/>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0267904"/>
        <c:crosses val="autoZero"/>
        <c:auto val="1"/>
        <c:lblAlgn val="ctr"/>
        <c:lblOffset val="0"/>
        <c:tickLblSkip val="1"/>
        <c:tickMarkSkip val="1"/>
        <c:noMultiLvlLbl val="0"/>
      </c:catAx>
      <c:valAx>
        <c:axId val="120267904"/>
        <c:scaling>
          <c:orientation val="minMax"/>
          <c:max val="100"/>
          <c:min val="0"/>
        </c:scaling>
        <c:delete val="0"/>
        <c:axPos val="l"/>
        <c:numFmt formatCode="0" sourceLinked="0"/>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0188288"/>
        <c:crosses val="autoZero"/>
        <c:crossBetween val="between"/>
        <c:majorUnit val="50"/>
        <c:minorUnit val="0.2"/>
      </c:valAx>
      <c:spPr>
        <a:noFill/>
        <a:ln w="22742">
          <a:noFill/>
        </a:ln>
      </c:spPr>
    </c:plotArea>
    <c:legend>
      <c:legendPos val="t"/>
      <c:layout/>
      <c:overlay val="0"/>
      <c:spPr>
        <a:noFill/>
        <a:ln w="22742">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13" b="0" i="0" u="none" strike="noStrike" baseline="0">
          <a:solidFill>
            <a:schemeClr val="tx1"/>
          </a:solidFill>
          <a:latin typeface="Arial Black"/>
          <a:ea typeface="Arial Black"/>
          <a:cs typeface="Arial Black"/>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32186459489499E-2"/>
          <c:y val="0.166358595194085"/>
          <c:w val="0.93007769145394004"/>
          <c:h val="0.72088724584103503"/>
        </c:manualLayout>
      </c:layout>
      <c:barChart>
        <c:barDir val="col"/>
        <c:grouping val="clustered"/>
        <c:varyColors val="0"/>
        <c:ser>
          <c:idx val="0"/>
          <c:order val="0"/>
          <c:tx>
            <c:strRef>
              <c:f>Sheet1!$A$2</c:f>
              <c:strCache>
                <c:ptCount val="1"/>
                <c:pt idx="0">
                  <c:v>Best HRR</c:v>
                </c:pt>
              </c:strCache>
            </c:strRef>
          </c:tx>
          <c:spPr>
            <a:solidFill>
              <a:schemeClr val="bg1"/>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Patients hospitalized for heart failure who received recommended care </c:v>
                </c:pt>
                <c:pt idx="1">
                  <c:v>Surgical patients received appropriate care to prevent complications</c:v>
                </c:pt>
                <c:pt idx="2">
                  <c:v>Patients given information about what to do during their recovery at home</c:v>
                </c:pt>
                <c:pt idx="3">
                  <c:v>Hospital staff always managed pain well, responded when needed help, and explained medicines</c:v>
                </c:pt>
              </c:strCache>
            </c:strRef>
          </c:cat>
          <c:val>
            <c:numRef>
              <c:f>Sheet1!$B$2:$E$2</c:f>
              <c:numCache>
                <c:formatCode>0.0</c:formatCode>
                <c:ptCount val="4"/>
                <c:pt idx="0">
                  <c:v>99.7</c:v>
                </c:pt>
                <c:pt idx="1">
                  <c:v>99.3</c:v>
                </c:pt>
                <c:pt idx="2">
                  <c:v>88.5</c:v>
                </c:pt>
                <c:pt idx="3">
                  <c:v>70.900000000000006</c:v>
                </c:pt>
              </c:numCache>
            </c:numRef>
          </c:val>
        </c:ser>
        <c:ser>
          <c:idx val="1"/>
          <c:order val="1"/>
          <c:tx>
            <c:strRef>
              <c:f>Sheet1!$A$3</c:f>
              <c:strCache>
                <c:ptCount val="1"/>
                <c:pt idx="0">
                  <c:v>Top 90th %ile</c:v>
                </c:pt>
              </c:strCache>
            </c:strRef>
          </c:tx>
          <c:spPr>
            <a:solidFill>
              <a:schemeClr val="accent5">
                <a:lumMod val="90000"/>
              </a:schemeClr>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Patients hospitalized for heart failure who received recommended care </c:v>
                </c:pt>
                <c:pt idx="1">
                  <c:v>Surgical patients received appropriate care to prevent complications</c:v>
                </c:pt>
                <c:pt idx="2">
                  <c:v>Patients given information about what to do during their recovery at home</c:v>
                </c:pt>
                <c:pt idx="3">
                  <c:v>Hospital staff always managed pain well, responded when needed help, and explained medicines</c:v>
                </c:pt>
              </c:strCache>
            </c:strRef>
          </c:cat>
          <c:val>
            <c:numRef>
              <c:f>Sheet1!$B$3:$E$3</c:f>
              <c:numCache>
                <c:formatCode>0.0</c:formatCode>
                <c:ptCount val="4"/>
                <c:pt idx="0">
                  <c:v>97.5</c:v>
                </c:pt>
                <c:pt idx="1">
                  <c:v>97.4</c:v>
                </c:pt>
                <c:pt idx="2">
                  <c:v>86.2</c:v>
                </c:pt>
                <c:pt idx="3">
                  <c:v>67.099999999999994</c:v>
                </c:pt>
              </c:numCache>
            </c:numRef>
          </c:val>
        </c:ser>
        <c:ser>
          <c:idx val="3"/>
          <c:order val="2"/>
          <c:tx>
            <c:strRef>
              <c:f>Sheet1!$A$5</c:f>
              <c:strCache>
                <c:ptCount val="1"/>
                <c:pt idx="0">
                  <c:v>Median</c:v>
                </c:pt>
              </c:strCache>
            </c:strRef>
          </c:tx>
          <c:spPr>
            <a:solidFill>
              <a:srgbClr val="00B0F0"/>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Patients hospitalized for heart failure who received recommended care </c:v>
                </c:pt>
                <c:pt idx="1">
                  <c:v>Surgical patients received appropriate care to prevent complications</c:v>
                </c:pt>
                <c:pt idx="2">
                  <c:v>Patients given information about what to do during their recovery at home</c:v>
                </c:pt>
                <c:pt idx="3">
                  <c:v>Hospital staff always managed pain well, responded when needed help, and explained medicines</c:v>
                </c:pt>
              </c:strCache>
            </c:strRef>
          </c:cat>
          <c:val>
            <c:numRef>
              <c:f>Sheet1!$B$5:$E$5</c:f>
              <c:numCache>
                <c:formatCode>0.0</c:formatCode>
                <c:ptCount val="4"/>
                <c:pt idx="0">
                  <c:v>94.7</c:v>
                </c:pt>
                <c:pt idx="1">
                  <c:v>96.2</c:v>
                </c:pt>
                <c:pt idx="2">
                  <c:v>82.6</c:v>
                </c:pt>
                <c:pt idx="3">
                  <c:v>63.2</c:v>
                </c:pt>
              </c:numCache>
            </c:numRef>
          </c:val>
        </c:ser>
        <c:ser>
          <c:idx val="5"/>
          <c:order val="3"/>
          <c:tx>
            <c:strRef>
              <c:f>Sheet1!$A$7</c:f>
              <c:strCache>
                <c:ptCount val="1"/>
                <c:pt idx="0">
                  <c:v>Bottom 10th %ile</c:v>
                </c:pt>
              </c:strCache>
            </c:strRef>
          </c:tx>
          <c:spPr>
            <a:solidFill>
              <a:srgbClr val="0070C0"/>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Patients hospitalized for heart failure who received recommended care </c:v>
                </c:pt>
                <c:pt idx="1">
                  <c:v>Surgical patients received appropriate care to prevent complications</c:v>
                </c:pt>
                <c:pt idx="2">
                  <c:v>Patients given information about what to do during their recovery at home</c:v>
                </c:pt>
                <c:pt idx="3">
                  <c:v>Hospital staff always managed pain well, responded when needed help, and explained medicines</c:v>
                </c:pt>
              </c:strCache>
            </c:strRef>
          </c:cat>
          <c:val>
            <c:numRef>
              <c:f>Sheet1!$B$7:$E$7</c:f>
              <c:numCache>
                <c:formatCode>0.0</c:formatCode>
                <c:ptCount val="4"/>
                <c:pt idx="0">
                  <c:v>89.6</c:v>
                </c:pt>
                <c:pt idx="1">
                  <c:v>93.5</c:v>
                </c:pt>
                <c:pt idx="2">
                  <c:v>79.099999999999994</c:v>
                </c:pt>
                <c:pt idx="3">
                  <c:v>59</c:v>
                </c:pt>
              </c:numCache>
            </c:numRef>
          </c:val>
        </c:ser>
        <c:ser>
          <c:idx val="6"/>
          <c:order val="4"/>
          <c:tx>
            <c:strRef>
              <c:f>Sheet1!$A$8</c:f>
              <c:strCache>
                <c:ptCount val="1"/>
                <c:pt idx="0">
                  <c:v>Worst HRR</c:v>
                </c:pt>
              </c:strCache>
            </c:strRef>
          </c:tx>
          <c:spPr>
            <a:solidFill>
              <a:srgbClr val="002060"/>
            </a:solidFill>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Patients hospitalized for heart failure who received recommended care </c:v>
                </c:pt>
                <c:pt idx="1">
                  <c:v>Surgical patients received appropriate care to prevent complications</c:v>
                </c:pt>
                <c:pt idx="2">
                  <c:v>Patients given information about what to do during their recovery at home</c:v>
                </c:pt>
                <c:pt idx="3">
                  <c:v>Hospital staff always managed pain well, responded when needed help, and explained medicines</c:v>
                </c:pt>
              </c:strCache>
            </c:strRef>
          </c:cat>
          <c:val>
            <c:numRef>
              <c:f>Sheet1!$B$8:$E$8</c:f>
              <c:numCache>
                <c:formatCode>0.0</c:formatCode>
                <c:ptCount val="4"/>
                <c:pt idx="0">
                  <c:v>77.2</c:v>
                </c:pt>
                <c:pt idx="1">
                  <c:v>88</c:v>
                </c:pt>
                <c:pt idx="2">
                  <c:v>73.8</c:v>
                </c:pt>
                <c:pt idx="3">
                  <c:v>52.8</c:v>
                </c:pt>
              </c:numCache>
            </c:numRef>
          </c:val>
        </c:ser>
        <c:dLbls>
          <c:showLegendKey val="0"/>
          <c:showVal val="0"/>
          <c:showCatName val="0"/>
          <c:showSerName val="0"/>
          <c:showPercent val="0"/>
          <c:showBubbleSize val="0"/>
        </c:dLbls>
        <c:gapWidth val="88"/>
        <c:axId val="121036160"/>
        <c:axId val="121042048"/>
      </c:barChart>
      <c:catAx>
        <c:axId val="121036160"/>
        <c:scaling>
          <c:orientation val="minMax"/>
        </c:scaling>
        <c:delete val="0"/>
        <c:axPos val="b"/>
        <c:numFmt formatCode="General" sourceLinked="1"/>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1042048"/>
        <c:crosses val="autoZero"/>
        <c:auto val="1"/>
        <c:lblAlgn val="ctr"/>
        <c:lblOffset val="0"/>
        <c:tickLblSkip val="1"/>
        <c:tickMarkSkip val="1"/>
        <c:noMultiLvlLbl val="0"/>
      </c:catAx>
      <c:valAx>
        <c:axId val="121042048"/>
        <c:scaling>
          <c:orientation val="minMax"/>
          <c:max val="100"/>
          <c:min val="0"/>
        </c:scaling>
        <c:delete val="0"/>
        <c:axPos val="l"/>
        <c:numFmt formatCode="0" sourceLinked="0"/>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1036160"/>
        <c:crosses val="autoZero"/>
        <c:crossBetween val="between"/>
        <c:majorUnit val="50"/>
        <c:minorUnit val="0.2"/>
      </c:valAx>
      <c:spPr>
        <a:noFill/>
        <a:ln w="22742">
          <a:noFill/>
        </a:ln>
      </c:spPr>
    </c:plotArea>
    <c:legend>
      <c:legendPos val="t"/>
      <c:layout/>
      <c:overlay val="0"/>
      <c:spPr>
        <a:noFill/>
        <a:ln w="22742">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13" b="0" i="0" u="none" strike="noStrike" baseline="0">
          <a:solidFill>
            <a:schemeClr val="tx1"/>
          </a:solidFill>
          <a:latin typeface="Arial Black"/>
          <a:ea typeface="Arial Black"/>
          <a:cs typeface="Arial Black"/>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580852384370997E-2"/>
          <c:y val="0.13030192322804399"/>
          <c:w val="0.94307770192002405"/>
          <c:h val="0.73367075174683205"/>
        </c:manualLayout>
      </c:layout>
      <c:barChart>
        <c:barDir val="col"/>
        <c:grouping val="clustered"/>
        <c:varyColors val="0"/>
        <c:ser>
          <c:idx val="0"/>
          <c:order val="0"/>
          <c:tx>
            <c:strRef>
              <c:f>Sheet1!$A$2</c:f>
              <c:strCache>
                <c:ptCount val="1"/>
                <c:pt idx="0">
                  <c:v>Best HRR</c:v>
                </c:pt>
              </c:strCache>
            </c:strRef>
          </c:tx>
          <c:spPr>
            <a:solidFill>
              <a:schemeClr val="bg1"/>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3"/>
                <c:pt idx="0">
                  <c:v>Readmissions within 30 days of discharge as percent of all admissions among Medicare beneficiaries</c:v>
                </c:pt>
                <c:pt idx="1">
                  <c:v>Long-stay nursing home residents hospitalized within 6-month period</c:v>
                </c:pt>
                <c:pt idx="2">
                  <c:v>Home health care patients with a hospital admission</c:v>
                </c:pt>
              </c:strCache>
            </c:strRef>
          </c:cat>
          <c:val>
            <c:numRef>
              <c:f>Sheet1!$B$2:$D$2</c:f>
              <c:numCache>
                <c:formatCode>0.0</c:formatCode>
                <c:ptCount val="3"/>
                <c:pt idx="0">
                  <c:v>12.47</c:v>
                </c:pt>
                <c:pt idx="1">
                  <c:v>6.25</c:v>
                </c:pt>
                <c:pt idx="2">
                  <c:v>19.25</c:v>
                </c:pt>
              </c:numCache>
            </c:numRef>
          </c:val>
        </c:ser>
        <c:ser>
          <c:idx val="1"/>
          <c:order val="1"/>
          <c:tx>
            <c:strRef>
              <c:f>Sheet1!$A$3</c:f>
              <c:strCache>
                <c:ptCount val="1"/>
                <c:pt idx="0">
                  <c:v>Top 10th %ile</c:v>
                </c:pt>
              </c:strCache>
            </c:strRef>
          </c:tx>
          <c:spPr>
            <a:solidFill>
              <a:schemeClr val="accent5">
                <a:lumMod val="90000"/>
              </a:schemeClr>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3"/>
                <c:pt idx="0">
                  <c:v>Readmissions within 30 days of discharge as percent of all admissions among Medicare beneficiaries</c:v>
                </c:pt>
                <c:pt idx="1">
                  <c:v>Long-stay nursing home residents hospitalized within 6-month period</c:v>
                </c:pt>
                <c:pt idx="2">
                  <c:v>Home health care patients with a hospital admission</c:v>
                </c:pt>
              </c:strCache>
            </c:strRef>
          </c:cat>
          <c:val>
            <c:numRef>
              <c:f>Sheet1!$B$3:$D$3</c:f>
              <c:numCache>
                <c:formatCode>0.0</c:formatCode>
                <c:ptCount val="3"/>
                <c:pt idx="0">
                  <c:v>15.12</c:v>
                </c:pt>
                <c:pt idx="1">
                  <c:v>11.93</c:v>
                </c:pt>
                <c:pt idx="2">
                  <c:v>22.4</c:v>
                </c:pt>
              </c:numCache>
            </c:numRef>
          </c:val>
        </c:ser>
        <c:ser>
          <c:idx val="5"/>
          <c:order val="2"/>
          <c:tx>
            <c:strRef>
              <c:f>Sheet1!$A$5</c:f>
              <c:strCache>
                <c:ptCount val="1"/>
                <c:pt idx="0">
                  <c:v>Median</c:v>
                </c:pt>
              </c:strCache>
            </c:strRef>
          </c:tx>
          <c:spPr>
            <a:solidFill>
              <a:srgbClr val="00B0F0"/>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3"/>
                <c:pt idx="0">
                  <c:v>Readmissions within 30 days of discharge as percent of all admissions among Medicare beneficiaries</c:v>
                </c:pt>
                <c:pt idx="1">
                  <c:v>Long-stay nursing home residents hospitalized within 6-month period</c:v>
                </c:pt>
                <c:pt idx="2">
                  <c:v>Home health care patients with a hospital admission</c:v>
                </c:pt>
              </c:strCache>
            </c:strRef>
          </c:cat>
          <c:val>
            <c:numRef>
              <c:f>Sheet1!$B$5:$D$5</c:f>
              <c:numCache>
                <c:formatCode>0.0</c:formatCode>
                <c:ptCount val="3"/>
                <c:pt idx="0">
                  <c:v>17.7</c:v>
                </c:pt>
                <c:pt idx="1">
                  <c:v>20.02</c:v>
                </c:pt>
                <c:pt idx="2">
                  <c:v>26.62</c:v>
                </c:pt>
              </c:numCache>
            </c:numRef>
          </c:val>
        </c:ser>
        <c:ser>
          <c:idx val="2"/>
          <c:order val="3"/>
          <c:tx>
            <c:strRef>
              <c:f>Sheet1!$A$7</c:f>
              <c:strCache>
                <c:ptCount val="1"/>
                <c:pt idx="0">
                  <c:v>Bottom 90th %ile</c:v>
                </c:pt>
              </c:strCache>
            </c:strRef>
          </c:tx>
          <c:spPr>
            <a:solidFill>
              <a:srgbClr val="0070C0"/>
            </a:solidFill>
            <a:ln>
              <a:solidFill>
                <a:srgbClr val="000000"/>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3"/>
                <c:pt idx="0">
                  <c:v>Readmissions within 30 days of discharge as percent of all admissions among Medicare beneficiaries</c:v>
                </c:pt>
                <c:pt idx="1">
                  <c:v>Long-stay nursing home residents hospitalized within 6-month period</c:v>
                </c:pt>
                <c:pt idx="2">
                  <c:v>Home health care patients with a hospital admission</c:v>
                </c:pt>
              </c:strCache>
            </c:strRef>
          </c:cat>
          <c:val>
            <c:numRef>
              <c:f>Sheet1!$B$7:$D$7</c:f>
              <c:numCache>
                <c:formatCode>0.0</c:formatCode>
                <c:ptCount val="3"/>
                <c:pt idx="0">
                  <c:v>20.47</c:v>
                </c:pt>
                <c:pt idx="1">
                  <c:v>28.26</c:v>
                </c:pt>
                <c:pt idx="2">
                  <c:v>32.200000000000003</c:v>
                </c:pt>
              </c:numCache>
            </c:numRef>
          </c:val>
        </c:ser>
        <c:ser>
          <c:idx val="4"/>
          <c:order val="4"/>
          <c:tx>
            <c:strRef>
              <c:f>Sheet1!$A$8</c:f>
              <c:strCache>
                <c:ptCount val="1"/>
                <c:pt idx="0">
                  <c:v>Worst HRR</c:v>
                </c:pt>
              </c:strCache>
            </c:strRef>
          </c:tx>
          <c:spPr>
            <a:solidFill>
              <a:srgbClr val="002060"/>
            </a:solidFill>
            <a:ln>
              <a:solidFill>
                <a:srgbClr val="000000"/>
              </a:solidFill>
            </a:ln>
          </c:spPr>
          <c:invertIfNegative val="0"/>
          <c:dLbls>
            <c:numFmt formatCode="#,##0" sourceLinked="0"/>
            <c:txPr>
              <a:bodyPr/>
              <a:lstStyle/>
              <a:p>
                <a:pPr>
                  <a:defRPr sz="1250" b="1" baseline="0">
                    <a:latin typeface="+mj-lt"/>
                  </a:defRPr>
                </a:pPr>
                <a:endParaRPr lang="en-US"/>
              </a:p>
            </c:txPr>
            <c:showLegendKey val="0"/>
            <c:showVal val="1"/>
            <c:showCatName val="0"/>
            <c:showSerName val="0"/>
            <c:showPercent val="0"/>
            <c:showBubbleSize val="0"/>
            <c:showLeaderLines val="0"/>
          </c:dLbls>
          <c:cat>
            <c:strRef>
              <c:f>Sheet1!$B$1:$E$1</c:f>
              <c:strCache>
                <c:ptCount val="3"/>
                <c:pt idx="0">
                  <c:v>Readmissions within 30 days of discharge as percent of all admissions among Medicare beneficiaries</c:v>
                </c:pt>
                <c:pt idx="1">
                  <c:v>Long-stay nursing home residents hospitalized within 6-month period</c:v>
                </c:pt>
                <c:pt idx="2">
                  <c:v>Home health care patients with a hospital admission</c:v>
                </c:pt>
              </c:strCache>
            </c:strRef>
          </c:cat>
          <c:val>
            <c:numRef>
              <c:f>Sheet1!$B$8:$D$8</c:f>
              <c:numCache>
                <c:formatCode>0.0</c:formatCode>
                <c:ptCount val="3"/>
                <c:pt idx="0">
                  <c:v>24.75</c:v>
                </c:pt>
                <c:pt idx="1">
                  <c:v>36.659999999999997</c:v>
                </c:pt>
                <c:pt idx="2">
                  <c:v>46.81</c:v>
                </c:pt>
              </c:numCache>
            </c:numRef>
          </c:val>
        </c:ser>
        <c:dLbls>
          <c:showLegendKey val="0"/>
          <c:showVal val="0"/>
          <c:showCatName val="0"/>
          <c:showSerName val="0"/>
          <c:showPercent val="0"/>
          <c:showBubbleSize val="0"/>
        </c:dLbls>
        <c:gapWidth val="70"/>
        <c:axId val="121911552"/>
        <c:axId val="121925632"/>
      </c:barChart>
      <c:catAx>
        <c:axId val="121911552"/>
        <c:scaling>
          <c:orientation val="minMax"/>
        </c:scaling>
        <c:delete val="0"/>
        <c:axPos val="b"/>
        <c:numFmt formatCode="General" sourceLinked="1"/>
        <c:majorTickMark val="out"/>
        <c:minorTickMark val="none"/>
        <c:tickLblPos val="nextTo"/>
        <c:spPr>
          <a:ln w="2843">
            <a:solidFill>
              <a:schemeClr val="tx1"/>
            </a:solidFill>
            <a:prstDash val="solid"/>
          </a:ln>
        </c:spPr>
        <c:txPr>
          <a:bodyPr rot="0" vert="horz"/>
          <a:lstStyle/>
          <a:p>
            <a:pPr>
              <a:defRPr sz="1200" b="1" i="0" u="none" strike="noStrike" kern="1400" spc="-100" baseline="0">
                <a:solidFill>
                  <a:schemeClr val="tx1"/>
                </a:solidFill>
                <a:latin typeface="Arial"/>
                <a:ea typeface="Arial"/>
                <a:cs typeface="Arial"/>
              </a:defRPr>
            </a:pPr>
            <a:endParaRPr lang="en-US"/>
          </a:p>
        </c:txPr>
        <c:crossAx val="121925632"/>
        <c:crosses val="autoZero"/>
        <c:auto val="1"/>
        <c:lblAlgn val="ctr"/>
        <c:lblOffset val="0"/>
        <c:tickLblSkip val="1"/>
        <c:tickMarkSkip val="1"/>
        <c:noMultiLvlLbl val="0"/>
      </c:catAx>
      <c:valAx>
        <c:axId val="121925632"/>
        <c:scaling>
          <c:orientation val="minMax"/>
          <c:max val="50"/>
          <c:min val="0"/>
        </c:scaling>
        <c:delete val="0"/>
        <c:axPos val="l"/>
        <c:numFmt formatCode="0" sourceLinked="0"/>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1911552"/>
        <c:crosses val="autoZero"/>
        <c:crossBetween val="between"/>
        <c:majorUnit val="25"/>
        <c:minorUnit val="0.2"/>
      </c:valAx>
      <c:spPr>
        <a:noFill/>
        <a:ln w="22742">
          <a:noFill/>
        </a:ln>
      </c:spPr>
    </c:plotArea>
    <c:legend>
      <c:legendPos val="t"/>
      <c:layout>
        <c:manualLayout>
          <c:xMode val="edge"/>
          <c:yMode val="edge"/>
          <c:x val="5.4809785173511498E-3"/>
          <c:y val="4.1203148664536102E-2"/>
          <c:w val="0.98580129470453903"/>
          <c:h val="9.9937453873559207E-2"/>
        </c:manualLayout>
      </c:layout>
      <c:overlay val="0"/>
      <c:spPr>
        <a:noFill/>
        <a:ln w="22742">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13" b="0" i="0" u="none" strike="noStrike" baseline="0">
          <a:solidFill>
            <a:schemeClr val="tx1"/>
          </a:solidFill>
          <a:latin typeface="Arial Black"/>
          <a:ea typeface="Arial Black"/>
          <a:cs typeface="Arial Black"/>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ER Visits Among Medicare Beneficiaries</c:v>
                </c:pt>
              </c:strCache>
            </c:strRef>
          </c:tx>
          <c:dPt>
            <c:idx val="0"/>
            <c:bubble3D val="0"/>
            <c:explosion val="2"/>
            <c:spPr>
              <a:solidFill>
                <a:srgbClr val="FFFF66"/>
              </a:solidFill>
              <a:ln>
                <a:solidFill>
                  <a:schemeClr val="tx1"/>
                </a:solidFill>
              </a:ln>
            </c:spPr>
          </c:dPt>
          <c:dPt>
            <c:idx val="1"/>
            <c:bubble3D val="0"/>
            <c:spPr>
              <a:solidFill>
                <a:schemeClr val="accent2">
                  <a:lumMod val="75000"/>
                </a:schemeClr>
              </a:solidFill>
              <a:ln>
                <a:solidFill>
                  <a:schemeClr val="tx1"/>
                </a:solidFill>
              </a:ln>
            </c:spPr>
          </c:dPt>
          <c:dPt>
            <c:idx val="2"/>
            <c:bubble3D val="0"/>
            <c:spPr>
              <a:solidFill>
                <a:schemeClr val="accent6">
                  <a:lumMod val="40000"/>
                  <a:lumOff val="60000"/>
                </a:schemeClr>
              </a:solidFill>
              <a:ln>
                <a:solidFill>
                  <a:schemeClr val="tx1"/>
                </a:solidFill>
              </a:ln>
            </c:spPr>
          </c:dPt>
          <c:dLbls>
            <c:dLbl>
              <c:idx val="0"/>
              <c:layout>
                <c:manualLayout>
                  <c:x val="8.8938741147922606E-2"/>
                  <c:y val="0.27517134003530502"/>
                </c:manualLayout>
              </c:layout>
              <c:spPr/>
              <c:txPr>
                <a:bodyPr/>
                <a:lstStyle/>
                <a:p>
                  <a:pPr>
                    <a:defRPr sz="1200" b="1">
                      <a:latin typeface="Arial" pitchFamily="34" charset="0"/>
                      <a:cs typeface="Arial" pitchFamily="34" charset="0"/>
                    </a:defRPr>
                  </a:pPr>
                  <a:endParaRPr lang="en-US"/>
                </a:p>
              </c:txPr>
              <c:showLegendKey val="0"/>
              <c:showVal val="0"/>
              <c:showCatName val="1"/>
              <c:showSerName val="0"/>
              <c:showPercent val="1"/>
              <c:showBubbleSize val="0"/>
            </c:dLbl>
            <c:dLbl>
              <c:idx val="1"/>
              <c:layout>
                <c:manualLayout>
                  <c:x val="-0.184801416332393"/>
                  <c:y val="-0.15525847359142"/>
                </c:manualLayout>
              </c:layout>
              <c:tx>
                <c:rich>
                  <a:bodyPr/>
                  <a:lstStyle/>
                  <a:p>
                    <a:pPr>
                      <a:defRPr sz="1200" b="1">
                        <a:solidFill>
                          <a:schemeClr val="bg1"/>
                        </a:solidFill>
                        <a:latin typeface="Arial" pitchFamily="34" charset="0"/>
                        <a:cs typeface="Arial" pitchFamily="34" charset="0"/>
                      </a:defRPr>
                    </a:pPr>
                    <a:r>
                      <a:rPr lang="en-US" sz="1200" dirty="0">
                        <a:latin typeface="Arial" pitchFamily="34" charset="0"/>
                        <a:cs typeface="Arial" pitchFamily="34" charset="0"/>
                      </a:rPr>
                      <a:t>Non-Emergent 
13%</a:t>
                    </a:r>
                    <a:endParaRPr lang="en-US" sz="1200" dirty="0"/>
                  </a:p>
                </c:rich>
              </c:tx>
              <c:spPr/>
              <c:showLegendKey val="0"/>
              <c:showVal val="0"/>
              <c:showCatName val="1"/>
              <c:showSerName val="0"/>
              <c:showPercent val="1"/>
              <c:showBubbleSize val="0"/>
            </c:dLbl>
            <c:dLbl>
              <c:idx val="2"/>
              <c:layout>
                <c:manualLayout>
                  <c:x val="0.15455207250037101"/>
                  <c:y val="-0.16664137032859699"/>
                </c:manualLayout>
              </c:layout>
              <c:tx>
                <c:rich>
                  <a:bodyPr/>
                  <a:lstStyle/>
                  <a:p>
                    <a:pPr>
                      <a:defRPr sz="1150" b="1">
                        <a:solidFill>
                          <a:schemeClr val="tx1"/>
                        </a:solidFill>
                        <a:latin typeface="Arial" pitchFamily="34" charset="0"/>
                        <a:cs typeface="Arial" pitchFamily="34" charset="0"/>
                      </a:defRPr>
                    </a:pPr>
                    <a:r>
                      <a:rPr lang="en-US" sz="1150" dirty="0">
                        <a:latin typeface="Arial" pitchFamily="34" charset="0"/>
                        <a:cs typeface="Arial" pitchFamily="34" charset="0"/>
                      </a:rPr>
                      <a:t>Emergent, but Primary Care Treatable 
20%</a:t>
                    </a:r>
                    <a:endParaRPr lang="en-US" sz="1150" dirty="0"/>
                  </a:p>
                </c:rich>
              </c:tx>
              <c:spPr/>
              <c:showLegendKey val="0"/>
              <c:showVal val="0"/>
              <c:showCatName val="1"/>
              <c:showSerName val="0"/>
              <c:showPercent val="1"/>
              <c:showBubbleSize val="0"/>
            </c:dLbl>
            <c:txPr>
              <a:bodyPr/>
              <a:lstStyle/>
              <a:p>
                <a:pPr>
                  <a:defRPr sz="11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Sheet1!$A$2:$A$4</c:f>
              <c:strCache>
                <c:ptCount val="3"/>
                <c:pt idx="0">
                  <c:v>All Other ER Visits</c:v>
                </c:pt>
                <c:pt idx="1">
                  <c:v>Non-Emergent ER Visits</c:v>
                </c:pt>
                <c:pt idx="2">
                  <c:v>Emergent, but Primary Care Treatable ER Visits</c:v>
                </c:pt>
              </c:strCache>
            </c:strRef>
          </c:cat>
          <c:val>
            <c:numRef>
              <c:f>Sheet1!$B$2:$B$4</c:f>
              <c:numCache>
                <c:formatCode>General</c:formatCode>
                <c:ptCount val="3"/>
                <c:pt idx="0">
                  <c:v>67.099999999999994</c:v>
                </c:pt>
                <c:pt idx="1">
                  <c:v>13.1</c:v>
                </c:pt>
                <c:pt idx="2">
                  <c:v>19.8</c:v>
                </c:pt>
              </c:numCache>
            </c:numRef>
          </c:val>
        </c:ser>
        <c:dLbls>
          <c:showLegendKey val="0"/>
          <c:showVal val="1"/>
          <c:showCatName val="0"/>
          <c:showSerName val="0"/>
          <c:showPercent val="0"/>
          <c:showBubbleSize val="0"/>
          <c:showLeaderLines val="1"/>
        </c:dLbls>
        <c:firstSliceAng val="232"/>
      </c:pieChart>
    </c:plotArea>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32186459489499E-2"/>
          <c:y val="0.166358595194085"/>
          <c:w val="0.93007769145394004"/>
          <c:h val="0.72088724584103503"/>
        </c:manualLayout>
      </c:layout>
      <c:barChart>
        <c:barDir val="col"/>
        <c:grouping val="clustered"/>
        <c:varyColors val="0"/>
        <c:ser>
          <c:idx val="0"/>
          <c:order val="0"/>
          <c:tx>
            <c:strRef>
              <c:f>Sheet1!$A$2</c:f>
              <c:strCache>
                <c:ptCount val="1"/>
                <c:pt idx="0">
                  <c:v>Best HRR</c:v>
                </c:pt>
              </c:strCache>
            </c:strRef>
          </c:tx>
          <c:spPr>
            <a:solidFill>
              <a:schemeClr val="bg1"/>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Adults who smoke</c:v>
                </c:pt>
                <c:pt idx="1">
                  <c:v>Adults ages 18-64 who are obese</c:v>
                </c:pt>
                <c:pt idx="2">
                  <c:v>Adults ages 18–64 who have lost 6+ teeth due to tooth decay, infection, or gum disease</c:v>
                </c:pt>
                <c:pt idx="3">
                  <c:v>Adults who report fair/poor health status, 14 or more bad mental health days, or who have health-related activity limitations</c:v>
                </c:pt>
              </c:strCache>
            </c:strRef>
          </c:cat>
          <c:val>
            <c:numRef>
              <c:f>Sheet1!$B$2:$E$2</c:f>
              <c:numCache>
                <c:formatCode>0.0</c:formatCode>
                <c:ptCount val="4"/>
                <c:pt idx="0" formatCode="General">
                  <c:v>6.2</c:v>
                </c:pt>
                <c:pt idx="1">
                  <c:v>15.3</c:v>
                </c:pt>
                <c:pt idx="2" formatCode="General">
                  <c:v>2.8</c:v>
                </c:pt>
                <c:pt idx="3" formatCode="General">
                  <c:v>17.899999999999999</c:v>
                </c:pt>
              </c:numCache>
            </c:numRef>
          </c:val>
        </c:ser>
        <c:ser>
          <c:idx val="1"/>
          <c:order val="1"/>
          <c:tx>
            <c:strRef>
              <c:f>Sheet1!$A$3</c:f>
              <c:strCache>
                <c:ptCount val="1"/>
                <c:pt idx="0">
                  <c:v>Top 10th %ile</c:v>
                </c:pt>
              </c:strCache>
            </c:strRef>
          </c:tx>
          <c:spPr>
            <a:solidFill>
              <a:schemeClr val="accent5">
                <a:lumMod val="90000"/>
              </a:schemeClr>
            </a:solidFill>
            <a:ln>
              <a:solidFill>
                <a:schemeClr val="tx1"/>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Adults who smoke</c:v>
                </c:pt>
                <c:pt idx="1">
                  <c:v>Adults ages 18-64 who are obese</c:v>
                </c:pt>
                <c:pt idx="2">
                  <c:v>Adults ages 18–64 who have lost 6+ teeth due to tooth decay, infection, or gum disease</c:v>
                </c:pt>
                <c:pt idx="3">
                  <c:v>Adults who report fair/poor health status, 14 or more bad mental health days, or who have health-related activity limitations</c:v>
                </c:pt>
              </c:strCache>
            </c:strRef>
          </c:cat>
          <c:val>
            <c:numRef>
              <c:f>Sheet1!$B$3:$E$3</c:f>
              <c:numCache>
                <c:formatCode>0.0</c:formatCode>
                <c:ptCount val="4"/>
                <c:pt idx="0" formatCode="General">
                  <c:v>12.8</c:v>
                </c:pt>
                <c:pt idx="1">
                  <c:v>23.8</c:v>
                </c:pt>
                <c:pt idx="2" formatCode="General">
                  <c:v>6</c:v>
                </c:pt>
                <c:pt idx="3" formatCode="General">
                  <c:v>23.6</c:v>
                </c:pt>
              </c:numCache>
            </c:numRef>
          </c:val>
        </c:ser>
        <c:ser>
          <c:idx val="3"/>
          <c:order val="2"/>
          <c:tx>
            <c:strRef>
              <c:f>Sheet1!$A$5</c:f>
              <c:strCache>
                <c:ptCount val="1"/>
                <c:pt idx="0">
                  <c:v>Median</c:v>
                </c:pt>
              </c:strCache>
            </c:strRef>
          </c:tx>
          <c:spPr>
            <a:solidFill>
              <a:srgbClr val="00B0F0"/>
            </a:solidFill>
            <a:ln>
              <a:solidFill>
                <a:srgbClr val="000000"/>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Adults who smoke</c:v>
                </c:pt>
                <c:pt idx="1">
                  <c:v>Adults ages 18-64 who are obese</c:v>
                </c:pt>
                <c:pt idx="2">
                  <c:v>Adults ages 18–64 who have lost 6+ teeth due to tooth decay, infection, or gum disease</c:v>
                </c:pt>
                <c:pt idx="3">
                  <c:v>Adults who report fair/poor health status, 14 or more bad mental health days, or who have health-related activity limitations</c:v>
                </c:pt>
              </c:strCache>
            </c:strRef>
          </c:cat>
          <c:val>
            <c:numRef>
              <c:f>Sheet1!$B$5:$E$5</c:f>
              <c:numCache>
                <c:formatCode>0.0</c:formatCode>
                <c:ptCount val="4"/>
                <c:pt idx="0" formatCode="General">
                  <c:v>19</c:v>
                </c:pt>
                <c:pt idx="1">
                  <c:v>29.5</c:v>
                </c:pt>
                <c:pt idx="2" formatCode="General">
                  <c:v>10.1</c:v>
                </c:pt>
                <c:pt idx="3" formatCode="General">
                  <c:v>29.5</c:v>
                </c:pt>
              </c:numCache>
            </c:numRef>
          </c:val>
        </c:ser>
        <c:ser>
          <c:idx val="2"/>
          <c:order val="3"/>
          <c:tx>
            <c:strRef>
              <c:f>Sheet1!$A$7</c:f>
              <c:strCache>
                <c:ptCount val="1"/>
                <c:pt idx="0">
                  <c:v>Bottom 90th %ile</c:v>
                </c:pt>
              </c:strCache>
            </c:strRef>
          </c:tx>
          <c:spPr>
            <a:solidFill>
              <a:srgbClr val="0070C0"/>
            </a:solidFill>
            <a:ln>
              <a:solidFill>
                <a:srgbClr val="000000"/>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Adults who smoke</c:v>
                </c:pt>
                <c:pt idx="1">
                  <c:v>Adults ages 18-64 who are obese</c:v>
                </c:pt>
                <c:pt idx="2">
                  <c:v>Adults ages 18–64 who have lost 6+ teeth due to tooth decay, infection, or gum disease</c:v>
                </c:pt>
                <c:pt idx="3">
                  <c:v>Adults who report fair/poor health status, 14 or more bad mental health days, or who have health-related activity limitations</c:v>
                </c:pt>
              </c:strCache>
            </c:strRef>
          </c:cat>
          <c:val>
            <c:numRef>
              <c:f>Sheet1!$B$7:$E$7</c:f>
              <c:numCache>
                <c:formatCode>0.0</c:formatCode>
                <c:ptCount val="4"/>
                <c:pt idx="0" formatCode="General">
                  <c:v>24.1</c:v>
                </c:pt>
                <c:pt idx="1">
                  <c:v>35.700000000000003</c:v>
                </c:pt>
                <c:pt idx="2" formatCode="General">
                  <c:v>16.399999999999999</c:v>
                </c:pt>
                <c:pt idx="3" formatCode="General">
                  <c:v>35.799999999999997</c:v>
                </c:pt>
              </c:numCache>
            </c:numRef>
          </c:val>
        </c:ser>
        <c:ser>
          <c:idx val="4"/>
          <c:order val="4"/>
          <c:tx>
            <c:strRef>
              <c:f>Sheet1!$A$8</c:f>
              <c:strCache>
                <c:ptCount val="1"/>
                <c:pt idx="0">
                  <c:v>Worst HRR</c:v>
                </c:pt>
              </c:strCache>
            </c:strRef>
          </c:tx>
          <c:spPr>
            <a:solidFill>
              <a:srgbClr val="002060"/>
            </a:solidFill>
            <a:ln>
              <a:solidFill>
                <a:srgbClr val="000000"/>
              </a:solidFill>
            </a:ln>
          </c:spPr>
          <c:invertIfNegative val="0"/>
          <c:dLbls>
            <c:numFmt formatCode="#,##0" sourceLinked="0"/>
            <c:txPr>
              <a:bodyPr/>
              <a:lstStyle/>
              <a:p>
                <a:pPr>
                  <a:defRPr sz="1250" b="1">
                    <a:latin typeface="+mj-lt"/>
                  </a:defRPr>
                </a:pPr>
                <a:endParaRPr lang="en-US"/>
              </a:p>
            </c:txPr>
            <c:showLegendKey val="0"/>
            <c:showVal val="1"/>
            <c:showCatName val="0"/>
            <c:showSerName val="0"/>
            <c:showPercent val="0"/>
            <c:showBubbleSize val="0"/>
            <c:showLeaderLines val="0"/>
          </c:dLbls>
          <c:cat>
            <c:strRef>
              <c:f>Sheet1!$B$1:$E$1</c:f>
              <c:strCache>
                <c:ptCount val="4"/>
                <c:pt idx="0">
                  <c:v>Adults who smoke</c:v>
                </c:pt>
                <c:pt idx="1">
                  <c:v>Adults ages 18-64 who are obese</c:v>
                </c:pt>
                <c:pt idx="2">
                  <c:v>Adults ages 18–64 who have lost 6+ teeth due to tooth decay, infection, or gum disease</c:v>
                </c:pt>
                <c:pt idx="3">
                  <c:v>Adults who report fair/poor health status, 14 or more bad mental health days, or who have health-related activity limitations</c:v>
                </c:pt>
              </c:strCache>
            </c:strRef>
          </c:cat>
          <c:val>
            <c:numRef>
              <c:f>Sheet1!$B$8:$E$8</c:f>
              <c:numCache>
                <c:formatCode>0.0</c:formatCode>
                <c:ptCount val="4"/>
                <c:pt idx="0" formatCode="General">
                  <c:v>30.9</c:v>
                </c:pt>
                <c:pt idx="1">
                  <c:v>45.6</c:v>
                </c:pt>
                <c:pt idx="2" formatCode="General">
                  <c:v>28</c:v>
                </c:pt>
                <c:pt idx="3" formatCode="General">
                  <c:v>42</c:v>
                </c:pt>
              </c:numCache>
            </c:numRef>
          </c:val>
        </c:ser>
        <c:dLbls>
          <c:showLegendKey val="0"/>
          <c:showVal val="0"/>
          <c:showCatName val="0"/>
          <c:showSerName val="0"/>
          <c:showPercent val="0"/>
          <c:showBubbleSize val="0"/>
        </c:dLbls>
        <c:gapWidth val="60"/>
        <c:axId val="121476224"/>
        <c:axId val="121477760"/>
      </c:barChart>
      <c:catAx>
        <c:axId val="121476224"/>
        <c:scaling>
          <c:orientation val="minMax"/>
        </c:scaling>
        <c:delete val="0"/>
        <c:axPos val="b"/>
        <c:numFmt formatCode="General" sourceLinked="1"/>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1477760"/>
        <c:crosses val="autoZero"/>
        <c:auto val="1"/>
        <c:lblAlgn val="ctr"/>
        <c:lblOffset val="0"/>
        <c:tickLblSkip val="1"/>
        <c:tickMarkSkip val="1"/>
        <c:noMultiLvlLbl val="0"/>
      </c:catAx>
      <c:valAx>
        <c:axId val="121477760"/>
        <c:scaling>
          <c:orientation val="minMax"/>
          <c:max val="60"/>
          <c:min val="0"/>
        </c:scaling>
        <c:delete val="0"/>
        <c:axPos val="l"/>
        <c:numFmt formatCode="0" sourceLinked="0"/>
        <c:majorTickMark val="out"/>
        <c:minorTickMark val="none"/>
        <c:tickLblPos val="nextTo"/>
        <c:spPr>
          <a:ln w="284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21476224"/>
        <c:crosses val="autoZero"/>
        <c:crossBetween val="between"/>
        <c:majorUnit val="20"/>
        <c:minorUnit val="20"/>
      </c:valAx>
      <c:spPr>
        <a:noFill/>
        <a:ln w="22742">
          <a:noFill/>
        </a:ln>
      </c:spPr>
    </c:plotArea>
    <c:legend>
      <c:legendPos val="t"/>
      <c:layout/>
      <c:overlay val="0"/>
      <c:spPr>
        <a:noFill/>
        <a:ln w="22742">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13" b="0" i="0" u="none" strike="noStrike" baseline="0">
          <a:solidFill>
            <a:schemeClr val="tx1"/>
          </a:solidFill>
          <a:latin typeface="Arial Black"/>
          <a:ea typeface="Arial Black"/>
          <a:cs typeface="Arial Black"/>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394" cy="465773"/>
          </a:xfrm>
          <a:prstGeom prst="rect">
            <a:avLst/>
          </a:prstGeom>
        </p:spPr>
        <p:txBody>
          <a:bodyPr vert="horz" lIns="90451" tIns="45226" rIns="90451" bIns="45226" rtlCol="0"/>
          <a:lstStyle>
            <a:lvl1pPr algn="l">
              <a:defRPr sz="1100"/>
            </a:lvl1pPr>
          </a:lstStyle>
          <a:p>
            <a:endParaRPr lang="en-US" dirty="0"/>
          </a:p>
        </p:txBody>
      </p:sp>
      <p:sp>
        <p:nvSpPr>
          <p:cNvPr id="3" name="Date Placeholder 2"/>
          <p:cNvSpPr>
            <a:spLocks noGrp="1"/>
          </p:cNvSpPr>
          <p:nvPr>
            <p:ph type="dt" sz="quarter" idx="1"/>
          </p:nvPr>
        </p:nvSpPr>
        <p:spPr>
          <a:xfrm>
            <a:off x="3938872" y="0"/>
            <a:ext cx="3014394" cy="465773"/>
          </a:xfrm>
          <a:prstGeom prst="rect">
            <a:avLst/>
          </a:prstGeom>
        </p:spPr>
        <p:txBody>
          <a:bodyPr vert="horz" lIns="90451" tIns="45226" rIns="90451" bIns="45226" rtlCol="0"/>
          <a:lstStyle>
            <a:lvl1pPr algn="r">
              <a:defRPr sz="1100"/>
            </a:lvl1pPr>
          </a:lstStyle>
          <a:p>
            <a:fld id="{7A822730-5249-44A0-A54F-455D134B89F9}" type="datetimeFigureOut">
              <a:rPr lang="en-US" smtClean="0"/>
              <a:pPr/>
              <a:t>3/12/2012</a:t>
            </a:fld>
            <a:endParaRPr lang="en-US" dirty="0"/>
          </a:p>
        </p:txBody>
      </p:sp>
      <p:sp>
        <p:nvSpPr>
          <p:cNvPr id="4" name="Footer Placeholder 3"/>
          <p:cNvSpPr>
            <a:spLocks noGrp="1"/>
          </p:cNvSpPr>
          <p:nvPr>
            <p:ph type="ftr" sz="quarter" idx="2"/>
          </p:nvPr>
        </p:nvSpPr>
        <p:spPr>
          <a:xfrm>
            <a:off x="0" y="8841739"/>
            <a:ext cx="3014394" cy="465773"/>
          </a:xfrm>
          <a:prstGeom prst="rect">
            <a:avLst/>
          </a:prstGeom>
        </p:spPr>
        <p:txBody>
          <a:bodyPr vert="horz" lIns="90451" tIns="45226" rIns="90451" bIns="45226"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8872" y="8841739"/>
            <a:ext cx="3014394" cy="465773"/>
          </a:xfrm>
          <a:prstGeom prst="rect">
            <a:avLst/>
          </a:prstGeom>
        </p:spPr>
        <p:txBody>
          <a:bodyPr vert="horz" lIns="90451" tIns="45226" rIns="90451" bIns="45226" rtlCol="0" anchor="b"/>
          <a:lstStyle>
            <a:lvl1pPr algn="r">
              <a:defRPr sz="1100"/>
            </a:lvl1pPr>
          </a:lstStyle>
          <a:p>
            <a:fld id="{99D0895F-8567-4597-BDE0-767884AA4EFC}" type="slidenum">
              <a:rPr lang="en-US" smtClean="0"/>
              <a:pPr/>
              <a:t>‹#›</a:t>
            </a:fld>
            <a:endParaRPr lang="en-US" dirty="0"/>
          </a:p>
        </p:txBody>
      </p:sp>
    </p:spTree>
    <p:extLst>
      <p:ext uri="{BB962C8B-B14F-4D97-AF65-F5344CB8AC3E}">
        <p14:creationId xmlns:p14="http://schemas.microsoft.com/office/powerpoint/2010/main" val="2565038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170" tIns="46086" rIns="92170" bIns="46086" rtlCol="0"/>
          <a:lstStyle>
            <a:lvl1pPr algn="l">
              <a:defRPr sz="11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170" tIns="46086" rIns="92170" bIns="46086" rtlCol="0"/>
          <a:lstStyle>
            <a:lvl1pPr algn="r">
              <a:defRPr sz="1100"/>
            </a:lvl1pPr>
          </a:lstStyle>
          <a:p>
            <a:fld id="{214EDF53-4D58-4E05-9E87-A59B4F2A4EAE}" type="datetimeFigureOut">
              <a:rPr lang="en-US" smtClean="0"/>
              <a:pPr/>
              <a:t>3/12/2012</a:t>
            </a:fld>
            <a:endParaRPr lang="en-US" dirty="0"/>
          </a:p>
        </p:txBody>
      </p:sp>
      <p:sp>
        <p:nvSpPr>
          <p:cNvPr id="4" name="Slide Image Placeholder 3"/>
          <p:cNvSpPr>
            <a:spLocks noGrp="1" noRot="1" noChangeAspect="1"/>
          </p:cNvSpPr>
          <p:nvPr>
            <p:ph type="sldImg" idx="2"/>
          </p:nvPr>
        </p:nvSpPr>
        <p:spPr>
          <a:xfrm>
            <a:off x="1150938" y="696913"/>
            <a:ext cx="4652962" cy="3490912"/>
          </a:xfrm>
          <a:prstGeom prst="rect">
            <a:avLst/>
          </a:prstGeom>
          <a:noFill/>
          <a:ln w="12700">
            <a:solidFill>
              <a:prstClr val="black"/>
            </a:solidFill>
          </a:ln>
        </p:spPr>
        <p:txBody>
          <a:bodyPr vert="horz" lIns="92170" tIns="46086" rIns="92170" bIns="46086" rtlCol="0" anchor="ctr"/>
          <a:lstStyle/>
          <a:p>
            <a:endParaRPr lang="en-US" dirty="0"/>
          </a:p>
        </p:txBody>
      </p:sp>
      <p:sp>
        <p:nvSpPr>
          <p:cNvPr id="5" name="Notes Placeholder 4"/>
          <p:cNvSpPr>
            <a:spLocks noGrp="1"/>
          </p:cNvSpPr>
          <p:nvPr>
            <p:ph type="body" sz="quarter" idx="3"/>
          </p:nvPr>
        </p:nvSpPr>
        <p:spPr>
          <a:xfrm>
            <a:off x="695485" y="4421824"/>
            <a:ext cx="5563870" cy="4189095"/>
          </a:xfrm>
          <a:prstGeom prst="rect">
            <a:avLst/>
          </a:prstGeom>
        </p:spPr>
        <p:txBody>
          <a:bodyPr vert="horz" lIns="92170" tIns="46086" rIns="92170" bIns="460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13763" cy="465455"/>
          </a:xfrm>
          <a:prstGeom prst="rect">
            <a:avLst/>
          </a:prstGeom>
        </p:spPr>
        <p:txBody>
          <a:bodyPr vert="horz" lIns="92170" tIns="46086" rIns="92170" bIns="46086"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2170" tIns="46086" rIns="92170" bIns="46086" rtlCol="0" anchor="b"/>
          <a:lstStyle>
            <a:lvl1pPr algn="r">
              <a:defRPr sz="1100"/>
            </a:lvl1pPr>
          </a:lstStyle>
          <a:p>
            <a:fld id="{FA431E53-B520-485F-B1A8-7A6D7089CC9F}" type="slidenum">
              <a:rPr lang="en-US" smtClean="0"/>
              <a:pPr/>
              <a:t>‹#›</a:t>
            </a:fld>
            <a:endParaRPr lang="en-US" dirty="0"/>
          </a:p>
        </p:txBody>
      </p:sp>
    </p:spTree>
    <p:extLst>
      <p:ext uri="{BB962C8B-B14F-4D97-AF65-F5344CB8AC3E}">
        <p14:creationId xmlns:p14="http://schemas.microsoft.com/office/powerpoint/2010/main" val="53009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31E53-B520-485F-B1A8-7A6D7089CC9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5223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31E53-B520-485F-B1A8-7A6D7089CC9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52230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44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34DE33-629B-489A-8764-E300A46A7C7C}" type="datetime1">
              <a:rPr lang="en-US" smtClean="0"/>
              <a:pPr>
                <a:defRPr/>
              </a:pPr>
              <a:t>3/12/2012</a:t>
            </a:fld>
            <a:endParaRPr lang="en-US" dirty="0"/>
          </a:p>
        </p:txBody>
      </p:sp>
      <p:sp>
        <p:nvSpPr>
          <p:cNvPr id="6" name="Slide Number Placeholder 5"/>
          <p:cNvSpPr>
            <a:spLocks noGrp="1"/>
          </p:cNvSpPr>
          <p:nvPr>
            <p:ph type="sldNum" sz="quarter" idx="12"/>
          </p:nvPr>
        </p:nvSpPr>
        <p:spPr/>
        <p:txBody>
          <a:bodyPr/>
          <a:lstStyle>
            <a:lvl1pPr>
              <a:defRPr>
                <a:solidFill>
                  <a:srgbClr val="002448"/>
                </a:solidFill>
              </a:defRPr>
            </a:lvl1pPr>
          </a:lstStyle>
          <a:p>
            <a:pPr>
              <a:defRPr/>
            </a:pPr>
            <a:fld id="{737CEF6A-EF05-433A-AE04-507709C06C06}" type="slidenum">
              <a:rPr lang="en-US" smtClean="0"/>
              <a:pPr>
                <a:defRPr/>
              </a:pPr>
              <a:t>‹#›</a:t>
            </a:fld>
            <a:endParaRPr lang="en-US" dirty="0"/>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84944"/>
            <a:ext cx="1643856" cy="16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830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0B8763-8379-418B-ACF6-948EA481DCEC}" type="datetime1">
              <a:rPr lang="en-US" smtClean="0"/>
              <a:pPr>
                <a:defRPr/>
              </a:pPr>
              <a:t>3/12/2012</a:t>
            </a:fld>
            <a:endParaRPr lang="en-US" dirty="0"/>
          </a:p>
        </p:txBody>
      </p:sp>
      <p:pic>
        <p:nvPicPr>
          <p:cNvPr id="7"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3464355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732A2B-1EDE-4664-B700-8B1411128B5E}" type="datetime1">
              <a:rPr lang="en-US" smtClean="0"/>
              <a:pPr>
                <a:defRPr/>
              </a:pPr>
              <a:t>3/12/2012</a:t>
            </a:fld>
            <a:endParaRPr lang="en-US" dirty="0"/>
          </a:p>
        </p:txBody>
      </p:sp>
      <p:pic>
        <p:nvPicPr>
          <p:cNvPr id="7"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500862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2" y="13252"/>
            <a:ext cx="8229600" cy="367748"/>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762001"/>
            <a:ext cx="8229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19516598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2" y="13252"/>
            <a:ext cx="8229600" cy="367748"/>
          </a:xfrm>
        </p:spPr>
        <p:txBody>
          <a:bodyPr/>
          <a:lstStyle>
            <a:lvl1pPr>
              <a:defRPr b="1"/>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533400"/>
            <a:ext cx="8839200" cy="609600"/>
          </a:xfrm>
        </p:spPr>
        <p:txBody>
          <a:bodyPr anchor="ctr"/>
          <a:lstStyle>
            <a:lvl1pPr marL="0" indent="0" algn="ctr">
              <a:buNone/>
              <a:defRPr sz="2800" b="1"/>
            </a:lvl1pPr>
          </a:lstStyle>
          <a:p>
            <a:pPr lvl="0"/>
            <a:r>
              <a:rPr lang="en-US" smtClean="0"/>
              <a:t>Click to edit Master text styles</a:t>
            </a:r>
          </a:p>
        </p:txBody>
      </p:sp>
      <p:pic>
        <p:nvPicPr>
          <p:cNvPr id="5"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4204878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341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341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12"/>
          <p:cNvSpPr>
            <a:spLocks noGrp="1"/>
          </p:cNvSpPr>
          <p:nvPr>
            <p:ph type="body" sz="quarter" idx="14"/>
          </p:nvPr>
        </p:nvSpPr>
        <p:spPr>
          <a:xfrm>
            <a:off x="152400" y="533400"/>
            <a:ext cx="8839200" cy="609600"/>
          </a:xfrm>
        </p:spPr>
        <p:txBody>
          <a:bodyPr anchor="ctr"/>
          <a:lstStyle>
            <a:lvl1pPr marL="0" indent="0" algn="ctr">
              <a:buNone/>
              <a:defRPr sz="2800" b="1"/>
            </a:lvl1pPr>
          </a:lstStyle>
          <a:p>
            <a:pPr lvl="0"/>
            <a:r>
              <a:rPr lang="en-US" smtClean="0"/>
              <a:t>Click to edit Master text styles</a:t>
            </a:r>
          </a:p>
        </p:txBody>
      </p:sp>
      <p:pic>
        <p:nvPicPr>
          <p:cNvPr id="9"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39837989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2"/>
          <p:cNvSpPr>
            <a:spLocks noGrp="1"/>
          </p:cNvSpPr>
          <p:nvPr>
            <p:ph type="body" sz="quarter" idx="13"/>
          </p:nvPr>
        </p:nvSpPr>
        <p:spPr>
          <a:xfrm>
            <a:off x="152400" y="602976"/>
            <a:ext cx="8839200" cy="609600"/>
          </a:xfrm>
        </p:spPr>
        <p:txBody>
          <a:bodyPr anchor="ctr"/>
          <a:lstStyle>
            <a:lvl1pPr marL="0" indent="0" algn="ctr">
              <a:buNone/>
              <a:defRPr sz="2800" b="1"/>
            </a:lvl1pPr>
          </a:lstStyle>
          <a:p>
            <a:pPr lvl="0"/>
            <a:r>
              <a:rPr lang="en-US" smtClean="0"/>
              <a:t>Click to edit Master text styles</a:t>
            </a:r>
          </a:p>
        </p:txBody>
      </p:sp>
      <p:pic>
        <p:nvPicPr>
          <p:cNvPr id="10"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1424123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12"/>
          <p:cNvSpPr>
            <a:spLocks noGrp="1"/>
          </p:cNvSpPr>
          <p:nvPr>
            <p:ph type="body" sz="quarter" idx="13"/>
          </p:nvPr>
        </p:nvSpPr>
        <p:spPr>
          <a:xfrm>
            <a:off x="152400" y="533400"/>
            <a:ext cx="8839200" cy="609600"/>
          </a:xfrm>
        </p:spPr>
        <p:txBody>
          <a:bodyPr anchor="ctr"/>
          <a:lstStyle>
            <a:lvl1pPr marL="0" indent="0" algn="ctr">
              <a:buNone/>
              <a:defRPr sz="2800" b="1"/>
            </a:lvl1pPr>
          </a:lstStyle>
          <a:p>
            <a:pPr lvl="0"/>
            <a:r>
              <a:rPr lang="en-US" smtClean="0"/>
              <a:t>Click to edit Master text styles</a:t>
            </a:r>
          </a:p>
        </p:txBody>
      </p:sp>
      <p:pic>
        <p:nvPicPr>
          <p:cNvPr id="6"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26636878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60"/>
            <a:ext cx="8229600" cy="762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6AB0983-33E6-4D85-B953-C797D5E49804}" type="datetime1">
              <a:rPr lang="en-US" smtClean="0"/>
              <a:pPr>
                <a:defRPr/>
              </a:pPr>
              <a:t>3/12/2012</a:t>
            </a:fld>
            <a:endParaRPr lang="en-US" dirty="0"/>
          </a:p>
        </p:txBody>
      </p:sp>
      <p:sp>
        <p:nvSpPr>
          <p:cNvPr id="5" name="Slide Number Placeholder 5"/>
          <p:cNvSpPr>
            <a:spLocks noGrp="1"/>
          </p:cNvSpPr>
          <p:nvPr>
            <p:ph type="sldNum" sz="quarter" idx="4"/>
          </p:nvPr>
        </p:nvSpPr>
        <p:spPr>
          <a:xfrm>
            <a:off x="7010400" y="0"/>
            <a:ext cx="2133600" cy="3143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bg1"/>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597138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448"/>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6E51F5-AD35-4564-8EE8-7C4507490428}" type="datetime1">
              <a:rPr lang="en-US" smtClean="0"/>
              <a:pPr>
                <a:defRPr/>
              </a:pPr>
              <a:t>3/12/2012</a:t>
            </a:fld>
            <a:endParaRPr lang="en-US" dirty="0"/>
          </a:p>
        </p:txBody>
      </p:sp>
      <p:pic>
        <p:nvPicPr>
          <p:cNvPr id="7"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379176611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51B3C-49E2-4FE4-9088-E709601DC6A8}" type="datetime1">
              <a:rPr lang="en-US" smtClean="0"/>
              <a:pPr>
                <a:defRPr/>
              </a:pPr>
              <a:t>3/12/2012</a:t>
            </a:fld>
            <a:endParaRPr lang="en-US" dirty="0"/>
          </a:p>
        </p:txBody>
      </p:sp>
      <p:sp>
        <p:nvSpPr>
          <p:cNvPr id="7"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2477454811"/>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EDFBFF-D78A-4BB8-B34B-CDD3B21ABA97}" type="datetime1">
              <a:rPr lang="en-US" smtClean="0"/>
              <a:pPr>
                <a:defRPr/>
              </a:pPr>
              <a:t>3/12/2012</a:t>
            </a:fld>
            <a:endParaRPr lang="en-US" dirty="0"/>
          </a:p>
        </p:txBody>
      </p:sp>
      <p:pic>
        <p:nvPicPr>
          <p:cNvPr id="8"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2480427618"/>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60CC8DF-4540-4582-B7A0-AFBA8AFBAD1C}" type="datetime1">
              <a:rPr lang="en-US" smtClean="0"/>
              <a:pPr>
                <a:defRPr/>
              </a:pPr>
              <a:t>3/12/2012</a:t>
            </a:fld>
            <a:endParaRPr lang="en-US" dirty="0"/>
          </a:p>
        </p:txBody>
      </p:sp>
      <p:pic>
        <p:nvPicPr>
          <p:cNvPr id="10"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1"/>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47173358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F07093-B7BF-42D6-BBF4-54B60C434BBC}" type="datetime1">
              <a:rPr lang="en-US" smtClean="0"/>
              <a:pPr>
                <a:defRPr/>
              </a:pPr>
              <a:t>3/12/2012</a:t>
            </a:fld>
            <a:endParaRPr lang="en-US" dirty="0"/>
          </a:p>
        </p:txBody>
      </p:sp>
      <p:pic>
        <p:nvPicPr>
          <p:cNvPr id="6"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32004759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174099-AAF8-4DE2-86E4-BBF7310722C2}" type="datetime1">
              <a:rPr lang="en-US" smtClean="0"/>
              <a:pPr>
                <a:defRPr/>
              </a:pPr>
              <a:t>3/12/2012</a:t>
            </a:fld>
            <a:endParaRPr lang="en-US" dirty="0"/>
          </a:p>
        </p:txBody>
      </p:sp>
      <p:pic>
        <p:nvPicPr>
          <p:cNvPr id="5"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636505788"/>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59C0E-FFAA-49CF-AD6E-7D1410D8EBEA}" type="datetime1">
              <a:rPr lang="en-US" smtClean="0"/>
              <a:pPr>
                <a:defRPr/>
              </a:pPr>
              <a:t>3/12/2012</a:t>
            </a:fld>
            <a:endParaRPr lang="en-US" dirty="0"/>
          </a:p>
        </p:txBody>
      </p:sp>
      <p:pic>
        <p:nvPicPr>
          <p:cNvPr id="8"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2809919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88A11F-4BEA-4773-BD88-652BDB7DB665}" type="datetime1">
              <a:rPr lang="en-US" smtClean="0"/>
              <a:pPr>
                <a:defRPr/>
              </a:pPr>
              <a:t>3/12/2012</a:t>
            </a:fld>
            <a:endParaRPr lang="en-US" dirty="0"/>
          </a:p>
        </p:txBody>
      </p:sp>
      <p:pic>
        <p:nvPicPr>
          <p:cNvPr id="8" name="Picture 3" descr="C:\Users\dradley\Documents\Templates\Logos\CFlogo_1-color solid circle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617220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2448"/>
                </a:solidFill>
                <a:latin typeface="Arial" pitchFamily="34" charset="0"/>
                <a:cs typeface="Arial" pitchFamily="34"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21381486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Trebuchet MS" charset="0"/>
              </a:defRPr>
            </a:lvl1pPr>
          </a:lstStyle>
          <a:p>
            <a:pPr>
              <a:defRPr/>
            </a:pPr>
            <a:fld id="{16AB0983-33E6-4D85-B953-C797D5E49804}" type="datetime1">
              <a:rPr lang="en-US" smtClean="0"/>
              <a:pPr>
                <a:defRPr/>
              </a:pPr>
              <a:t>3/12/2012</a:t>
            </a:fld>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2448"/>
                </a:solidFill>
                <a:latin typeface="Trebuchet MS" charset="0"/>
              </a:defRPr>
            </a:lvl1pPr>
          </a:lstStyle>
          <a:p>
            <a:fld id="{62B98F15-159F-4C4E-B831-0EAD52F625EB}" type="slidenum">
              <a:rPr lang="en-US" smtClean="0"/>
              <a:pPr/>
              <a:t>‹#›</a:t>
            </a:fld>
            <a:endParaRPr lang="en-US" dirty="0"/>
          </a:p>
        </p:txBody>
      </p:sp>
    </p:spTree>
    <p:extLst>
      <p:ext uri="{BB962C8B-B14F-4D97-AF65-F5344CB8AC3E}">
        <p14:creationId xmlns:p14="http://schemas.microsoft.com/office/powerpoint/2010/main" val="148924511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01" r:id="rId13"/>
    <p:sldLayoutId id="2147483702" r:id="rId14"/>
    <p:sldLayoutId id="2147483703" r:id="rId15"/>
    <p:sldLayoutId id="2147483704" r:id="rId16"/>
    <p:sldLayoutId id="2147483705" r:id="rId17"/>
  </p:sldLayoutIdLst>
  <p:timing>
    <p:tnLst>
      <p:par>
        <p:cTn id="1" dur="indefinite" restart="never" nodeType="tmRoot"/>
      </p:par>
    </p:tnLst>
  </p:timing>
  <p:hf hdr="0" dt="0"/>
  <p:txStyles>
    <p:titleStyle>
      <a:lvl1pPr algn="ctr" rtl="0" eaLnBrk="1" fontAlgn="base" hangingPunct="1">
        <a:spcBef>
          <a:spcPct val="0"/>
        </a:spcBef>
        <a:spcAft>
          <a:spcPct val="0"/>
        </a:spcAft>
        <a:defRPr sz="3600" b="1" kern="1200">
          <a:solidFill>
            <a:srgbClr val="002448"/>
          </a:solidFill>
          <a:latin typeface="Arial" pitchFamily="34" charset="0"/>
          <a:ea typeface="ＭＳ Ｐゴシック" charset="-128"/>
          <a:cs typeface="Arial" pitchFamily="34" charset="0"/>
        </a:defRPr>
      </a:lvl1pPr>
      <a:lvl2pPr algn="ctr" rtl="0" eaLnBrk="1" fontAlgn="base" hangingPunct="1">
        <a:spcBef>
          <a:spcPct val="0"/>
        </a:spcBef>
        <a:spcAft>
          <a:spcPct val="0"/>
        </a:spcAft>
        <a:defRPr sz="4400">
          <a:solidFill>
            <a:schemeClr val="tx1"/>
          </a:solidFill>
          <a:latin typeface="Trebuchet MS" charset="0"/>
          <a:ea typeface="ＭＳ Ｐゴシック" charset="-128"/>
        </a:defRPr>
      </a:lvl2pPr>
      <a:lvl3pPr algn="ctr" rtl="0" eaLnBrk="1" fontAlgn="base" hangingPunct="1">
        <a:spcBef>
          <a:spcPct val="0"/>
        </a:spcBef>
        <a:spcAft>
          <a:spcPct val="0"/>
        </a:spcAft>
        <a:defRPr sz="4400">
          <a:solidFill>
            <a:schemeClr val="tx1"/>
          </a:solidFill>
          <a:latin typeface="Trebuchet MS" charset="0"/>
          <a:ea typeface="ＭＳ Ｐゴシック" charset="-128"/>
        </a:defRPr>
      </a:lvl3pPr>
      <a:lvl4pPr algn="ctr" rtl="0" eaLnBrk="1" fontAlgn="base" hangingPunct="1">
        <a:spcBef>
          <a:spcPct val="0"/>
        </a:spcBef>
        <a:spcAft>
          <a:spcPct val="0"/>
        </a:spcAft>
        <a:defRPr sz="4400">
          <a:solidFill>
            <a:schemeClr val="tx1"/>
          </a:solidFill>
          <a:latin typeface="Trebuchet MS" charset="0"/>
          <a:ea typeface="ＭＳ Ｐゴシック" charset="-128"/>
        </a:defRPr>
      </a:lvl4pPr>
      <a:lvl5pPr algn="ctr" rtl="0" eaLnBrk="1" fontAlgn="base" hangingPunct="1">
        <a:spcBef>
          <a:spcPct val="0"/>
        </a:spcBef>
        <a:spcAft>
          <a:spcPct val="0"/>
        </a:spcAft>
        <a:defRPr sz="4400">
          <a:solidFill>
            <a:schemeClr val="tx1"/>
          </a:solidFill>
          <a:latin typeface="Trebuchet MS" charset="0"/>
          <a:ea typeface="ＭＳ Ｐゴシック" charset="-128"/>
        </a:defRPr>
      </a:lvl5pPr>
      <a:lvl6pPr marL="457200" algn="ctr" rtl="0" eaLnBrk="1" fontAlgn="base" hangingPunct="1">
        <a:spcBef>
          <a:spcPct val="0"/>
        </a:spcBef>
        <a:spcAft>
          <a:spcPct val="0"/>
        </a:spcAft>
        <a:defRPr sz="4400">
          <a:solidFill>
            <a:schemeClr val="tx1"/>
          </a:solidFill>
          <a:latin typeface="Trebuchet MS" charset="0"/>
          <a:ea typeface="ＭＳ Ｐゴシック" charset="-128"/>
        </a:defRPr>
      </a:lvl6pPr>
      <a:lvl7pPr marL="914400" algn="ctr" rtl="0" eaLnBrk="1" fontAlgn="base" hangingPunct="1">
        <a:spcBef>
          <a:spcPct val="0"/>
        </a:spcBef>
        <a:spcAft>
          <a:spcPct val="0"/>
        </a:spcAft>
        <a:defRPr sz="4400">
          <a:solidFill>
            <a:schemeClr val="tx1"/>
          </a:solidFill>
          <a:latin typeface="Trebuchet MS" charset="0"/>
          <a:ea typeface="ＭＳ Ｐゴシック" charset="-128"/>
        </a:defRPr>
      </a:lvl7pPr>
      <a:lvl8pPr marL="1371600" algn="ctr" rtl="0" eaLnBrk="1" fontAlgn="base" hangingPunct="1">
        <a:spcBef>
          <a:spcPct val="0"/>
        </a:spcBef>
        <a:spcAft>
          <a:spcPct val="0"/>
        </a:spcAft>
        <a:defRPr sz="4400">
          <a:solidFill>
            <a:schemeClr val="tx1"/>
          </a:solidFill>
          <a:latin typeface="Trebuchet MS" charset="0"/>
          <a:ea typeface="ＭＳ Ｐゴシック" charset="-128"/>
        </a:defRPr>
      </a:lvl8pPr>
      <a:lvl9pPr marL="1828800" algn="ctr" rtl="0" eaLnBrk="1" fontAlgn="base" hangingPunct="1">
        <a:spcBef>
          <a:spcPct val="0"/>
        </a:spcBef>
        <a:spcAft>
          <a:spcPct val="0"/>
        </a:spcAft>
        <a:defRPr sz="4400">
          <a:solidFill>
            <a:schemeClr val="tx1"/>
          </a:solidFill>
          <a:latin typeface="Trebuchet MS"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rebuchet MS"/>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rebuchet MS"/>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rebuchet MS"/>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rebuchet MS"/>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rebuchet MS"/>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ommonwealthfun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627928"/>
            <a:ext cx="7772400" cy="1470025"/>
          </a:xfrm>
        </p:spPr>
        <p:txBody>
          <a:bodyPr/>
          <a:lstStyle/>
          <a:p>
            <a:pPr algn="ctr"/>
            <a:r>
              <a:rPr lang="en-US" sz="2800" dirty="0">
                <a:latin typeface="Arial" pitchFamily="34" charset="0"/>
                <a:cs typeface="Arial" pitchFamily="34" charset="0"/>
              </a:rPr>
              <a:t>Rising to the Challenge: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Results </a:t>
            </a:r>
            <a:r>
              <a:rPr lang="en-US" sz="2800" dirty="0">
                <a:latin typeface="Arial" pitchFamily="34" charset="0"/>
                <a:cs typeface="Arial" pitchFamily="34" charset="0"/>
              </a:rPr>
              <a:t>from a Scorecard </a:t>
            </a:r>
            <a:r>
              <a:rPr lang="en-US" sz="2800">
                <a:latin typeface="Arial" pitchFamily="34" charset="0"/>
                <a:cs typeface="Arial" pitchFamily="34" charset="0"/>
              </a:rPr>
              <a:t>on </a:t>
            </a:r>
            <a:r>
              <a:rPr lang="en-US" sz="2800" smtClean="0">
                <a:latin typeface="Arial" pitchFamily="34" charset="0"/>
                <a:cs typeface="Arial" pitchFamily="34" charset="0"/>
              </a:rPr>
              <a:t>Local </a:t>
            </a:r>
            <a:r>
              <a:rPr lang="en-US" sz="2800" dirty="0">
                <a:latin typeface="Arial" pitchFamily="34" charset="0"/>
                <a:cs typeface="Arial" pitchFamily="34" charset="0"/>
              </a:rPr>
              <a:t>Health System Performance, </a:t>
            </a:r>
            <a:r>
              <a:rPr lang="en-US" sz="2800" dirty="0" smtClean="0">
                <a:latin typeface="Arial" pitchFamily="34" charset="0"/>
                <a:cs typeface="Arial" pitchFamily="34" charset="0"/>
              </a:rPr>
              <a:t>2012</a:t>
            </a:r>
            <a:endParaRPr lang="en-US" sz="2800" dirty="0">
              <a:latin typeface="Arial" pitchFamily="34" charset="0"/>
              <a:cs typeface="Arial" pitchFamily="34" charset="0"/>
            </a:endParaRPr>
          </a:p>
        </p:txBody>
      </p:sp>
      <p:sp>
        <p:nvSpPr>
          <p:cNvPr id="8" name="Subtitle 7"/>
          <p:cNvSpPr>
            <a:spLocks noGrp="1"/>
          </p:cNvSpPr>
          <p:nvPr>
            <p:ph type="subTitle" idx="1"/>
          </p:nvPr>
        </p:nvSpPr>
        <p:spPr>
          <a:xfrm>
            <a:off x="528918" y="3417260"/>
            <a:ext cx="8077199" cy="2983540"/>
          </a:xfrm>
        </p:spPr>
        <p:txBody>
          <a:bodyPr/>
          <a:lstStyle/>
          <a:p>
            <a:pPr algn="ctr"/>
            <a:r>
              <a:rPr lang="en-US" sz="1800" b="1" dirty="0" smtClean="0">
                <a:solidFill>
                  <a:schemeClr val="bg1">
                    <a:lumMod val="65000"/>
                    <a:lumOff val="35000"/>
                  </a:schemeClr>
                </a:solidFill>
                <a:latin typeface="Arial" pitchFamily="34" charset="0"/>
                <a:cs typeface="Arial" pitchFamily="34" charset="0"/>
              </a:rPr>
              <a:t>David Radley and Cathy Schoen</a:t>
            </a:r>
          </a:p>
          <a:p>
            <a:pPr algn="ctr"/>
            <a:endParaRPr lang="en-US" sz="1200" dirty="0" smtClean="0">
              <a:solidFill>
                <a:schemeClr val="bg1">
                  <a:lumMod val="65000"/>
                  <a:lumOff val="35000"/>
                </a:schemeClr>
              </a:solidFill>
              <a:latin typeface="Arial" pitchFamily="34" charset="0"/>
              <a:cs typeface="Arial" pitchFamily="34" charset="0"/>
            </a:endParaRPr>
          </a:p>
          <a:p>
            <a:pPr algn="ctr"/>
            <a:r>
              <a:rPr lang="en-US" sz="1800" b="1" dirty="0" smtClean="0">
                <a:solidFill>
                  <a:schemeClr val="bg1">
                    <a:lumMod val="65000"/>
                    <a:lumOff val="35000"/>
                  </a:schemeClr>
                </a:solidFill>
                <a:latin typeface="Arial" pitchFamily="34" charset="0"/>
                <a:cs typeface="Arial" pitchFamily="34" charset="0"/>
              </a:rPr>
              <a:t>On behalf of the Commonwealth </a:t>
            </a:r>
            <a:r>
              <a:rPr lang="en-US" sz="1800" b="1" dirty="0">
                <a:solidFill>
                  <a:schemeClr val="bg1">
                    <a:lumMod val="65000"/>
                    <a:lumOff val="35000"/>
                  </a:schemeClr>
                </a:solidFill>
                <a:latin typeface="Arial" pitchFamily="34" charset="0"/>
                <a:cs typeface="Arial" pitchFamily="34" charset="0"/>
              </a:rPr>
              <a:t>Fund Commission on a High Performance Health </a:t>
            </a:r>
            <a:r>
              <a:rPr lang="en-US" sz="1800" b="1" dirty="0" smtClean="0">
                <a:solidFill>
                  <a:schemeClr val="bg1">
                    <a:lumMod val="65000"/>
                    <a:lumOff val="35000"/>
                  </a:schemeClr>
                </a:solidFill>
                <a:latin typeface="Arial" pitchFamily="34" charset="0"/>
                <a:cs typeface="Arial" pitchFamily="34" charset="0"/>
              </a:rPr>
              <a:t>System</a:t>
            </a:r>
          </a:p>
          <a:p>
            <a:pPr algn="ctr"/>
            <a:endParaRPr lang="en-US" sz="1200" dirty="0" smtClean="0">
              <a:solidFill>
                <a:schemeClr val="bg1">
                  <a:lumMod val="65000"/>
                  <a:lumOff val="35000"/>
                </a:schemeClr>
              </a:solidFill>
              <a:latin typeface="Arial" pitchFamily="34" charset="0"/>
              <a:cs typeface="Arial" pitchFamily="34" charset="0"/>
            </a:endParaRPr>
          </a:p>
          <a:p>
            <a:pPr algn="ctr"/>
            <a:r>
              <a:rPr lang="en-US" sz="1800" b="1" dirty="0" smtClean="0">
                <a:solidFill>
                  <a:srgbClr val="1F497D"/>
                </a:solidFill>
                <a:latin typeface="Arial" pitchFamily="34" charset="0"/>
                <a:cs typeface="Arial" pitchFamily="34" charset="0"/>
                <a:hlinkClick r:id="rId2"/>
              </a:rPr>
              <a:t>www.commonwealthfund.org</a:t>
            </a:r>
            <a:endParaRPr lang="en-US" sz="1800" b="1" dirty="0" smtClean="0">
              <a:solidFill>
                <a:srgbClr val="1F497D"/>
              </a:solidFill>
              <a:latin typeface="Arial" pitchFamily="34" charset="0"/>
              <a:cs typeface="Arial" pitchFamily="34" charset="0"/>
            </a:endParaRPr>
          </a:p>
          <a:p>
            <a:pPr algn="ctr"/>
            <a:endParaRPr lang="en-US" sz="1200" b="1" dirty="0" smtClean="0">
              <a:solidFill>
                <a:srgbClr val="1F497D"/>
              </a:solidFill>
              <a:latin typeface="Arial" pitchFamily="34" charset="0"/>
              <a:cs typeface="Arial" pitchFamily="34" charset="0"/>
            </a:endParaRPr>
          </a:p>
          <a:p>
            <a:pPr algn="ctr"/>
            <a:r>
              <a:rPr lang="en-US" sz="1800" b="1" dirty="0" smtClean="0">
                <a:solidFill>
                  <a:srgbClr val="002448"/>
                </a:solidFill>
                <a:latin typeface="Arial" pitchFamily="34" charset="0"/>
                <a:cs typeface="Arial" pitchFamily="34" charset="0"/>
              </a:rPr>
              <a:t>March 13, 2012</a:t>
            </a:r>
          </a:p>
          <a:p>
            <a:pPr algn="ctr"/>
            <a:endParaRPr lang="en-US" sz="1800" b="1" dirty="0">
              <a:solidFill>
                <a:srgbClr val="1F497D"/>
              </a:solidFill>
              <a:latin typeface="Arial" pitchFamily="34" charset="0"/>
              <a:cs typeface="Arial" pitchFamily="34" charset="0"/>
            </a:endParaRPr>
          </a:p>
          <a:p>
            <a:pPr lvl="0"/>
            <a:r>
              <a:rPr lang="en-US" sz="1800" b="1" dirty="0">
                <a:solidFill>
                  <a:srgbClr val="FF0000"/>
                </a:solidFill>
              </a:rPr>
              <a:t>Embargoed: Not for release before 12:01 ET Wednesday, March 14, 2012 </a:t>
            </a:r>
          </a:p>
          <a:p>
            <a:pPr algn="ctr"/>
            <a:endParaRPr lang="en-US" sz="1800" dirty="0" smtClean="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2012799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Prevention &amp; Treatment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Usual Source of Care and Preventive Care</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10</a:t>
            </a:fld>
            <a:endParaRPr lang="en-US" b="1" dirty="0">
              <a:solidFill>
                <a:schemeClr val="bg1"/>
              </a:solidFill>
            </a:endParaRPr>
          </a:p>
        </p:txBody>
      </p:sp>
      <p:graphicFrame>
        <p:nvGraphicFramePr>
          <p:cNvPr id="10" name="Object 20"/>
          <p:cNvGraphicFramePr>
            <a:graphicFrameLocks noGrp="1" noChangeAspect="1"/>
          </p:cNvGraphicFramePr>
          <p:nvPr>
            <p:ph sz="half" idx="4294967295"/>
            <p:extLst>
              <p:ext uri="{D42A27DB-BD31-4B8C-83A1-F6EECF244321}">
                <p14:modId xmlns:p14="http://schemas.microsoft.com/office/powerpoint/2010/main" val="3244276077"/>
              </p:ext>
            </p:extLst>
          </p:nvPr>
        </p:nvGraphicFramePr>
        <p:xfrm>
          <a:off x="300038" y="1524000"/>
          <a:ext cx="8843962"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4" name="Text Box 4"/>
          <p:cNvSpPr txBox="1">
            <a:spLocks noChangeArrowheads="1"/>
          </p:cNvSpPr>
          <p:nvPr/>
        </p:nvSpPr>
        <p:spPr bwMode="auto">
          <a:xfrm>
            <a:off x="129794" y="1173956"/>
            <a:ext cx="8718550"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Percent</a:t>
            </a:r>
          </a:p>
        </p:txBody>
      </p:sp>
      <p:sp>
        <p:nvSpPr>
          <p:cNvPr id="15" name="TextBox 14"/>
          <p:cNvSpPr txBox="1"/>
          <p:nvPr/>
        </p:nvSpPr>
        <p:spPr>
          <a:xfrm>
            <a:off x="0" y="5906869"/>
            <a:ext cx="91440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 Adults with usual source of care—2009-10 BRFSS; Adults received </a:t>
            </a:r>
            <a:r>
              <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preventive care—2008 </a:t>
            </a: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&amp; 2010 BRFSS; Adult diabetic recommended care—2008-10 BRFSS</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19073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Prevention &amp; Treatment</a:t>
            </a:r>
            <a:endParaRPr lang="en-US" sz="1200" b="1" dirty="0">
              <a:solidFill>
                <a:srgbClr val="000000"/>
              </a:solidFill>
              <a:latin typeface="Arial" pitchFamily="34" charset="0"/>
              <a:cs typeface="Arial" pitchFamily="34" charset="0"/>
            </a:endParaRPr>
          </a:p>
        </p:txBody>
      </p:sp>
      <p:pic>
        <p:nvPicPr>
          <p:cNvPr id="12" name="Picture 4" descr="C:\Users\dradley\Documents\Projects\SCORECARDS\LOCAL SCORECARD 2011\Maps &amp; Graphics\Exhibit_13_MEDIA_QUAL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86" y="879446"/>
            <a:ext cx="8366760"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p:txBody>
          <a:bodyPr/>
          <a:lstStyle/>
          <a:p>
            <a:r>
              <a:rPr lang="en-US" sz="3200" dirty="0" smtClean="0">
                <a:latin typeface="Arial" pitchFamily="34" charset="0"/>
                <a:cs typeface="Arial" pitchFamily="34" charset="0"/>
              </a:rPr>
              <a:t>Prescription of Potentially </a:t>
            </a:r>
            <a:r>
              <a:rPr lang="en-US" sz="3200" b="1" dirty="0" smtClean="0">
                <a:latin typeface="Arial" pitchFamily="34" charset="0"/>
                <a:cs typeface="Arial" pitchFamily="34" charset="0"/>
              </a:rPr>
              <a:t>Unsafe Medications, Medicare Beneficiaries 2007</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11</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7" name="TextBox 16"/>
          <p:cNvSpPr txBox="1"/>
          <p:nvPr/>
        </p:nvSpPr>
        <p:spPr>
          <a:xfrm>
            <a:off x="0" y="6096000"/>
            <a:ext cx="9144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 2007 Medicare Part D 5% Data. Beneficiaries</a:t>
            </a:r>
            <a:r>
              <a:rPr kumimoji="0" lang="en-US" sz="12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who received at least one drug that should be avoided for the elderly.</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86209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Prevention &amp; Treatment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Hospital Clinical Care and  Responsiveness to Patients </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12</a:t>
            </a:fld>
            <a:endParaRPr lang="en-US" b="1" dirty="0">
              <a:solidFill>
                <a:schemeClr val="bg1"/>
              </a:solidFill>
            </a:endParaRPr>
          </a:p>
        </p:txBody>
      </p:sp>
      <p:graphicFrame>
        <p:nvGraphicFramePr>
          <p:cNvPr id="12" name="Object 20"/>
          <p:cNvGraphicFramePr>
            <a:graphicFrameLocks noGrp="1" noChangeAspect="1"/>
          </p:cNvGraphicFramePr>
          <p:nvPr>
            <p:ph sz="half" idx="4294967295"/>
            <p:extLst>
              <p:ext uri="{D42A27DB-BD31-4B8C-83A1-F6EECF244321}">
                <p14:modId xmlns:p14="http://schemas.microsoft.com/office/powerpoint/2010/main" val="685296824"/>
              </p:ext>
            </p:extLst>
          </p:nvPr>
        </p:nvGraphicFramePr>
        <p:xfrm>
          <a:off x="300038" y="1524000"/>
          <a:ext cx="8843962"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6" name="Text Box 4"/>
          <p:cNvSpPr txBox="1">
            <a:spLocks noChangeArrowheads="1"/>
          </p:cNvSpPr>
          <p:nvPr/>
        </p:nvSpPr>
        <p:spPr bwMode="auto">
          <a:xfrm>
            <a:off x="129794" y="1173956"/>
            <a:ext cx="8718550"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Percent</a:t>
            </a:r>
          </a:p>
        </p:txBody>
      </p:sp>
      <p:sp>
        <p:nvSpPr>
          <p:cNvPr id="17" name="TextBox 16"/>
          <p:cNvSpPr txBox="1"/>
          <p:nvPr/>
        </p:nvSpPr>
        <p:spPr>
          <a:xfrm>
            <a:off x="0" y="6096000"/>
            <a:ext cx="9144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DATA: 2010</a:t>
            </a:r>
            <a:r>
              <a:rPr kumimoji="0" lang="en-US" sz="1200" b="0" i="0" u="none" strike="noStrike" kern="0" cap="none" spc="0" normalizeH="0" noProof="0" dirty="0" smtClean="0">
                <a:ln>
                  <a:noFill/>
                </a:ln>
                <a:solidFill>
                  <a:srgbClr val="000000"/>
                </a:solidFill>
                <a:effectLst/>
                <a:uLnTx/>
                <a:uFillTx/>
                <a:latin typeface="Arial" pitchFamily="34" charset="0"/>
                <a:cs typeface="Arial" pitchFamily="34" charset="0"/>
              </a:rPr>
              <a:t> </a:t>
            </a: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CMS Hospital Compare</a:t>
            </a:r>
            <a:endParaRPr kumimoji="0" lang="en-US" sz="1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64128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Prevention &amp; Treatment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2800" b="1" dirty="0" smtClean="0">
                <a:latin typeface="Arial" pitchFamily="34" charset="0"/>
                <a:cs typeface="Arial" pitchFamily="34" charset="0"/>
              </a:rPr>
              <a:t>Nursing Home Pressure Sores and Admission to Hospital from Nursing Homes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13</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10" name="Picture 2" descr="C:\Users\dradley\Documents\Projects\SCORECARDS\LOCAL SCORECARD 2011\Maps &amp; Graphics\Exhibit_15_QUAL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896" y="1151208"/>
            <a:ext cx="7406640" cy="49377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6108" y="1730310"/>
            <a:ext cx="615553" cy="3256124"/>
          </a:xfrm>
          <a:prstGeom prst="rect">
            <a:avLst/>
          </a:prstGeom>
          <a:solidFill>
            <a:srgbClr val="FFFFFF"/>
          </a:solid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High-risk </a:t>
            </a:r>
            <a:r>
              <a:rPr kumimoji="0" lang="en-US" sz="1400" b="1" i="0" u="none" strike="noStrike" kern="0" cap="none" spc="0" normalizeH="0" baseline="0" noProof="0" dirty="0">
                <a:ln>
                  <a:noFill/>
                </a:ln>
                <a:solidFill>
                  <a:srgbClr val="000000"/>
                </a:solidFill>
                <a:effectLst/>
                <a:uLnTx/>
                <a:uFillTx/>
              </a:rPr>
              <a:t>n</a:t>
            </a:r>
            <a:r>
              <a:rPr kumimoji="0" lang="en-US" sz="1400" b="1" i="0" u="none" strike="noStrike" kern="0" cap="none" spc="0" normalizeH="0" baseline="0" noProof="0" dirty="0" smtClean="0">
                <a:ln>
                  <a:noFill/>
                </a:ln>
                <a:solidFill>
                  <a:srgbClr val="000000"/>
                </a:solidFill>
                <a:effectLst/>
                <a:uLnTx/>
                <a:uFillTx/>
              </a:rPr>
              <a:t>ursing </a:t>
            </a:r>
            <a:r>
              <a:rPr kumimoji="0" lang="en-US" sz="1400" b="1" i="0" u="none" strike="noStrike" kern="0" cap="none" spc="0" normalizeH="0" baseline="0" noProof="0" dirty="0">
                <a:ln>
                  <a:noFill/>
                </a:ln>
                <a:solidFill>
                  <a:srgbClr val="000000"/>
                </a:solidFill>
                <a:effectLst/>
                <a:uLnTx/>
                <a:uFillTx/>
              </a:rPr>
              <a:t>h</a:t>
            </a:r>
            <a:r>
              <a:rPr kumimoji="0" lang="en-US" sz="1400" b="1" i="0" u="none" strike="noStrike" kern="0" cap="none" spc="0" normalizeH="0" baseline="0" noProof="0" dirty="0" smtClean="0">
                <a:ln>
                  <a:noFill/>
                </a:ln>
                <a:solidFill>
                  <a:srgbClr val="000000"/>
                </a:solidFill>
                <a:effectLst/>
                <a:uLnTx/>
                <a:uFillTx/>
              </a:rPr>
              <a:t>ome </a:t>
            </a:r>
            <a:r>
              <a:rPr kumimoji="0" lang="en-US" sz="1400" b="1" i="0" u="none" strike="noStrike" kern="0" cap="none" spc="0" normalizeH="0" baseline="0" noProof="0" dirty="0">
                <a:ln>
                  <a:noFill/>
                </a:ln>
                <a:solidFill>
                  <a:srgbClr val="000000"/>
                </a:solidFill>
                <a:effectLst/>
                <a:uLnTx/>
                <a:uFillTx/>
              </a:rPr>
              <a:t>r</a:t>
            </a:r>
            <a:r>
              <a:rPr kumimoji="0" lang="en-US" sz="1400" b="1" i="0" u="none" strike="noStrike" kern="0" cap="none" spc="0" normalizeH="0" baseline="0" noProof="0" dirty="0" smtClean="0">
                <a:ln>
                  <a:noFill/>
                </a:ln>
                <a:solidFill>
                  <a:srgbClr val="000000"/>
                </a:solidFill>
                <a:effectLst/>
                <a:uLnTx/>
                <a:uFillTx/>
              </a:rPr>
              <a:t>esidents </a:t>
            </a:r>
            <a:r>
              <a:rPr kumimoji="0" lang="en-US" sz="1400" b="1" i="0" u="none" strike="noStrike" kern="0" cap="none" spc="0" normalizeH="0" baseline="0" noProof="0" dirty="0">
                <a:ln>
                  <a:noFill/>
                </a:ln>
                <a:solidFill>
                  <a:srgbClr val="000000"/>
                </a:solidFill>
                <a:effectLst/>
                <a:uLnTx/>
                <a:uFillTx/>
              </a:rPr>
              <a:t>with p</a:t>
            </a:r>
            <a:r>
              <a:rPr kumimoji="0" lang="en-US" sz="1400" b="1" i="0" u="none" strike="noStrike" kern="0" cap="none" spc="0" normalizeH="0" baseline="0" noProof="0" dirty="0" smtClean="0">
                <a:ln>
                  <a:noFill/>
                </a:ln>
                <a:solidFill>
                  <a:srgbClr val="000000"/>
                </a:solidFill>
                <a:effectLst/>
                <a:uLnTx/>
                <a:uFillTx/>
              </a:rPr>
              <a:t>ressure </a:t>
            </a:r>
            <a:r>
              <a:rPr kumimoji="0" lang="en-US" sz="1400" b="1" i="0" u="none" strike="noStrike" kern="0" cap="none" spc="0" normalizeH="0" baseline="0" noProof="0" dirty="0">
                <a:ln>
                  <a:noFill/>
                </a:ln>
                <a:solidFill>
                  <a:srgbClr val="000000"/>
                </a:solidFill>
                <a:effectLst/>
                <a:uLnTx/>
                <a:uFillTx/>
              </a:rPr>
              <a:t>s</a:t>
            </a:r>
            <a:r>
              <a:rPr kumimoji="0" lang="en-US" sz="1400" b="1" i="0" u="none" strike="noStrike" kern="0" cap="none" spc="0" normalizeH="0" baseline="0" noProof="0" dirty="0" smtClean="0">
                <a:ln>
                  <a:noFill/>
                </a:ln>
                <a:solidFill>
                  <a:srgbClr val="000000"/>
                </a:solidFill>
                <a:effectLst/>
                <a:uLnTx/>
                <a:uFillTx/>
              </a:rPr>
              <a:t>ores (%)</a:t>
            </a:r>
            <a:endParaRPr kumimoji="0" lang="en-US" sz="1400" b="1" i="0" u="none" strike="noStrike" kern="0" cap="none" spc="0" normalizeH="0" baseline="0" noProof="0" dirty="0">
              <a:ln>
                <a:noFill/>
              </a:ln>
              <a:solidFill>
                <a:srgbClr val="000000"/>
              </a:solidFill>
              <a:effectLst/>
              <a:uLnTx/>
              <a:uFillTx/>
            </a:endParaRPr>
          </a:p>
        </p:txBody>
      </p:sp>
      <p:sp>
        <p:nvSpPr>
          <p:cNvPr id="15" name="TextBox 14"/>
          <p:cNvSpPr txBox="1"/>
          <p:nvPr/>
        </p:nvSpPr>
        <p:spPr>
          <a:xfrm>
            <a:off x="1828798" y="5722592"/>
            <a:ext cx="6172200"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Long-stay nursing home residents with a hospital admission (%)</a:t>
            </a:r>
            <a:endParaRPr kumimoji="0" lang="en-US" sz="1400" b="1" i="0" u="none" strike="noStrike" kern="0" cap="none" spc="0" normalizeH="0" baseline="0" noProof="0" dirty="0">
              <a:ln>
                <a:noFill/>
              </a:ln>
              <a:solidFill>
                <a:srgbClr val="000000"/>
              </a:solidFill>
              <a:effectLst/>
              <a:uLnTx/>
              <a:uFillTx/>
            </a:endParaRPr>
          </a:p>
        </p:txBody>
      </p:sp>
      <p:sp>
        <p:nvSpPr>
          <p:cNvPr id="18" name="TextBox 17"/>
          <p:cNvSpPr txBox="1"/>
          <p:nvPr/>
        </p:nvSpPr>
        <p:spPr>
          <a:xfrm>
            <a:off x="0" y="6096000"/>
            <a:ext cx="9144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pitchFamily="34" charset="0"/>
                <a:cs typeface="Arial" pitchFamily="34" charset="0"/>
              </a:rPr>
              <a:t>DATA: Residents with pressure sores—2008-09 MDS; Residents with hospital admission—2008 MEDPAR, MDS</a:t>
            </a:r>
            <a:endParaRPr kumimoji="0" lang="en-US" sz="1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926739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Potentially Avoidable Hospital Use &amp; Cost</a:t>
            </a:r>
            <a:endParaRPr lang="en-US" sz="1200" b="1" dirty="0">
              <a:solidFill>
                <a:srgbClr val="000000"/>
              </a:solidFill>
              <a:latin typeface="Arial" pitchFamily="34" charset="0"/>
              <a:cs typeface="Arial" pitchFamily="34" charset="0"/>
            </a:endParaRPr>
          </a:p>
        </p:txBody>
      </p:sp>
      <p:pic>
        <p:nvPicPr>
          <p:cNvPr id="9" name="Picture 2" descr="C:\Users\dradley\Documents\Projects\SCORECARDS\LOCAL SCORECARD 2011\Maps &amp; Graphics\Exhibit_16_CO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641080" cy="576072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p:txBody>
          <a:bodyPr/>
          <a:lstStyle/>
          <a:p>
            <a:r>
              <a:rPr lang="en-US" sz="3200" b="1" dirty="0" smtClean="0">
                <a:latin typeface="Arial" pitchFamily="34" charset="0"/>
                <a:cs typeface="Arial" pitchFamily="34" charset="0"/>
              </a:rPr>
              <a:t>Overall Performance on Potentially  Avoidable Hospital Use &amp; Cost</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14</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5193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Potentially Avoidable Hospital Use &amp; Cost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a:xfrm>
            <a:off x="382589" y="397560"/>
            <a:ext cx="8488814" cy="762000"/>
          </a:xfrm>
        </p:spPr>
        <p:txBody>
          <a:bodyPr/>
          <a:lstStyle/>
          <a:p>
            <a:r>
              <a:rPr lang="en-US" sz="3200" b="1" dirty="0" smtClean="0">
                <a:latin typeface="Arial" pitchFamily="34" charset="0"/>
                <a:cs typeface="Arial" pitchFamily="34" charset="0"/>
              </a:rPr>
              <a:t>Potentially Avoidable Hospital Admissions</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15</a:t>
            </a:fld>
            <a:endParaRPr lang="en-US" b="1" dirty="0">
              <a:solidFill>
                <a:schemeClr val="bg1"/>
              </a:solidFill>
            </a:endParaRPr>
          </a:p>
        </p:txBody>
      </p:sp>
      <p:graphicFrame>
        <p:nvGraphicFramePr>
          <p:cNvPr id="10" name="Object 20"/>
          <p:cNvGraphicFramePr>
            <a:graphicFrameLocks noGrp="1" noChangeAspect="1"/>
          </p:cNvGraphicFramePr>
          <p:nvPr>
            <p:ph sz="half" idx="4294967295"/>
            <p:extLst>
              <p:ext uri="{D42A27DB-BD31-4B8C-83A1-F6EECF244321}">
                <p14:modId xmlns:p14="http://schemas.microsoft.com/office/powerpoint/2010/main" val="1005530291"/>
              </p:ext>
            </p:extLst>
          </p:nvPr>
        </p:nvGraphicFramePr>
        <p:xfrm>
          <a:off x="0" y="1228725"/>
          <a:ext cx="8740775"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2" name="Text Box 4"/>
          <p:cNvSpPr txBox="1">
            <a:spLocks noChangeArrowheads="1"/>
          </p:cNvSpPr>
          <p:nvPr/>
        </p:nvSpPr>
        <p:spPr bwMode="auto">
          <a:xfrm>
            <a:off x="152853" y="1045030"/>
            <a:ext cx="8718550"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Percent</a:t>
            </a:r>
          </a:p>
        </p:txBody>
      </p:sp>
      <p:sp>
        <p:nvSpPr>
          <p:cNvPr id="14" name="TextBox 13"/>
          <p:cNvSpPr txBox="1"/>
          <p:nvPr/>
        </p:nvSpPr>
        <p:spPr>
          <a:xfrm>
            <a:off x="0" y="5943600"/>
            <a:ext cx="9144000"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 Readmissions within 30 days of discharge—2008 Medicare claims as reported by IOM; long-stay nursing home residents hospitalized—2008 MEDPAR, MDS; Home health care patients with hospital admission—2010-11 OASIS as reported by CMS Home Health Compare</a:t>
            </a:r>
            <a:r>
              <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t>
            </a:r>
          </a:p>
        </p:txBody>
      </p:sp>
    </p:spTree>
    <p:extLst>
      <p:ext uri="{BB962C8B-B14F-4D97-AF65-F5344CB8AC3E}">
        <p14:creationId xmlns:p14="http://schemas.microsoft.com/office/powerpoint/2010/main" val="123827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Potentially Avoidable Hospital Use &amp; Cost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a:xfrm>
            <a:off x="304800" y="397560"/>
            <a:ext cx="8585982" cy="762000"/>
          </a:xfrm>
        </p:spPr>
        <p:txBody>
          <a:bodyPr/>
          <a:lstStyle/>
          <a:p>
            <a:r>
              <a:rPr lang="en-US" sz="2800" dirty="0" smtClean="0"/>
              <a:t>Potentially </a:t>
            </a:r>
            <a:r>
              <a:rPr lang="en-US" sz="2800" dirty="0"/>
              <a:t>Avoidable Emergency Department (ED) Use Among Medicare </a:t>
            </a:r>
            <a:r>
              <a:rPr lang="en-US" sz="2800" dirty="0" smtClean="0"/>
              <a:t>Beneficiaries</a:t>
            </a:r>
            <a:endParaRPr lang="en-US" sz="24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16</a:t>
            </a:fld>
            <a:endParaRPr lang="en-US" b="1" dirty="0">
              <a:solidFill>
                <a:schemeClr val="bg1"/>
              </a:solidFill>
            </a:endParaRPr>
          </a:p>
        </p:txBody>
      </p:sp>
      <p:graphicFrame>
        <p:nvGraphicFramePr>
          <p:cNvPr id="16" name="Content Placeholder 10"/>
          <p:cNvGraphicFramePr>
            <a:graphicFrameLocks noGrp="1"/>
          </p:cNvGraphicFramePr>
          <p:nvPr>
            <p:ph sz="half" idx="4294967295"/>
            <p:extLst>
              <p:ext uri="{D42A27DB-BD31-4B8C-83A1-F6EECF244321}">
                <p14:modId xmlns:p14="http://schemas.microsoft.com/office/powerpoint/2010/main" val="1742171282"/>
              </p:ext>
            </p:extLst>
          </p:nvPr>
        </p:nvGraphicFramePr>
        <p:xfrm>
          <a:off x="0" y="1198563"/>
          <a:ext cx="4038600" cy="44926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5" name="Rectangle 14"/>
          <p:cNvSpPr/>
          <p:nvPr/>
        </p:nvSpPr>
        <p:spPr>
          <a:xfrm>
            <a:off x="0" y="5614481"/>
            <a:ext cx="9067800" cy="938719"/>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a:t>
            </a:r>
            <a:r>
              <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2009 </a:t>
            </a:r>
            <a:r>
              <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5% Medicare </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SAF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NOTE: Potentially avoidable emergency department (ED) visits are considered either non-emergent, where treatment was not required within 12 hours, or emergent but primary care treatable, where care was needed within 12 hours, but the service provided in the ED could have been provided in a primary care setting. </a:t>
            </a:r>
            <a:endPar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7" name="Right Brace 16"/>
          <p:cNvSpPr/>
          <p:nvPr/>
        </p:nvSpPr>
        <p:spPr>
          <a:xfrm rot="5400000">
            <a:off x="1963270" y="3767660"/>
            <a:ext cx="188259" cy="2743200"/>
          </a:xfrm>
          <a:prstGeom prst="rightBrace">
            <a:avLst>
              <a:gd name="adj1" fmla="val 0"/>
              <a:gd name="adj2" fmla="val 50000"/>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516984" y="5266008"/>
            <a:ext cx="309372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Potentially Avoidable ED Visits</a:t>
            </a:r>
            <a:endPar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9" name="TextBox 18"/>
          <p:cNvSpPr txBox="1"/>
          <p:nvPr/>
        </p:nvSpPr>
        <p:spPr>
          <a:xfrm>
            <a:off x="304800" y="1421960"/>
            <a:ext cx="3505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All ED Visits</a:t>
            </a:r>
            <a:endParaRPr kumimoji="0" lang="en-US" sz="18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0" name="Picture 4" descr="C:\Users\dradley\Documents\Projects\SCORECARDS\LOCAL SCORECARD 2011\Maps &amp; Graphics\Exhibit_18_COS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519" b="5013"/>
          <a:stretch/>
        </p:blipFill>
        <p:spPr bwMode="auto">
          <a:xfrm>
            <a:off x="3779520" y="1295400"/>
            <a:ext cx="5212080" cy="466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39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Potentially Avoidable Hospital Use &amp; Cost</a:t>
            </a:r>
            <a:endParaRPr lang="en-US" sz="1200"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17</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14" name="Picture 3" descr="C:\Users\dradley\Documents\Projects\SCORECARDS\LOCAL SCORECARD 2011\Maps &amp; Graphics\Exhibit_20_PH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42"/>
          <a:stretch/>
        </p:blipFill>
        <p:spPr bwMode="auto">
          <a:xfrm>
            <a:off x="484095" y="781928"/>
            <a:ext cx="8156448" cy="50438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5776646"/>
            <a:ext cx="914400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DATA: Commercial – 2009 </a:t>
            </a:r>
            <a:r>
              <a:rPr kumimoji="0" lang="en-US"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Thomson Reuters MarketScan Database, analysis by M.Chernew, Harvard Medical School. Medicare – 2008 Medicare claims as reported by IOM </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R</a:t>
            </a:r>
            <a:r>
              <a:rPr kumimoji="0" 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rPr>
              <a:t>atio lower </a:t>
            </a: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than 1.0 indicate </a:t>
            </a:r>
            <a:r>
              <a:rPr kumimoji="0" 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rPr>
              <a:t>percent lower </a:t>
            </a: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than </a:t>
            </a:r>
            <a:r>
              <a:rPr kumimoji="0" 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rPr>
              <a:t>average; ratio higher </a:t>
            </a: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than 1.0 indicate </a:t>
            </a:r>
            <a:r>
              <a:rPr kumimoji="0" 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rPr>
              <a:t>percent higher </a:t>
            </a:r>
            <a:r>
              <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rPr>
              <a:t>than </a:t>
            </a:r>
            <a:r>
              <a:rPr kumimoji="0" 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rPr>
              <a:t>average. Median spending determined separately for the commercially insured and Medicare populations </a:t>
            </a:r>
            <a:endParaRPr kumimoji="0" lang="en-US" sz="11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 name="Title 2"/>
          <p:cNvSpPr>
            <a:spLocks noGrp="1"/>
          </p:cNvSpPr>
          <p:nvPr>
            <p:ph type="title"/>
          </p:nvPr>
        </p:nvSpPr>
        <p:spPr>
          <a:xfrm>
            <a:off x="168812" y="397560"/>
            <a:ext cx="8862646" cy="762000"/>
          </a:xfrm>
        </p:spPr>
        <p:txBody>
          <a:bodyPr/>
          <a:lstStyle/>
          <a:p>
            <a:r>
              <a:rPr lang="en-US" sz="2400" b="1" dirty="0" smtClean="0">
                <a:latin typeface="Arial" pitchFamily="34" charset="0"/>
                <a:cs typeface="Arial" pitchFamily="34" charset="0"/>
              </a:rPr>
              <a:t>Commercially Insured and Medicare Spending per Enrollee, Relative to U.S. Median Spending for each population</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03376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adley\Documents\Projects\SCORECARDS\LOCAL SCORECARD 2011\Maps &amp; Graphics\Exhibit_25_H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 y="688898"/>
            <a:ext cx="8641079" cy="5760720"/>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Healthy Lives</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a:xfrm>
            <a:off x="307733" y="397560"/>
            <a:ext cx="8468676" cy="762000"/>
          </a:xfrm>
        </p:spPr>
        <p:txBody>
          <a:bodyPr/>
          <a:lstStyle/>
          <a:p>
            <a:pPr lvl="0"/>
            <a:r>
              <a:rPr lang="en-US" sz="2800" dirty="0" smtClean="0">
                <a:latin typeface="Arial" pitchFamily="34" charset="0"/>
                <a:cs typeface="Arial" pitchFamily="34" charset="0"/>
              </a:rPr>
              <a:t>Mortality Potentially Preventable by Health Care</a:t>
            </a:r>
            <a:br>
              <a:rPr lang="en-US" sz="2800" dirty="0" smtClean="0">
                <a:latin typeface="Arial" pitchFamily="34" charset="0"/>
                <a:cs typeface="Arial" pitchFamily="34" charset="0"/>
              </a:rPr>
            </a:br>
            <a:r>
              <a:rPr lang="en-US" sz="2000" dirty="0">
                <a:latin typeface="Arial" pitchFamily="34" charset="0"/>
                <a:cs typeface="Arial" pitchFamily="34" charset="0"/>
              </a:rPr>
              <a:t>Deaths per 100,000 Population, </a:t>
            </a:r>
            <a:r>
              <a:rPr lang="en-US" sz="2000" dirty="0" smtClean="0">
                <a:latin typeface="Arial" pitchFamily="34" charset="0"/>
                <a:cs typeface="Arial" pitchFamily="34" charset="0"/>
              </a:rPr>
              <a:t>2005‒2007</a:t>
            </a:r>
            <a:endParaRPr lang="en-US" sz="2000"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18</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17" name="TextBox 16"/>
          <p:cNvSpPr txBox="1"/>
          <p:nvPr/>
        </p:nvSpPr>
        <p:spPr>
          <a:xfrm>
            <a:off x="1621964" y="1193434"/>
            <a:ext cx="1295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All Races</a:t>
            </a:r>
            <a:endParaRPr kumimoji="0" lang="en-US" sz="1800" b="1"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5872163" y="1193432"/>
            <a:ext cx="1676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White Race</a:t>
            </a:r>
            <a:endParaRPr kumimoji="0" lang="en-US" sz="1800" b="1"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0" y="5934075"/>
            <a:ext cx="9144000"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 2005-07 Vital statistics.</a:t>
            </a:r>
            <a:r>
              <a:rPr kumimoji="0" lang="en-US" sz="11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a:t>
            </a:r>
            <a:r>
              <a:rPr kumimoji="0" lang="en-US" altLang="ja-JP"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ge-standardized </a:t>
            </a:r>
            <a:r>
              <a:rPr kumimoji="0" lang="en-US" altLang="ja-JP"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death rates before age </a:t>
            </a:r>
            <a:r>
              <a:rPr kumimoji="0" lang="en-US" altLang="ja-JP"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75 for causes</a:t>
            </a:r>
            <a:r>
              <a:rPr kumimoji="0" lang="en-US" altLang="ja-JP" sz="11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potentially preventable with timely effective care, </a:t>
            </a:r>
            <a:r>
              <a:rPr kumimoji="0" lang="en-US" altLang="ja-JP"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including </a:t>
            </a:r>
            <a:r>
              <a:rPr kumimoji="0" lang="en-US" altLang="ja-JP"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ischemic heart disease, diabetes, </a:t>
            </a:r>
            <a:r>
              <a:rPr kumimoji="0" lang="en-US" altLang="ja-JP"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stroke, bacterial infections and</a:t>
            </a:r>
            <a:r>
              <a:rPr kumimoji="0" lang="en-US" altLang="ja-JP" sz="11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screenable cancers</a:t>
            </a:r>
            <a:r>
              <a:rPr kumimoji="0" lang="en-US" altLang="ja-JP"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t>
            </a:r>
            <a:endParaRPr kumimoji="0" lang="en-US" altLang="ja-JP" sz="1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115536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Healthy Lives</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Healthy Lives Indicators</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19</a:t>
            </a:fld>
            <a:endParaRPr lang="en-US" b="1" dirty="0">
              <a:solidFill>
                <a:schemeClr val="bg1"/>
              </a:solidFill>
            </a:endParaRPr>
          </a:p>
        </p:txBody>
      </p:sp>
      <p:graphicFrame>
        <p:nvGraphicFramePr>
          <p:cNvPr id="22" name="Object 20"/>
          <p:cNvGraphicFramePr>
            <a:graphicFrameLocks noGrp="1" noChangeAspect="1"/>
          </p:cNvGraphicFramePr>
          <p:nvPr>
            <p:ph sz="half" idx="4294967295"/>
            <p:extLst>
              <p:ext uri="{D42A27DB-BD31-4B8C-83A1-F6EECF244321}">
                <p14:modId xmlns:p14="http://schemas.microsoft.com/office/powerpoint/2010/main" val="3721870761"/>
              </p:ext>
            </p:extLst>
          </p:nvPr>
        </p:nvGraphicFramePr>
        <p:xfrm>
          <a:off x="300038" y="1524000"/>
          <a:ext cx="8843962"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23" name="Text Box 4"/>
          <p:cNvSpPr txBox="1">
            <a:spLocks noChangeArrowheads="1"/>
          </p:cNvSpPr>
          <p:nvPr/>
        </p:nvSpPr>
        <p:spPr bwMode="auto">
          <a:xfrm>
            <a:off x="129794" y="1173956"/>
            <a:ext cx="8718550" cy="366713"/>
          </a:xfrm>
          <a:prstGeom prst="rect">
            <a:avLst/>
          </a:prstGeom>
          <a:noFill/>
          <a:ln w="9525">
            <a:noFill/>
            <a:miter lim="800000"/>
            <a:headEnd/>
            <a:tailEnd/>
          </a:ln>
          <a:effec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Percent</a:t>
            </a:r>
          </a:p>
        </p:txBody>
      </p:sp>
      <p:sp>
        <p:nvSpPr>
          <p:cNvPr id="24" name="TextBox 23"/>
          <p:cNvSpPr txBox="1"/>
          <p:nvPr/>
        </p:nvSpPr>
        <p:spPr>
          <a:xfrm>
            <a:off x="0" y="6096000"/>
            <a:ext cx="9144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HRR = hospital referral region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DATA: 2009-10 BRFSS</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80400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latin typeface="Arial" pitchFamily="34" charset="0"/>
                <a:cs typeface="Arial" pitchFamily="34" charset="0"/>
              </a:rPr>
              <a:t>2012 Local Scorecard: Key Findings</a:t>
            </a:r>
            <a:endParaRPr lang="en-US" sz="3200" b="1" dirty="0">
              <a:latin typeface="Arial" pitchFamily="34" charset="0"/>
              <a:cs typeface="Arial" pitchFamily="34" charset="0"/>
            </a:endParaRPr>
          </a:p>
        </p:txBody>
      </p:sp>
      <p:sp>
        <p:nvSpPr>
          <p:cNvPr id="4" name="Content Placeholder 3"/>
          <p:cNvSpPr>
            <a:spLocks noGrp="1"/>
          </p:cNvSpPr>
          <p:nvPr>
            <p:ph idx="1"/>
          </p:nvPr>
        </p:nvSpPr>
        <p:spPr>
          <a:xfrm>
            <a:off x="304800" y="762000"/>
            <a:ext cx="8534400" cy="5791200"/>
          </a:xfrm>
        </p:spPr>
        <p:txBody>
          <a:bodyPr/>
          <a:lstStyle/>
          <a:p>
            <a:r>
              <a:rPr lang="en-US" sz="2200" b="1" dirty="0" smtClean="0">
                <a:solidFill>
                  <a:schemeClr val="bg1"/>
                </a:solidFill>
                <a:latin typeface="Arial" pitchFamily="34" charset="0"/>
                <a:cs typeface="Arial" pitchFamily="34" charset="0"/>
              </a:rPr>
              <a:t>Where you live Matters</a:t>
            </a:r>
          </a:p>
          <a:p>
            <a:pPr lvl="1"/>
            <a:r>
              <a:rPr lang="en-US" sz="2000" b="1" dirty="0" smtClean="0">
                <a:solidFill>
                  <a:schemeClr val="bg1"/>
                </a:solidFill>
                <a:latin typeface="Arial" pitchFamily="34" charset="0"/>
                <a:cs typeface="Arial" pitchFamily="34" charset="0"/>
              </a:rPr>
              <a:t>Wide variation across 306 local areas on access, care, outcomes, and costs</a:t>
            </a:r>
          </a:p>
          <a:p>
            <a:pPr lvl="1"/>
            <a:r>
              <a:rPr lang="en-US" sz="2000" b="1" dirty="0" smtClean="0">
                <a:solidFill>
                  <a:schemeClr val="bg1"/>
                </a:solidFill>
                <a:latin typeface="Arial" pitchFamily="34" charset="0"/>
                <a:cs typeface="Arial" pitchFamily="34" charset="0"/>
              </a:rPr>
              <a:t>Two </a:t>
            </a:r>
            <a:r>
              <a:rPr lang="en-US" sz="2000" b="1" dirty="0">
                <a:solidFill>
                  <a:schemeClr val="bg1"/>
                </a:solidFill>
                <a:latin typeface="Arial" pitchFamily="34" charset="0"/>
                <a:cs typeface="Arial" pitchFamily="34" charset="0"/>
              </a:rPr>
              <a:t>to three-fold variations on </a:t>
            </a:r>
            <a:r>
              <a:rPr lang="en-US" sz="2000" b="1" dirty="0" smtClean="0">
                <a:solidFill>
                  <a:schemeClr val="bg1"/>
                </a:solidFill>
                <a:latin typeface="Arial" pitchFamily="34" charset="0"/>
                <a:cs typeface="Arial" pitchFamily="34" charset="0"/>
              </a:rPr>
              <a:t>many key </a:t>
            </a:r>
            <a:r>
              <a:rPr lang="en-US" sz="2000" b="1" dirty="0">
                <a:solidFill>
                  <a:schemeClr val="bg1"/>
                </a:solidFill>
                <a:latin typeface="Arial" pitchFamily="34" charset="0"/>
                <a:cs typeface="Arial" pitchFamily="34" charset="0"/>
              </a:rPr>
              <a:t>indicators</a:t>
            </a:r>
          </a:p>
          <a:p>
            <a:pPr lvl="1"/>
            <a:r>
              <a:rPr lang="en-US" sz="2000" b="1" dirty="0">
                <a:solidFill>
                  <a:schemeClr val="bg1"/>
                </a:solidFill>
                <a:latin typeface="Arial" pitchFamily="34" charset="0"/>
                <a:cs typeface="Arial" pitchFamily="34" charset="0"/>
              </a:rPr>
              <a:t>Often wide variation between communities in the same </a:t>
            </a:r>
            <a:r>
              <a:rPr lang="en-US" sz="2000" b="1" dirty="0" smtClean="0">
                <a:solidFill>
                  <a:schemeClr val="bg1"/>
                </a:solidFill>
                <a:latin typeface="Arial" pitchFamily="34" charset="0"/>
                <a:cs typeface="Arial" pitchFamily="34" charset="0"/>
              </a:rPr>
              <a:t>state</a:t>
            </a:r>
          </a:p>
          <a:p>
            <a:pPr lvl="1"/>
            <a:r>
              <a:rPr lang="en-US" sz="2000" b="1" dirty="0" smtClean="0">
                <a:solidFill>
                  <a:schemeClr val="bg1"/>
                </a:solidFill>
                <a:latin typeface="Arial" pitchFamily="34" charset="0"/>
                <a:cs typeface="Arial" pitchFamily="34" charset="0"/>
              </a:rPr>
              <a:t>Leaders offer benchmarks and targets to improve</a:t>
            </a:r>
          </a:p>
          <a:p>
            <a:r>
              <a:rPr lang="en-US" sz="2200" b="1" dirty="0" smtClean="0">
                <a:solidFill>
                  <a:schemeClr val="bg1"/>
                </a:solidFill>
                <a:latin typeface="Arial" pitchFamily="34" charset="0"/>
                <a:cs typeface="Arial" pitchFamily="34" charset="0"/>
              </a:rPr>
              <a:t>Strong geographic patterns</a:t>
            </a:r>
          </a:p>
          <a:p>
            <a:pPr lvl="1"/>
            <a:r>
              <a:rPr lang="en-US" sz="2000" b="1" dirty="0" smtClean="0">
                <a:solidFill>
                  <a:schemeClr val="bg1"/>
                </a:solidFill>
                <a:latin typeface="Arial" pitchFamily="34" charset="0"/>
                <a:cs typeface="Arial" pitchFamily="34" charset="0"/>
              </a:rPr>
              <a:t>Leading areas often in the Northeast and Upper Mid-West</a:t>
            </a:r>
          </a:p>
          <a:p>
            <a:pPr lvl="1"/>
            <a:r>
              <a:rPr lang="en-US" sz="2000" b="1" dirty="0" smtClean="0">
                <a:solidFill>
                  <a:schemeClr val="bg1"/>
                </a:solidFill>
                <a:latin typeface="Arial" pitchFamily="34" charset="0"/>
                <a:cs typeface="Arial" pitchFamily="34" charset="0"/>
              </a:rPr>
              <a:t>Regional patterns vary by dimension</a:t>
            </a:r>
          </a:p>
          <a:p>
            <a:r>
              <a:rPr lang="en-US" sz="2200" b="1" dirty="0" smtClean="0">
                <a:solidFill>
                  <a:schemeClr val="bg1"/>
                </a:solidFill>
                <a:latin typeface="Arial" pitchFamily="34" charset="0"/>
                <a:cs typeface="Arial" pitchFamily="34" charset="0"/>
              </a:rPr>
              <a:t>Dimensions </a:t>
            </a:r>
            <a:r>
              <a:rPr lang="en-US" sz="2200" b="1" dirty="0">
                <a:solidFill>
                  <a:schemeClr val="bg1"/>
                </a:solidFill>
                <a:latin typeface="Arial" pitchFamily="34" charset="0"/>
                <a:cs typeface="Arial" pitchFamily="34" charset="0"/>
              </a:rPr>
              <a:t>of health system performance are </a:t>
            </a:r>
            <a:r>
              <a:rPr lang="en-US" sz="2200" b="1" dirty="0" smtClean="0">
                <a:solidFill>
                  <a:schemeClr val="bg1"/>
                </a:solidFill>
                <a:latin typeface="Arial" pitchFamily="34" charset="0"/>
                <a:cs typeface="Arial" pitchFamily="34" charset="0"/>
              </a:rPr>
              <a:t>interrelated</a:t>
            </a:r>
          </a:p>
          <a:p>
            <a:pPr lvl="1"/>
            <a:r>
              <a:rPr lang="en-US" sz="2000" b="1" dirty="0" smtClean="0">
                <a:solidFill>
                  <a:schemeClr val="bg1"/>
                </a:solidFill>
                <a:latin typeface="Arial" pitchFamily="34" charset="0"/>
                <a:cs typeface="Arial" pitchFamily="34" charset="0"/>
              </a:rPr>
              <a:t>Access, care and healthy lives correlated across communities</a:t>
            </a:r>
          </a:p>
          <a:p>
            <a:pPr lvl="1"/>
            <a:r>
              <a:rPr lang="en-US" sz="2000" b="1" dirty="0" smtClean="0">
                <a:solidFill>
                  <a:schemeClr val="bg1"/>
                </a:solidFill>
                <a:latin typeface="Arial" pitchFamily="34" charset="0"/>
                <a:cs typeface="Arial" pitchFamily="34" charset="0"/>
              </a:rPr>
              <a:t>Prevention and treatment related to avoidable costs</a:t>
            </a:r>
          </a:p>
          <a:p>
            <a:r>
              <a:rPr lang="en-US" sz="2200" b="1" dirty="0" smtClean="0">
                <a:solidFill>
                  <a:schemeClr val="bg1"/>
                </a:solidFill>
                <a:latin typeface="Arial" pitchFamily="34" charset="0"/>
                <a:cs typeface="Arial" pitchFamily="34" charset="0"/>
              </a:rPr>
              <a:t>Opportunities </a:t>
            </a:r>
            <a:r>
              <a:rPr lang="en-US" sz="2200" b="1" dirty="0">
                <a:solidFill>
                  <a:schemeClr val="bg1"/>
                </a:solidFill>
                <a:latin typeface="Arial" pitchFamily="34" charset="0"/>
                <a:cs typeface="Arial" pitchFamily="34" charset="0"/>
              </a:rPr>
              <a:t>for </a:t>
            </a:r>
            <a:r>
              <a:rPr lang="en-US" sz="2200" b="1" dirty="0" smtClean="0">
                <a:solidFill>
                  <a:schemeClr val="bg1"/>
                </a:solidFill>
                <a:latin typeface="Arial" pitchFamily="34" charset="0"/>
                <a:cs typeface="Arial" pitchFamily="34" charset="0"/>
              </a:rPr>
              <a:t>all communities to improve</a:t>
            </a:r>
          </a:p>
          <a:p>
            <a:pPr lvl="1"/>
            <a:r>
              <a:rPr lang="en-US" sz="2000" b="1" dirty="0" smtClean="0">
                <a:solidFill>
                  <a:schemeClr val="bg1"/>
                </a:solidFill>
                <a:latin typeface="Arial" pitchFamily="34" charset="0"/>
                <a:cs typeface="Arial" pitchFamily="34" charset="0"/>
              </a:rPr>
              <a:t>No local area consistently leads all key indicators</a:t>
            </a:r>
          </a:p>
          <a:p>
            <a:pPr lvl="1"/>
            <a:r>
              <a:rPr lang="en-US" sz="2000" b="1" dirty="0" smtClean="0">
                <a:solidFill>
                  <a:schemeClr val="bg1"/>
                </a:solidFill>
                <a:latin typeface="Arial" pitchFamily="34" charset="0"/>
                <a:cs typeface="Arial" pitchFamily="34" charset="0"/>
              </a:rPr>
              <a:t>Potential gains in health, care experiences and lower costs with strategic local action, supported by national reforms</a:t>
            </a:r>
            <a:endParaRPr lang="en-US" sz="2200" b="1" dirty="0" smtClean="0">
              <a:solidFill>
                <a:schemeClr val="bg1"/>
              </a:solidFill>
              <a:latin typeface="Arial" pitchFamily="34" charset="0"/>
              <a:cs typeface="Arial" pitchFamily="34" charset="0"/>
            </a:endParaRPr>
          </a:p>
        </p:txBody>
      </p:sp>
      <p:sp>
        <p:nvSpPr>
          <p:cNvPr id="2" name="Slide Number Placeholder 1"/>
          <p:cNvSpPr>
            <a:spLocks noGrp="1"/>
          </p:cNvSpPr>
          <p:nvPr>
            <p:ph type="sldNum" sz="quarter" idx="4"/>
          </p:nvPr>
        </p:nvSpPr>
        <p:spPr>
          <a:xfrm>
            <a:off x="7010400" y="1"/>
            <a:ext cx="2133600" cy="293688"/>
          </a:xfrm>
        </p:spPr>
        <p:txBody>
          <a:bodyPr/>
          <a:lstStyle/>
          <a:p>
            <a:fld id="{BFF9811F-63FE-476C-8336-F58822F58B11}" type="slidenum">
              <a:rPr lang="en-US" b="1" smtClean="0"/>
              <a:pPr/>
              <a:t>2</a:t>
            </a:fld>
            <a:endParaRPr lang="en-US" b="1" dirty="0"/>
          </a:p>
        </p:txBody>
      </p:sp>
    </p:spTree>
    <p:extLst>
      <p:ext uri="{BB962C8B-B14F-4D97-AF65-F5344CB8AC3E}">
        <p14:creationId xmlns:p14="http://schemas.microsoft.com/office/powerpoint/2010/main" val="3260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Healthy Lives</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2400" b="1" dirty="0" smtClean="0">
                <a:latin typeface="Arial" pitchFamily="34" charset="0"/>
                <a:cs typeface="Arial" pitchFamily="34" charset="0"/>
              </a:rPr>
              <a:t>Better Access is Associated with fewer Adults Reporting Poor Health or Health-Related Limitations</a:t>
            </a:r>
            <a:endParaRPr lang="en-US" sz="24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20</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10" name="Picture 2" descr="C:\Users\dradley\Documents\Projects\SCORECARDS\LOCAL SCORECARD 2011\Maps &amp; Graphics\Exhibit_25_H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995" y="1181688"/>
            <a:ext cx="7680960" cy="5120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7320" y="1447800"/>
            <a:ext cx="677108" cy="4038600"/>
          </a:xfrm>
          <a:prstGeom prst="rect">
            <a:avLst/>
          </a:prstGeom>
          <a:solidFill>
            <a:srgbClr val="FFFFFF"/>
          </a:solid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People who report fair/poor health health-related activity limitations (%)</a:t>
            </a:r>
            <a:endParaRPr kumimoji="0" lang="en-US" sz="1600" b="1"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762000" y="5943600"/>
            <a:ext cx="7924800" cy="33855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Access Score</a:t>
            </a:r>
            <a:endParaRPr kumimoji="0" lang="en-US" sz="1600" b="1"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0" y="6096000"/>
            <a:ext cx="914400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chemeClr val="bg1"/>
                </a:solidFill>
                <a:effectLst/>
                <a:uLnTx/>
                <a:uFillTx/>
                <a:latin typeface="Arial" pitchFamily="34" charset="0"/>
                <a:cs typeface="Arial" pitchFamily="34" charset="0"/>
              </a:rPr>
              <a:t>HRR = hospital referral region</a:t>
            </a:r>
          </a:p>
          <a:p>
            <a:pPr lvl="0">
              <a:defRPr/>
            </a:pPr>
            <a:r>
              <a:rPr kumimoji="0" lang="en-US" sz="1100" i="0" u="none" strike="noStrike" kern="0" cap="none" spc="0" normalizeH="0" baseline="0" noProof="0" dirty="0" smtClean="0">
                <a:ln>
                  <a:noFill/>
                </a:ln>
                <a:solidFill>
                  <a:schemeClr val="bg1"/>
                </a:solidFill>
                <a:effectLst/>
                <a:uLnTx/>
                <a:uFillTx/>
                <a:latin typeface="Arial" pitchFamily="34" charset="0"/>
                <a:cs typeface="Arial" pitchFamily="34" charset="0"/>
              </a:rPr>
              <a:t>DATA: </a:t>
            </a:r>
            <a:r>
              <a:rPr lang="en-US" sz="1100" dirty="0">
                <a:solidFill>
                  <a:schemeClr val="bg1"/>
                </a:solidFill>
                <a:latin typeface="Arial" pitchFamily="34" charset="0"/>
                <a:cs typeface="Arial" pitchFamily="34" charset="0"/>
              </a:rPr>
              <a:t>Adults Reporting </a:t>
            </a:r>
            <a:r>
              <a:rPr lang="en-US" sz="1100" dirty="0" smtClean="0">
                <a:solidFill>
                  <a:schemeClr val="bg1"/>
                </a:solidFill>
                <a:latin typeface="Arial" pitchFamily="34" charset="0"/>
                <a:cs typeface="Arial" pitchFamily="34" charset="0"/>
              </a:rPr>
              <a:t>Poor </a:t>
            </a:r>
            <a:r>
              <a:rPr lang="en-US" sz="1100" dirty="0">
                <a:solidFill>
                  <a:schemeClr val="bg1"/>
                </a:solidFill>
                <a:latin typeface="Arial" pitchFamily="34" charset="0"/>
                <a:cs typeface="Arial" pitchFamily="34" charset="0"/>
              </a:rPr>
              <a:t>Health or Health-Related Limitations </a:t>
            </a:r>
            <a:r>
              <a:rPr kumimoji="0" lang="en-US" sz="1100" i="0" u="none" strike="noStrike" kern="0" cap="none" spc="0" normalizeH="0" baseline="0" noProof="0" dirty="0" smtClean="0">
                <a:ln>
                  <a:noFill/>
                </a:ln>
                <a:solidFill>
                  <a:schemeClr val="bg1"/>
                </a:solidFill>
                <a:effectLst/>
                <a:uLnTx/>
                <a:uFillTx/>
                <a:latin typeface="Arial" pitchFamily="34" charset="0"/>
                <a:cs typeface="Arial" pitchFamily="34" charset="0"/>
              </a:rPr>
              <a:t>2009-10 BRFSS</a:t>
            </a:r>
            <a:endParaRPr kumimoji="0" lang="en-US" sz="110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76726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762000"/>
          </a:xfrm>
        </p:spPr>
        <p:txBody>
          <a:bodyPr/>
          <a:lstStyle/>
          <a:p>
            <a:r>
              <a:rPr lang="en-US" sz="3200" b="1" dirty="0" smtClean="0">
                <a:latin typeface="Arial" pitchFamily="34" charset="0"/>
                <a:cs typeface="Arial" pitchFamily="34" charset="0"/>
              </a:rPr>
              <a:t>Poverty and Health System Performance</a:t>
            </a:r>
            <a:endParaRPr lang="en-US" sz="3200" b="1" dirty="0">
              <a:latin typeface="Arial" pitchFamily="34" charset="0"/>
              <a:cs typeface="Arial" pitchFamily="34" charset="0"/>
            </a:endParaRPr>
          </a:p>
        </p:txBody>
      </p:sp>
      <p:sp>
        <p:nvSpPr>
          <p:cNvPr id="5" name="Content Placeholder 4"/>
          <p:cNvSpPr>
            <a:spLocks noGrp="1"/>
          </p:cNvSpPr>
          <p:nvPr>
            <p:ph idx="1"/>
          </p:nvPr>
        </p:nvSpPr>
        <p:spPr>
          <a:xfrm>
            <a:off x="457200" y="806825"/>
            <a:ext cx="8229600" cy="5059363"/>
          </a:xfrm>
        </p:spPr>
        <p:txBody>
          <a:bodyPr/>
          <a:lstStyle/>
          <a:p>
            <a:pPr marL="342900" lvl="1" indent="-342900">
              <a:buFontTx/>
              <a:buChar char="•"/>
            </a:pPr>
            <a:r>
              <a:rPr lang="en-US" sz="2400" b="1" dirty="0" smtClean="0">
                <a:solidFill>
                  <a:schemeClr val="bg1"/>
                </a:solidFill>
                <a:latin typeface="Arial" pitchFamily="34" charset="0"/>
                <a:cs typeface="Arial" pitchFamily="34" charset="0"/>
              </a:rPr>
              <a:t>High-poverty rates associated with worse access, lower rates of preventive care and poor health</a:t>
            </a:r>
          </a:p>
          <a:p>
            <a:pPr marL="742950" lvl="2" indent="-342900">
              <a:buFont typeface="Arial" pitchFamily="34" charset="0"/>
              <a:buChar char="–"/>
            </a:pPr>
            <a:r>
              <a:rPr lang="en-US" b="1" dirty="0" smtClean="0">
                <a:solidFill>
                  <a:schemeClr val="bg1"/>
                </a:solidFill>
                <a:latin typeface="Arial" pitchFamily="34" charset="0"/>
                <a:cs typeface="Arial" pitchFamily="34" charset="0"/>
              </a:rPr>
              <a:t>Better access should improve care, lives and  health system performance for communities</a:t>
            </a:r>
          </a:p>
          <a:p>
            <a:r>
              <a:rPr lang="en-US" sz="2400" b="1" dirty="0" smtClean="0">
                <a:solidFill>
                  <a:schemeClr val="bg1"/>
                </a:solidFill>
                <a:latin typeface="Arial" pitchFamily="34" charset="0"/>
                <a:cs typeface="Arial" pitchFamily="34" charset="0"/>
              </a:rPr>
              <a:t>Income not always predictive of performance</a:t>
            </a:r>
          </a:p>
          <a:p>
            <a:pPr lvl="1">
              <a:buFont typeface="Arial" pitchFamily="34" charset="0"/>
              <a:buChar char="–"/>
            </a:pPr>
            <a:r>
              <a:rPr lang="en-US" sz="2400" b="1" dirty="0" smtClean="0">
                <a:solidFill>
                  <a:schemeClr val="bg1"/>
                </a:solidFill>
                <a:latin typeface="Arial" pitchFamily="34" charset="0"/>
                <a:cs typeface="Arial" pitchFamily="34" charset="0"/>
              </a:rPr>
              <a:t>Some low-income communities perform better than expected</a:t>
            </a:r>
          </a:p>
          <a:p>
            <a:pPr lvl="1">
              <a:buFont typeface="Arial" pitchFamily="34" charset="0"/>
              <a:buChar char="–"/>
            </a:pPr>
            <a:r>
              <a:rPr lang="en-US" sz="2400" b="1" dirty="0" smtClean="0">
                <a:solidFill>
                  <a:schemeClr val="bg1"/>
                </a:solidFill>
                <a:latin typeface="Arial" pitchFamily="34" charset="0"/>
                <a:cs typeface="Arial" pitchFamily="34" charset="0"/>
              </a:rPr>
              <a:t>Some high-income communities perform worse than expected on care, costs and healthy lives </a:t>
            </a:r>
          </a:p>
          <a:p>
            <a:r>
              <a:rPr lang="en-US" sz="2400" b="1" dirty="0" smtClean="0">
                <a:solidFill>
                  <a:schemeClr val="bg1"/>
                </a:solidFill>
                <a:latin typeface="Arial" pitchFamily="34" charset="0"/>
                <a:cs typeface="Arial" pitchFamily="34" charset="0"/>
              </a:rPr>
              <a:t>Link between income weakest for two dimensions:</a:t>
            </a:r>
          </a:p>
          <a:p>
            <a:pPr lvl="1">
              <a:buFont typeface="Arial" pitchFamily="34" charset="0"/>
              <a:buChar char="–"/>
            </a:pPr>
            <a:r>
              <a:rPr lang="en-US" sz="2400" b="1" dirty="0" smtClean="0">
                <a:solidFill>
                  <a:schemeClr val="bg1"/>
                </a:solidFill>
                <a:latin typeface="Arial" pitchFamily="34" charset="0"/>
                <a:cs typeface="Arial" pitchFamily="34" charset="0"/>
              </a:rPr>
              <a:t>Prevention and Treatment</a:t>
            </a:r>
          </a:p>
          <a:p>
            <a:pPr lvl="1">
              <a:buFont typeface="Arial" pitchFamily="34" charset="0"/>
              <a:buChar char="–"/>
            </a:pPr>
            <a:r>
              <a:rPr lang="en-US" sz="2400" b="1" dirty="0" smtClean="0">
                <a:solidFill>
                  <a:schemeClr val="bg1"/>
                </a:solidFill>
                <a:latin typeface="Arial" pitchFamily="34" charset="0"/>
                <a:cs typeface="Arial" pitchFamily="34" charset="0"/>
              </a:rPr>
              <a:t>Potentially Avoidable Hospital Use &amp; Cost</a:t>
            </a:r>
            <a:endParaRPr lang="en-US" sz="2400" b="1"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4"/>
          </p:nvPr>
        </p:nvSpPr>
        <p:spPr>
          <a:xfrm>
            <a:off x="7010400" y="1"/>
            <a:ext cx="2133600" cy="293688"/>
          </a:xfrm>
        </p:spPr>
        <p:txBody>
          <a:bodyPr/>
          <a:lstStyle/>
          <a:p>
            <a:fld id="{BFF9811F-63FE-476C-8336-F58822F58B11}" type="slidenum">
              <a:rPr lang="en-US" b="1" smtClean="0">
                <a:solidFill>
                  <a:schemeClr val="bg1"/>
                </a:solidFill>
              </a:rPr>
              <a:pPr/>
              <a:t>21</a:t>
            </a:fld>
            <a:endParaRPr lang="en-US" b="1" dirty="0">
              <a:solidFill>
                <a:schemeClr val="bg1"/>
              </a:solidFill>
            </a:endParaRPr>
          </a:p>
        </p:txBody>
      </p:sp>
    </p:spTree>
    <p:extLst>
      <p:ext uri="{BB962C8B-B14F-4D97-AF65-F5344CB8AC3E}">
        <p14:creationId xmlns:p14="http://schemas.microsoft.com/office/powerpoint/2010/main" val="3010520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62000"/>
          </a:xfrm>
        </p:spPr>
        <p:txBody>
          <a:bodyPr/>
          <a:lstStyle/>
          <a:p>
            <a:r>
              <a:rPr lang="en-US" sz="3200" dirty="0" smtClean="0">
                <a:latin typeface="Arial" pitchFamily="34" charset="0"/>
                <a:cs typeface="Arial" pitchFamily="34" charset="0"/>
              </a:rPr>
              <a:t>National Gains if All Local Areas Achieved Top Rates of Performance</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33400" y="1211313"/>
            <a:ext cx="8229600" cy="5059363"/>
          </a:xfrm>
        </p:spPr>
        <p:txBody>
          <a:bodyPr/>
          <a:lstStyle/>
          <a:p>
            <a:r>
              <a:rPr lang="en-US" sz="2400" b="1" i="1" dirty="0" smtClean="0">
                <a:solidFill>
                  <a:schemeClr val="bg1"/>
                </a:solidFill>
                <a:latin typeface="Arial" pitchFamily="34" charset="0"/>
                <a:cs typeface="Arial" pitchFamily="34" charset="0"/>
              </a:rPr>
              <a:t>More people insured and with a primary care source:</a:t>
            </a:r>
          </a:p>
          <a:p>
            <a:pPr lvl="1">
              <a:buFont typeface="Arial" pitchFamily="34" charset="0"/>
              <a:buChar char="–"/>
            </a:pPr>
            <a:r>
              <a:rPr lang="en-US" sz="2000" b="1" dirty="0" smtClean="0">
                <a:solidFill>
                  <a:schemeClr val="bg1"/>
                </a:solidFill>
                <a:latin typeface="Arial" pitchFamily="34" charset="0"/>
                <a:cs typeface="Arial" pitchFamily="34" charset="0"/>
              </a:rPr>
              <a:t>30 </a:t>
            </a:r>
            <a:r>
              <a:rPr lang="en-US" sz="2000" b="1" dirty="0">
                <a:solidFill>
                  <a:schemeClr val="bg1"/>
                </a:solidFill>
                <a:latin typeface="Arial" pitchFamily="34" charset="0"/>
                <a:cs typeface="Arial" pitchFamily="34" charset="0"/>
              </a:rPr>
              <a:t>million </a:t>
            </a:r>
            <a:r>
              <a:rPr lang="en-US" sz="2000" b="1" dirty="0" smtClean="0">
                <a:solidFill>
                  <a:schemeClr val="bg1"/>
                </a:solidFill>
                <a:latin typeface="Arial" pitchFamily="34" charset="0"/>
                <a:cs typeface="Arial" pitchFamily="34" charset="0"/>
              </a:rPr>
              <a:t>more </a:t>
            </a:r>
            <a:r>
              <a:rPr lang="en-US" sz="2000" b="1" dirty="0">
                <a:solidFill>
                  <a:schemeClr val="bg1"/>
                </a:solidFill>
                <a:latin typeface="Arial" pitchFamily="34" charset="0"/>
                <a:cs typeface="Arial" pitchFamily="34" charset="0"/>
              </a:rPr>
              <a:t>adults and children </a:t>
            </a:r>
            <a:r>
              <a:rPr lang="en-US" sz="2000" b="1" dirty="0" smtClean="0">
                <a:solidFill>
                  <a:schemeClr val="bg1"/>
                </a:solidFill>
                <a:latin typeface="Arial" pitchFamily="34" charset="0"/>
                <a:cs typeface="Arial" pitchFamily="34" charset="0"/>
              </a:rPr>
              <a:t>insured</a:t>
            </a:r>
          </a:p>
          <a:p>
            <a:pPr lvl="1">
              <a:buFont typeface="Arial" pitchFamily="34" charset="0"/>
              <a:buChar char="–"/>
            </a:pPr>
            <a:r>
              <a:rPr lang="en-US" sz="2000" b="1" dirty="0" smtClean="0">
                <a:solidFill>
                  <a:schemeClr val="bg1"/>
                </a:solidFill>
                <a:latin typeface="Arial" pitchFamily="34" charset="0"/>
                <a:cs typeface="Arial" pitchFamily="34" charset="0"/>
              </a:rPr>
              <a:t>25 million more adults with a usual source of primary care</a:t>
            </a:r>
          </a:p>
          <a:p>
            <a:pPr lvl="0"/>
            <a:r>
              <a:rPr lang="en-US" sz="2400" b="1" i="1" dirty="0" smtClean="0">
                <a:solidFill>
                  <a:schemeClr val="bg1"/>
                </a:solidFill>
                <a:latin typeface="Arial" pitchFamily="34" charset="0"/>
                <a:cs typeface="Arial" pitchFamily="34" charset="0"/>
              </a:rPr>
              <a:t>More receive recommended preventive care:</a:t>
            </a:r>
            <a:r>
              <a:rPr lang="en-US" sz="2400" dirty="0" smtClean="0">
                <a:solidFill>
                  <a:schemeClr val="bg1"/>
                </a:solidFill>
                <a:latin typeface="Arial" pitchFamily="34" charset="0"/>
                <a:cs typeface="Arial" pitchFamily="34" charset="0"/>
              </a:rPr>
              <a:t>  </a:t>
            </a:r>
          </a:p>
          <a:p>
            <a:pPr lvl="1">
              <a:buFont typeface="Arial" pitchFamily="34" charset="0"/>
              <a:buChar char="–"/>
            </a:pPr>
            <a:r>
              <a:rPr lang="en-US" sz="2000" b="1" dirty="0" smtClean="0">
                <a:solidFill>
                  <a:schemeClr val="bg1"/>
                </a:solidFill>
                <a:latin typeface="Arial" pitchFamily="34" charset="0"/>
                <a:cs typeface="Arial" pitchFamily="34" charset="0"/>
              </a:rPr>
              <a:t>9.4 </a:t>
            </a:r>
            <a:r>
              <a:rPr lang="en-US" sz="2000" b="1" dirty="0">
                <a:solidFill>
                  <a:schemeClr val="bg1"/>
                </a:solidFill>
                <a:latin typeface="Arial" pitchFamily="34" charset="0"/>
                <a:cs typeface="Arial" pitchFamily="34" charset="0"/>
              </a:rPr>
              <a:t>million adults </a:t>
            </a:r>
            <a:r>
              <a:rPr lang="en-US" sz="2000" b="1" dirty="0" smtClean="0">
                <a:solidFill>
                  <a:schemeClr val="bg1"/>
                </a:solidFill>
                <a:latin typeface="Arial" pitchFamily="34" charset="0"/>
                <a:cs typeface="Arial" pitchFamily="34" charset="0"/>
              </a:rPr>
              <a:t>age 50+ </a:t>
            </a:r>
            <a:r>
              <a:rPr lang="en-US" sz="2000" b="1" dirty="0">
                <a:solidFill>
                  <a:schemeClr val="bg1"/>
                </a:solidFill>
                <a:latin typeface="Arial" pitchFamily="34" charset="0"/>
                <a:cs typeface="Arial" pitchFamily="34" charset="0"/>
              </a:rPr>
              <a:t>would receive </a:t>
            </a:r>
            <a:r>
              <a:rPr lang="en-US" sz="2000" b="1" dirty="0" smtClean="0">
                <a:solidFill>
                  <a:schemeClr val="bg1"/>
                </a:solidFill>
                <a:latin typeface="Arial" pitchFamily="34" charset="0"/>
                <a:cs typeface="Arial" pitchFamily="34" charset="0"/>
              </a:rPr>
              <a:t>evidence-based </a:t>
            </a:r>
            <a:r>
              <a:rPr lang="en-US" sz="2000" b="1" dirty="0">
                <a:solidFill>
                  <a:schemeClr val="bg1"/>
                </a:solidFill>
                <a:latin typeface="Arial" pitchFamily="34" charset="0"/>
                <a:cs typeface="Arial" pitchFamily="34" charset="0"/>
              </a:rPr>
              <a:t>preventive care, including cancer screenings and immunizations</a:t>
            </a:r>
            <a:r>
              <a:rPr lang="en-US" sz="2000" dirty="0" smtClean="0">
                <a:solidFill>
                  <a:schemeClr val="bg1"/>
                </a:solidFill>
                <a:latin typeface="Arial" pitchFamily="34" charset="0"/>
                <a:cs typeface="Arial" pitchFamily="34" charset="0"/>
              </a:rPr>
              <a:t>.</a:t>
            </a:r>
          </a:p>
          <a:p>
            <a:r>
              <a:rPr lang="en-US" sz="2400" b="1" i="1" dirty="0">
                <a:solidFill>
                  <a:schemeClr val="bg1"/>
                </a:solidFill>
                <a:latin typeface="Arial" pitchFamily="34" charset="0"/>
                <a:cs typeface="Arial" pitchFamily="34" charset="0"/>
              </a:rPr>
              <a:t>Less avoidable hospital </a:t>
            </a:r>
            <a:r>
              <a:rPr lang="en-US" sz="2400" b="1" i="1" dirty="0" smtClean="0">
                <a:solidFill>
                  <a:schemeClr val="bg1"/>
                </a:solidFill>
                <a:latin typeface="Arial" pitchFamily="34" charset="0"/>
                <a:cs typeface="Arial" pitchFamily="34" charset="0"/>
              </a:rPr>
              <a:t>use</a:t>
            </a:r>
            <a:r>
              <a:rPr lang="en-US" sz="2400" i="1" dirty="0" smtClean="0">
                <a:solidFill>
                  <a:schemeClr val="bg1"/>
                </a:solidFill>
                <a:latin typeface="Arial" pitchFamily="34" charset="0"/>
                <a:cs typeface="Arial" pitchFamily="34" charset="0"/>
              </a:rPr>
              <a:t>: </a:t>
            </a:r>
          </a:p>
          <a:p>
            <a:pPr lvl="1">
              <a:buFont typeface="Arial" pitchFamily="34" charset="0"/>
              <a:buChar char="–"/>
            </a:pPr>
            <a:r>
              <a:rPr lang="en-US" sz="2000" b="1" dirty="0" smtClean="0">
                <a:solidFill>
                  <a:schemeClr val="bg1"/>
                </a:solidFill>
                <a:latin typeface="Arial" pitchFamily="34" charset="0"/>
                <a:cs typeface="Arial" pitchFamily="34" charset="0"/>
              </a:rPr>
              <a:t>1.4 </a:t>
            </a:r>
            <a:r>
              <a:rPr lang="en-US" sz="2000" b="1" dirty="0">
                <a:solidFill>
                  <a:schemeClr val="bg1"/>
                </a:solidFill>
                <a:latin typeface="Arial" pitchFamily="34" charset="0"/>
                <a:cs typeface="Arial" pitchFamily="34" charset="0"/>
              </a:rPr>
              <a:t>million fewer Medicare hospital admissions and readmissions per year; potential savings of </a:t>
            </a:r>
            <a:r>
              <a:rPr lang="en-US" sz="2000" b="1" dirty="0" smtClean="0">
                <a:solidFill>
                  <a:schemeClr val="bg1"/>
                </a:solidFill>
                <a:latin typeface="Arial" pitchFamily="34" charset="0"/>
                <a:cs typeface="Arial" pitchFamily="34" charset="0"/>
              </a:rPr>
              <a:t>over $8 </a:t>
            </a:r>
            <a:r>
              <a:rPr lang="en-US" sz="2000" b="1" dirty="0">
                <a:solidFill>
                  <a:schemeClr val="bg1"/>
                </a:solidFill>
                <a:latin typeface="Arial" pitchFamily="34" charset="0"/>
                <a:cs typeface="Arial" pitchFamily="34" charset="0"/>
              </a:rPr>
              <a:t>billion a year</a:t>
            </a:r>
          </a:p>
          <a:p>
            <a:pPr lvl="0"/>
            <a:r>
              <a:rPr lang="en-US" sz="2400" b="1" i="1" dirty="0" smtClean="0">
                <a:solidFill>
                  <a:schemeClr val="bg1"/>
                </a:solidFill>
                <a:latin typeface="Arial" pitchFamily="34" charset="0"/>
                <a:cs typeface="Arial" pitchFamily="34" charset="0"/>
              </a:rPr>
              <a:t>Safer use of prescriptions drugs: </a:t>
            </a:r>
            <a:endParaRPr lang="en-US" sz="2400" dirty="0" smtClean="0">
              <a:solidFill>
                <a:schemeClr val="bg1"/>
              </a:solidFill>
              <a:latin typeface="Arial" pitchFamily="34" charset="0"/>
              <a:cs typeface="Arial" pitchFamily="34" charset="0"/>
            </a:endParaRPr>
          </a:p>
          <a:p>
            <a:pPr lvl="1">
              <a:buFont typeface="Arial" pitchFamily="34" charset="0"/>
              <a:buChar char="–"/>
            </a:pPr>
            <a:r>
              <a:rPr lang="en-US" sz="2000" b="1" dirty="0">
                <a:solidFill>
                  <a:schemeClr val="bg1"/>
                </a:solidFill>
                <a:latin typeface="Arial" pitchFamily="34" charset="0"/>
                <a:cs typeface="Arial" pitchFamily="34" charset="0"/>
              </a:rPr>
              <a:t>1</a:t>
            </a:r>
            <a:r>
              <a:rPr lang="en-US" sz="2000" b="1" dirty="0" smtClean="0">
                <a:solidFill>
                  <a:schemeClr val="bg1"/>
                </a:solidFill>
                <a:latin typeface="Arial" pitchFamily="34" charset="0"/>
                <a:cs typeface="Arial" pitchFamily="34" charset="0"/>
              </a:rPr>
              <a:t>.3 million fewer Medicare beneficiaries </a:t>
            </a:r>
            <a:r>
              <a:rPr lang="en-US" sz="2000" b="1" dirty="0">
                <a:solidFill>
                  <a:schemeClr val="bg1"/>
                </a:solidFill>
                <a:latin typeface="Arial" pitchFamily="34" charset="0"/>
                <a:cs typeface="Arial" pitchFamily="34" charset="0"/>
              </a:rPr>
              <a:t>would receive </a:t>
            </a:r>
            <a:r>
              <a:rPr lang="en-US" sz="2000" b="1" dirty="0" smtClean="0">
                <a:solidFill>
                  <a:schemeClr val="bg1"/>
                </a:solidFill>
                <a:latin typeface="Arial" pitchFamily="34" charset="0"/>
                <a:cs typeface="Arial" pitchFamily="34" charset="0"/>
              </a:rPr>
              <a:t>a potentially unsafe or </a:t>
            </a:r>
            <a:r>
              <a:rPr lang="en-US" sz="2000" b="1" dirty="0">
                <a:solidFill>
                  <a:schemeClr val="bg1"/>
                </a:solidFill>
                <a:latin typeface="Arial" pitchFamily="34" charset="0"/>
                <a:cs typeface="Arial" pitchFamily="34" charset="0"/>
              </a:rPr>
              <a:t>inappropriate </a:t>
            </a:r>
            <a:r>
              <a:rPr lang="en-US" sz="2000" b="1" dirty="0" smtClean="0">
                <a:solidFill>
                  <a:schemeClr val="bg1"/>
                </a:solidFill>
                <a:latin typeface="Arial" pitchFamily="34" charset="0"/>
                <a:cs typeface="Arial" pitchFamily="34" charset="0"/>
              </a:rPr>
              <a:t>prescription</a:t>
            </a:r>
          </a:p>
          <a:p>
            <a:pPr marL="0" indent="0">
              <a:buNone/>
            </a:pPr>
            <a:endParaRPr lang="en-US" sz="2400" dirty="0">
              <a:solidFill>
                <a:schemeClr val="bg1"/>
              </a:solidFill>
              <a:latin typeface="Trebuchet MS" pitchFamily="34" charset="0"/>
            </a:endParaRPr>
          </a:p>
        </p:txBody>
      </p:sp>
      <p:sp>
        <p:nvSpPr>
          <p:cNvPr id="4" name="Slide Number Placeholder 3"/>
          <p:cNvSpPr>
            <a:spLocks noGrp="1"/>
          </p:cNvSpPr>
          <p:nvPr>
            <p:ph type="sldNum" sz="quarter" idx="4"/>
          </p:nvPr>
        </p:nvSpPr>
        <p:spPr>
          <a:xfrm>
            <a:off x="7010400" y="1"/>
            <a:ext cx="2133600" cy="293688"/>
          </a:xfrm>
        </p:spPr>
        <p:txBody>
          <a:bodyPr/>
          <a:lstStyle/>
          <a:p>
            <a:fld id="{62B98F15-159F-4C4E-B831-0EAD52F625EB}" type="slidenum">
              <a:rPr lang="en-US" b="1" smtClean="0">
                <a:solidFill>
                  <a:schemeClr val="bg1"/>
                </a:solidFill>
              </a:rPr>
              <a:pPr/>
              <a:t>22</a:t>
            </a:fld>
            <a:endParaRPr lang="en-US" b="1" dirty="0">
              <a:solidFill>
                <a:schemeClr val="bg1"/>
              </a:solidFill>
            </a:endParaRPr>
          </a:p>
        </p:txBody>
      </p:sp>
    </p:spTree>
    <p:extLst>
      <p:ext uri="{BB962C8B-B14F-4D97-AF65-F5344CB8AC3E}">
        <p14:creationId xmlns:p14="http://schemas.microsoft.com/office/powerpoint/2010/main" val="333940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200" b="1" dirty="0" smtClean="0">
                <a:latin typeface="Arial" pitchFamily="34" charset="0"/>
                <a:cs typeface="Arial" pitchFamily="34" charset="0"/>
              </a:rPr>
              <a:t>Summary and Implications</a:t>
            </a:r>
            <a:endParaRPr lang="en-US" sz="3200" b="1" dirty="0">
              <a:latin typeface="Arial" pitchFamily="34" charset="0"/>
              <a:cs typeface="Arial" pitchFamily="34" charset="0"/>
            </a:endParaRPr>
          </a:p>
        </p:txBody>
      </p:sp>
      <p:sp>
        <p:nvSpPr>
          <p:cNvPr id="5" name="Content Placeholder 4"/>
          <p:cNvSpPr>
            <a:spLocks noGrp="1"/>
          </p:cNvSpPr>
          <p:nvPr>
            <p:ph idx="1"/>
          </p:nvPr>
        </p:nvSpPr>
        <p:spPr>
          <a:xfrm>
            <a:off x="457200" y="762000"/>
            <a:ext cx="8229600" cy="5059363"/>
          </a:xfrm>
        </p:spPr>
        <p:txBody>
          <a:bodyPr/>
          <a:lstStyle/>
          <a:p>
            <a:pPr marL="342900" lvl="1" indent="-342900">
              <a:buFontTx/>
              <a:buChar char="•"/>
            </a:pPr>
            <a:r>
              <a:rPr lang="en-US" sz="2400" b="1" dirty="0" smtClean="0">
                <a:solidFill>
                  <a:schemeClr val="bg1"/>
                </a:solidFill>
                <a:latin typeface="Arial" pitchFamily="34" charset="0"/>
                <a:cs typeface="Arial" pitchFamily="34" charset="0"/>
              </a:rPr>
              <a:t>Substantial opportunity to improve</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66 million people live in lowest performing areas; 156</a:t>
            </a:r>
            <a:r>
              <a:rPr lang="en-US" sz="2000" b="1" dirty="0" smtClean="0">
                <a:solidFill>
                  <a:srgbClr val="FF0000"/>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million live in areas that perform below average </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Scorecard offers starting point to compare and inform strategic action to improve</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Within state variation points to potential of targeted action</a:t>
            </a:r>
          </a:p>
          <a:p>
            <a:pPr marL="342900" lvl="1" indent="-342900">
              <a:buFontTx/>
              <a:buChar char="•"/>
            </a:pPr>
            <a:r>
              <a:rPr lang="en-US" sz="2400" b="1" dirty="0">
                <a:solidFill>
                  <a:schemeClr val="bg1"/>
                </a:solidFill>
                <a:latin typeface="Arial" pitchFamily="34" charset="0"/>
                <a:cs typeface="Arial" pitchFamily="34" charset="0"/>
              </a:rPr>
              <a:t>Affordable Care Act provides new resources and tools to support states and </a:t>
            </a:r>
            <a:r>
              <a:rPr lang="en-US" sz="2400" b="1" dirty="0" smtClean="0">
                <a:solidFill>
                  <a:schemeClr val="bg1"/>
                </a:solidFill>
                <a:latin typeface="Arial" pitchFamily="34" charset="0"/>
                <a:cs typeface="Arial" pitchFamily="34" charset="0"/>
              </a:rPr>
              <a:t>communities</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Access is foundation for care and healthier lives</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Preventive care, payment and information resources</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Opportunity to innovate; New State Authority</a:t>
            </a:r>
          </a:p>
          <a:p>
            <a:pPr marL="342900" lvl="1" indent="-342900">
              <a:buFontTx/>
              <a:buChar char="•"/>
            </a:pPr>
            <a:r>
              <a:rPr lang="en-US" sz="2400" b="1" dirty="0" smtClean="0">
                <a:solidFill>
                  <a:schemeClr val="bg1"/>
                </a:solidFill>
                <a:latin typeface="Arial" pitchFamily="34" charset="0"/>
                <a:cs typeface="Arial" pitchFamily="34" charset="0"/>
              </a:rPr>
              <a:t>Rising to the Challenge</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Cost pressures ever more urgent to take action to improve</a:t>
            </a:r>
          </a:p>
          <a:p>
            <a:pPr marL="742950" lvl="2" indent="-342900">
              <a:buFont typeface="Arial" pitchFamily="34" charset="0"/>
              <a:buChar char="–"/>
            </a:pPr>
            <a:r>
              <a:rPr lang="en-US" sz="2000" b="1" dirty="0" smtClean="0">
                <a:solidFill>
                  <a:schemeClr val="bg1"/>
                </a:solidFill>
                <a:latin typeface="Arial" pitchFamily="34" charset="0"/>
                <a:cs typeface="Arial" pitchFamily="34" charset="0"/>
              </a:rPr>
              <a:t>Local providers and community leaders have potential to improve care, health and costs performance</a:t>
            </a:r>
          </a:p>
          <a:p>
            <a:pPr marL="742950" lvl="2" indent="-342900">
              <a:buFont typeface="Arial" pitchFamily="34" charset="0"/>
              <a:buChar char="–"/>
            </a:pPr>
            <a:endParaRPr lang="en-US" sz="2000" b="1" dirty="0">
              <a:solidFill>
                <a:schemeClr val="bg1"/>
              </a:solidFill>
            </a:endParaRPr>
          </a:p>
        </p:txBody>
      </p:sp>
      <p:sp>
        <p:nvSpPr>
          <p:cNvPr id="3" name="Slide Number Placeholder 2"/>
          <p:cNvSpPr>
            <a:spLocks noGrp="1"/>
          </p:cNvSpPr>
          <p:nvPr>
            <p:ph type="sldNum" sz="quarter" idx="4"/>
          </p:nvPr>
        </p:nvSpPr>
        <p:spPr>
          <a:xfrm>
            <a:off x="7010400" y="1"/>
            <a:ext cx="2133600" cy="293688"/>
          </a:xfrm>
        </p:spPr>
        <p:txBody>
          <a:bodyPr/>
          <a:lstStyle/>
          <a:p>
            <a:fld id="{BFF9811F-63FE-476C-8336-F58822F58B11}" type="slidenum">
              <a:rPr lang="en-US" b="1" smtClean="0">
                <a:solidFill>
                  <a:schemeClr val="bg1"/>
                </a:solidFill>
              </a:rPr>
              <a:pPr/>
              <a:t>23</a:t>
            </a:fld>
            <a:endParaRPr lang="en-US" b="1" dirty="0">
              <a:solidFill>
                <a:schemeClr val="bg1"/>
              </a:solidFill>
            </a:endParaRPr>
          </a:p>
        </p:txBody>
      </p:sp>
    </p:spTree>
    <p:extLst>
      <p:ext uri="{BB962C8B-B14F-4D97-AF65-F5344CB8AC3E}">
        <p14:creationId xmlns:p14="http://schemas.microsoft.com/office/powerpoint/2010/main" val="3010520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674"/>
            <a:ext cx="8229600" cy="969818"/>
          </a:xfrm>
        </p:spPr>
        <p:txBody>
          <a:bodyPr/>
          <a:lstStyle/>
          <a:p>
            <a:r>
              <a:rPr lang="en-US" sz="3200" dirty="0">
                <a:latin typeface="Arial" pitchFamily="34" charset="0"/>
                <a:cs typeface="Arial" pitchFamily="34" charset="0"/>
              </a:rPr>
              <a:t>Rising to the Challenge</a:t>
            </a:r>
            <a:r>
              <a:rPr lang="en-US" sz="3200" dirty="0" smtClean="0">
                <a:latin typeface="Arial" pitchFamily="34" charset="0"/>
                <a:cs typeface="Arial" pitchFamily="34" charset="0"/>
              </a:rPr>
              <a:t>: Results </a:t>
            </a:r>
            <a:r>
              <a:rPr lang="en-US" sz="3200" dirty="0">
                <a:latin typeface="Arial" pitchFamily="34" charset="0"/>
                <a:cs typeface="Arial" pitchFamily="34" charset="0"/>
              </a:rPr>
              <a:t>from a Scorecard on </a:t>
            </a:r>
            <a:r>
              <a:rPr lang="en-US" sz="3200" dirty="0" smtClean="0">
                <a:latin typeface="Arial" pitchFamily="34" charset="0"/>
                <a:cs typeface="Arial" pitchFamily="34" charset="0"/>
              </a:rPr>
              <a:t>Local </a:t>
            </a:r>
            <a:r>
              <a:rPr lang="en-US" sz="3200" dirty="0">
                <a:latin typeface="Arial" pitchFamily="34" charset="0"/>
                <a:cs typeface="Arial" pitchFamily="34" charset="0"/>
              </a:rPr>
              <a:t>Health System </a:t>
            </a:r>
            <a:r>
              <a:rPr lang="en-US" sz="3200" dirty="0" smtClean="0">
                <a:latin typeface="Arial" pitchFamily="34" charset="0"/>
                <a:cs typeface="Arial" pitchFamily="34" charset="0"/>
              </a:rPr>
              <a:t>Performance</a:t>
            </a:r>
            <a:r>
              <a:rPr lang="en-US" sz="3200" dirty="0">
                <a:latin typeface="Arial" pitchFamily="34" charset="0"/>
                <a:cs typeface="Arial" pitchFamily="34" charset="0"/>
              </a:rPr>
              <a:t>, 2012</a:t>
            </a:r>
          </a:p>
        </p:txBody>
      </p:sp>
      <p:sp>
        <p:nvSpPr>
          <p:cNvPr id="3" name="Content Placeholder 2"/>
          <p:cNvSpPr>
            <a:spLocks noGrp="1"/>
          </p:cNvSpPr>
          <p:nvPr>
            <p:ph idx="1"/>
          </p:nvPr>
        </p:nvSpPr>
        <p:spPr>
          <a:xfrm>
            <a:off x="457200" y="1865144"/>
            <a:ext cx="8229600" cy="4373563"/>
          </a:xfrm>
        </p:spPr>
        <p:txBody>
          <a:bodyPr/>
          <a:lstStyle/>
          <a:p>
            <a:r>
              <a:rPr lang="en-US" sz="2800" b="1" dirty="0" smtClean="0">
                <a:solidFill>
                  <a:schemeClr val="bg1"/>
                </a:solidFill>
                <a:latin typeface="Arial" pitchFamily="34" charset="0"/>
                <a:cs typeface="Arial" pitchFamily="34" charset="0"/>
              </a:rPr>
              <a:t>Co-Authors</a:t>
            </a:r>
          </a:p>
          <a:p>
            <a:pPr lvl="1">
              <a:buFont typeface="Arial" pitchFamily="34" charset="0"/>
              <a:buChar char="–"/>
            </a:pPr>
            <a:r>
              <a:rPr lang="en-US" sz="2400" dirty="0" smtClean="0">
                <a:solidFill>
                  <a:schemeClr val="bg1"/>
                </a:solidFill>
                <a:latin typeface="Arial" pitchFamily="34" charset="0"/>
                <a:cs typeface="Arial" pitchFamily="34" charset="0"/>
              </a:rPr>
              <a:t>David Radley, Sabrina K.H. How, Ashley-Kay Fryer, Douglas McCarthy, and Cathy Schoen </a:t>
            </a:r>
          </a:p>
          <a:p>
            <a:r>
              <a:rPr lang="en-US" sz="2800" b="1" dirty="0" smtClean="0">
                <a:solidFill>
                  <a:schemeClr val="bg1"/>
                </a:solidFill>
                <a:latin typeface="Arial" pitchFamily="34" charset="0"/>
                <a:cs typeface="Arial" pitchFamily="34" charset="0"/>
              </a:rPr>
              <a:t>Released: March 13, 2012</a:t>
            </a:r>
            <a:endParaRPr lang="en-US" sz="2400" dirty="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http</a:t>
            </a:r>
            <a:r>
              <a:rPr lang="en-US" sz="2400" b="1" dirty="0">
                <a:solidFill>
                  <a:schemeClr val="bg1"/>
                </a:solidFill>
                <a:latin typeface="Arial" pitchFamily="34" charset="0"/>
                <a:cs typeface="Arial" pitchFamily="34" charset="0"/>
              </a:rPr>
              <a:t>://www.commonwealthfund.org/Maps-and-Data/State-Data-Center/Local-Scorecard.aspx</a:t>
            </a:r>
            <a:endParaRPr lang="en-US" sz="2400" b="1" dirty="0" smtClean="0">
              <a:solidFill>
                <a:schemeClr val="bg1"/>
              </a:solidFill>
              <a:latin typeface="Arial" pitchFamily="34" charset="0"/>
              <a:cs typeface="Arial" pitchFamily="34" charset="0"/>
            </a:endParaRPr>
          </a:p>
          <a:p>
            <a:pPr lvl="1">
              <a:buFont typeface="Arial" pitchFamily="34" charset="0"/>
              <a:buChar char="–"/>
            </a:pPr>
            <a:r>
              <a:rPr lang="en-US" sz="2400" dirty="0" smtClean="0">
                <a:solidFill>
                  <a:schemeClr val="bg1"/>
                </a:solidFill>
                <a:latin typeface="Arial" pitchFamily="34" charset="0"/>
                <a:cs typeface="Arial" pitchFamily="34" charset="0"/>
              </a:rPr>
              <a:t>Profiles for all Local Areas</a:t>
            </a:r>
          </a:p>
          <a:p>
            <a:pPr lvl="1">
              <a:buFont typeface="Arial" pitchFamily="34" charset="0"/>
              <a:buChar char="–"/>
            </a:pPr>
            <a:r>
              <a:rPr lang="en-US" sz="2400" dirty="0" smtClean="0">
                <a:solidFill>
                  <a:schemeClr val="bg1"/>
                </a:solidFill>
                <a:latin typeface="Arial" pitchFamily="34" charset="0"/>
                <a:cs typeface="Arial" pitchFamily="34" charset="0"/>
              </a:rPr>
              <a:t>Maps for each of 43 indicators</a:t>
            </a:r>
          </a:p>
          <a:p>
            <a:pPr lvl="1">
              <a:buFont typeface="Arial" pitchFamily="34" charset="0"/>
              <a:buChar char="–"/>
            </a:pPr>
            <a:r>
              <a:rPr lang="en-US" sz="2400" dirty="0" smtClean="0">
                <a:solidFill>
                  <a:schemeClr val="bg1"/>
                </a:solidFill>
                <a:latin typeface="Arial" pitchFamily="34" charset="0"/>
                <a:cs typeface="Arial" pitchFamily="34" charset="0"/>
              </a:rPr>
              <a:t>Interactive benchmarking tools</a:t>
            </a:r>
          </a:p>
          <a:p>
            <a:pPr lvl="1"/>
            <a:endParaRPr lang="en-US" sz="2400" dirty="0" smtClean="0">
              <a:solidFill>
                <a:schemeClr val="bg1"/>
              </a:solidFill>
            </a:endParaRPr>
          </a:p>
          <a:p>
            <a:pPr lvl="1"/>
            <a:endParaRPr lang="en-US" sz="2400" dirty="0">
              <a:solidFill>
                <a:schemeClr val="bg1"/>
              </a:solidFill>
            </a:endParaRPr>
          </a:p>
        </p:txBody>
      </p:sp>
      <p:sp>
        <p:nvSpPr>
          <p:cNvPr id="4" name="Slide Number Placeholder 3"/>
          <p:cNvSpPr>
            <a:spLocks noGrp="1"/>
          </p:cNvSpPr>
          <p:nvPr>
            <p:ph type="sldNum" sz="quarter" idx="4"/>
          </p:nvPr>
        </p:nvSpPr>
        <p:spPr>
          <a:xfrm>
            <a:off x="7010400" y="1"/>
            <a:ext cx="2133600" cy="293688"/>
          </a:xfrm>
        </p:spPr>
        <p:txBody>
          <a:bodyPr/>
          <a:lstStyle/>
          <a:p>
            <a:fld id="{62B98F15-159F-4C4E-B831-0EAD52F625EB}" type="slidenum">
              <a:rPr lang="en-US" b="1" smtClean="0">
                <a:solidFill>
                  <a:schemeClr val="bg1"/>
                </a:solidFill>
              </a:rPr>
              <a:pPr/>
              <a:t>24</a:t>
            </a:fld>
            <a:endParaRPr lang="en-US" b="1" dirty="0">
              <a:solidFill>
                <a:schemeClr val="bg1"/>
              </a:solidFill>
            </a:endParaRPr>
          </a:p>
        </p:txBody>
      </p:sp>
    </p:spTree>
    <p:extLst>
      <p:ext uri="{BB962C8B-B14F-4D97-AF65-F5344CB8AC3E}">
        <p14:creationId xmlns:p14="http://schemas.microsoft.com/office/powerpoint/2010/main" val="1516693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ChangeArrowheads="1"/>
          </p:cNvSpPr>
          <p:nvPr>
            <p:ph type="title"/>
          </p:nvPr>
        </p:nvSpPr>
        <p:spPr>
          <a:xfrm>
            <a:off x="96345" y="100712"/>
            <a:ext cx="8968827" cy="762000"/>
          </a:xfrm>
        </p:spPr>
        <p:txBody>
          <a:bodyPr/>
          <a:lstStyle/>
          <a:p>
            <a:r>
              <a:rPr lang="en-US" sz="3200" dirty="0" smtClean="0">
                <a:latin typeface="Arial" pitchFamily="34" charset="0"/>
                <a:cs typeface="Arial" pitchFamily="34" charset="0"/>
              </a:rPr>
              <a:t>For More Information Visit </a:t>
            </a:r>
            <a:r>
              <a:rPr lang="en-US" sz="3200" dirty="0">
                <a:latin typeface="Arial" pitchFamily="34" charset="0"/>
                <a:cs typeface="Arial" pitchFamily="34" charset="0"/>
              </a:rPr>
              <a:t>the Fund’s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Web site at </a:t>
            </a:r>
            <a:r>
              <a:rPr lang="en-US" sz="3200" dirty="0" err="1" smtClean="0">
                <a:latin typeface="Arial" pitchFamily="34" charset="0"/>
                <a:cs typeface="Arial" pitchFamily="34" charset="0"/>
              </a:rPr>
              <a:t>www.commonwealthfund.org</a:t>
            </a:r>
            <a:endParaRPr lang="en-US" sz="3200" dirty="0">
              <a:latin typeface="Arial" pitchFamily="34" charset="0"/>
              <a:cs typeface="Arial" pitchFamily="34" charset="0"/>
            </a:endParaRPr>
          </a:p>
        </p:txBody>
      </p:sp>
      <p:sp>
        <p:nvSpPr>
          <p:cNvPr id="2" name="Slide Number Placeholder 1"/>
          <p:cNvSpPr>
            <a:spLocks noGrp="1"/>
          </p:cNvSpPr>
          <p:nvPr>
            <p:ph type="sldNum" sz="quarter" idx="4"/>
          </p:nvPr>
        </p:nvSpPr>
        <p:spPr>
          <a:xfrm>
            <a:off x="7010400" y="0"/>
            <a:ext cx="2133600" cy="365125"/>
          </a:xfrm>
        </p:spPr>
        <p:txBody>
          <a:bodyPr/>
          <a:lstStyle/>
          <a:p>
            <a:fld id="{62B98F15-159F-4C4E-B831-0EAD52F625EB}" type="slidenum">
              <a:rPr lang="en-US" b="1" smtClean="0">
                <a:solidFill>
                  <a:schemeClr val="bg1"/>
                </a:solidFill>
              </a:rPr>
              <a:pPr/>
              <a:t>25</a:t>
            </a:fld>
            <a:endParaRPr lang="en-US" b="1" dirty="0">
              <a:solidFill>
                <a:schemeClr val="bg1"/>
              </a:solidFill>
            </a:endParaRPr>
          </a:p>
        </p:txBody>
      </p:sp>
      <p:pic>
        <p:nvPicPr>
          <p:cNvPr id="4" name="Picture 3" descr="Local_scorecard_map_snapshot.png"/>
          <p:cNvPicPr>
            <a:picLocks noChangeAspect="1"/>
          </p:cNvPicPr>
          <p:nvPr/>
        </p:nvPicPr>
        <p:blipFill rotWithShape="1">
          <a:blip r:embed="rId2">
            <a:extLst>
              <a:ext uri="{28A0092B-C50C-407E-A947-70E740481C1C}">
                <a14:useLocalDpi xmlns:a14="http://schemas.microsoft.com/office/drawing/2010/main" val="0"/>
              </a:ext>
            </a:extLst>
          </a:blip>
          <a:srcRect t="373" b="397"/>
          <a:stretch/>
        </p:blipFill>
        <p:spPr>
          <a:xfrm>
            <a:off x="1055448" y="1081977"/>
            <a:ext cx="7005066" cy="5701240"/>
          </a:xfrm>
          <a:prstGeom prst="rect">
            <a:avLst/>
          </a:prstGeom>
        </p:spPr>
      </p:pic>
    </p:spTree>
    <p:extLst>
      <p:ext uri="{BB962C8B-B14F-4D97-AF65-F5344CB8AC3E}">
        <p14:creationId xmlns:p14="http://schemas.microsoft.com/office/powerpoint/2010/main" val="3990892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3200" b="1" dirty="0" smtClean="0">
                <a:latin typeface="Arial" pitchFamily="34" charset="0"/>
                <a:cs typeface="Arial" pitchFamily="34" charset="0"/>
              </a:rPr>
              <a:t>Local Health </a:t>
            </a:r>
            <a:r>
              <a:rPr lang="en-US" sz="3200" b="1" dirty="0">
                <a:latin typeface="Arial" pitchFamily="34" charset="0"/>
                <a:cs typeface="Arial" pitchFamily="34" charset="0"/>
              </a:rPr>
              <a:t>System Scorecard Methods</a:t>
            </a:r>
          </a:p>
        </p:txBody>
      </p:sp>
      <p:sp>
        <p:nvSpPr>
          <p:cNvPr id="295939" name="Rectangle 3"/>
          <p:cNvSpPr>
            <a:spLocks noGrp="1" noChangeArrowheads="1"/>
          </p:cNvSpPr>
          <p:nvPr>
            <p:ph idx="1"/>
          </p:nvPr>
        </p:nvSpPr>
        <p:spPr>
          <a:xfrm>
            <a:off x="457200" y="884237"/>
            <a:ext cx="8229600" cy="5059363"/>
          </a:xfrm>
        </p:spPr>
        <p:txBody>
          <a:bodyPr/>
          <a:lstStyle/>
          <a:p>
            <a:pPr>
              <a:spcAft>
                <a:spcPts val="600"/>
              </a:spcAft>
            </a:pPr>
            <a:r>
              <a:rPr lang="en-US" sz="2200" b="1" dirty="0" smtClean="0">
                <a:solidFill>
                  <a:schemeClr val="bg1"/>
                </a:solidFill>
                <a:latin typeface="Arial" pitchFamily="34" charset="0"/>
                <a:cs typeface="Arial" pitchFamily="34" charset="0"/>
              </a:rPr>
              <a:t>Goal: </a:t>
            </a:r>
            <a:r>
              <a:rPr lang="en-US" sz="2200" b="1" dirty="0">
                <a:solidFill>
                  <a:schemeClr val="bg1"/>
                </a:solidFill>
                <a:latin typeface="Arial" pitchFamily="34" charset="0"/>
                <a:cs typeface="Arial" pitchFamily="34" charset="0"/>
              </a:rPr>
              <a:t>to stimulate </a:t>
            </a:r>
            <a:r>
              <a:rPr lang="en-US" sz="2200" b="1" dirty="0" smtClean="0">
                <a:solidFill>
                  <a:schemeClr val="bg1"/>
                </a:solidFill>
                <a:latin typeface="Arial" pitchFamily="34" charset="0"/>
                <a:cs typeface="Arial" pitchFamily="34" charset="0"/>
              </a:rPr>
              <a:t>discussion and collaboration and inform national, state and local action</a:t>
            </a:r>
          </a:p>
          <a:p>
            <a:r>
              <a:rPr lang="en-US" sz="2200" b="1" dirty="0" smtClean="0">
                <a:solidFill>
                  <a:schemeClr val="bg1"/>
                </a:solidFill>
                <a:latin typeface="Arial" pitchFamily="34" charset="0"/>
                <a:cs typeface="Arial" pitchFamily="34" charset="0"/>
              </a:rPr>
              <a:t>Framework modeled on National and State Scorecards</a:t>
            </a:r>
          </a:p>
          <a:p>
            <a:pPr lvl="1">
              <a:buFont typeface="Arial" pitchFamily="34" charset="0"/>
              <a:buChar char="–"/>
            </a:pPr>
            <a:r>
              <a:rPr lang="en-US" sz="2000" b="1" dirty="0" smtClean="0">
                <a:solidFill>
                  <a:schemeClr val="bg1"/>
                </a:solidFill>
                <a:latin typeface="Arial" pitchFamily="34" charset="0"/>
                <a:cs typeface="Arial" pitchFamily="34" charset="0"/>
              </a:rPr>
              <a:t>4 dimensions</a:t>
            </a:r>
            <a:r>
              <a:rPr lang="en-US" sz="2000" b="1" dirty="0">
                <a:solidFill>
                  <a:schemeClr val="bg1"/>
                </a:solidFill>
                <a:latin typeface="Arial" pitchFamily="34" charset="0"/>
                <a:cs typeface="Arial" pitchFamily="34" charset="0"/>
              </a:rPr>
              <a:t>: access; prevention </a:t>
            </a:r>
            <a:r>
              <a:rPr lang="en-US" sz="2000" b="1" dirty="0" smtClean="0">
                <a:solidFill>
                  <a:schemeClr val="bg1"/>
                </a:solidFill>
                <a:latin typeface="Arial" pitchFamily="34" charset="0"/>
                <a:cs typeface="Arial" pitchFamily="34" charset="0"/>
              </a:rPr>
              <a:t>and treatment; avoidable </a:t>
            </a:r>
            <a:r>
              <a:rPr lang="en-US" sz="2000" b="1" dirty="0">
                <a:solidFill>
                  <a:schemeClr val="bg1"/>
                </a:solidFill>
                <a:latin typeface="Arial" pitchFamily="34" charset="0"/>
                <a:cs typeface="Arial" pitchFamily="34" charset="0"/>
              </a:rPr>
              <a:t>hospital use </a:t>
            </a:r>
            <a:r>
              <a:rPr lang="en-US" sz="2000" b="1" dirty="0" smtClean="0">
                <a:solidFill>
                  <a:schemeClr val="bg1"/>
                </a:solidFill>
                <a:latin typeface="Arial" pitchFamily="34" charset="0"/>
                <a:cs typeface="Arial" pitchFamily="34" charset="0"/>
              </a:rPr>
              <a:t>and </a:t>
            </a:r>
            <a:r>
              <a:rPr lang="en-US" sz="2000" b="1" dirty="0">
                <a:solidFill>
                  <a:schemeClr val="bg1"/>
                </a:solidFill>
                <a:latin typeface="Arial" pitchFamily="34" charset="0"/>
                <a:cs typeface="Arial" pitchFamily="34" charset="0"/>
              </a:rPr>
              <a:t>costs; </a:t>
            </a:r>
            <a:r>
              <a:rPr lang="en-US" sz="2000" b="1" dirty="0" smtClean="0">
                <a:solidFill>
                  <a:schemeClr val="bg1"/>
                </a:solidFill>
                <a:latin typeface="Arial" pitchFamily="34" charset="0"/>
                <a:cs typeface="Arial" pitchFamily="34" charset="0"/>
              </a:rPr>
              <a:t>and </a:t>
            </a:r>
            <a:r>
              <a:rPr lang="en-US" sz="2000" b="1" dirty="0">
                <a:solidFill>
                  <a:schemeClr val="bg1"/>
                </a:solidFill>
                <a:latin typeface="Arial" pitchFamily="34" charset="0"/>
                <a:cs typeface="Arial" pitchFamily="34" charset="0"/>
              </a:rPr>
              <a:t>healthy </a:t>
            </a:r>
            <a:r>
              <a:rPr lang="en-US" sz="2000" b="1" dirty="0" smtClean="0">
                <a:solidFill>
                  <a:schemeClr val="bg1"/>
                </a:solidFill>
                <a:latin typeface="Arial" pitchFamily="34" charset="0"/>
                <a:cs typeface="Arial" pitchFamily="34" charset="0"/>
              </a:rPr>
              <a:t>lives</a:t>
            </a:r>
          </a:p>
          <a:p>
            <a:pPr lvl="1">
              <a:spcAft>
                <a:spcPts val="600"/>
              </a:spcAft>
              <a:buFont typeface="Arial" pitchFamily="34" charset="0"/>
              <a:buChar char="–"/>
            </a:pPr>
            <a:r>
              <a:rPr lang="en-US" sz="2000" b="1" dirty="0" smtClean="0">
                <a:solidFill>
                  <a:schemeClr val="bg1"/>
                </a:solidFill>
                <a:latin typeface="Arial" pitchFamily="34" charset="0"/>
                <a:cs typeface="Arial" pitchFamily="34" charset="0"/>
              </a:rPr>
              <a:t>43 indicators; national data generally 2008-2010</a:t>
            </a:r>
            <a:endParaRPr lang="en-US" sz="2000" b="1" dirty="0">
              <a:solidFill>
                <a:schemeClr val="bg1"/>
              </a:solidFill>
              <a:latin typeface="Arial" pitchFamily="34" charset="0"/>
              <a:cs typeface="Arial" pitchFamily="34" charset="0"/>
            </a:endParaRPr>
          </a:p>
          <a:p>
            <a:r>
              <a:rPr lang="en-US" sz="2200" b="1" dirty="0" smtClean="0">
                <a:solidFill>
                  <a:schemeClr val="bg1"/>
                </a:solidFill>
                <a:latin typeface="Arial" pitchFamily="34" charset="0"/>
                <a:cs typeface="Arial" pitchFamily="34" charset="0"/>
              </a:rPr>
              <a:t>National data sources that use same </a:t>
            </a:r>
            <a:r>
              <a:rPr lang="en-US" sz="2200" b="1" dirty="0">
                <a:solidFill>
                  <a:schemeClr val="bg1"/>
                </a:solidFill>
                <a:latin typeface="Arial" pitchFamily="34" charset="0"/>
                <a:cs typeface="Arial" pitchFamily="34" charset="0"/>
              </a:rPr>
              <a:t>definition </a:t>
            </a:r>
            <a:r>
              <a:rPr lang="en-US" sz="2200" b="1" dirty="0" smtClean="0">
                <a:solidFill>
                  <a:schemeClr val="bg1"/>
                </a:solidFill>
                <a:latin typeface="Arial" pitchFamily="34" charset="0"/>
                <a:cs typeface="Arial" pitchFamily="34" charset="0"/>
              </a:rPr>
              <a:t>and year for each </a:t>
            </a:r>
            <a:r>
              <a:rPr lang="en-US" sz="2200" b="1" dirty="0">
                <a:solidFill>
                  <a:schemeClr val="bg1"/>
                </a:solidFill>
                <a:latin typeface="Arial" pitchFamily="34" charset="0"/>
                <a:cs typeface="Arial" pitchFamily="34" charset="0"/>
              </a:rPr>
              <a:t>indicator in all </a:t>
            </a:r>
            <a:r>
              <a:rPr lang="en-US" sz="2200" b="1" dirty="0" smtClean="0">
                <a:solidFill>
                  <a:schemeClr val="bg1"/>
                </a:solidFill>
                <a:latin typeface="Arial" pitchFamily="34" charset="0"/>
                <a:cs typeface="Arial" pitchFamily="34" charset="0"/>
              </a:rPr>
              <a:t>306 local areas</a:t>
            </a:r>
            <a:endParaRPr lang="en-US" sz="2200" b="1" dirty="0">
              <a:solidFill>
                <a:schemeClr val="bg1"/>
              </a:solidFill>
              <a:latin typeface="Arial" pitchFamily="34" charset="0"/>
              <a:cs typeface="Arial" pitchFamily="34" charset="0"/>
            </a:endParaRPr>
          </a:p>
          <a:p>
            <a:pPr lvl="1">
              <a:spcAft>
                <a:spcPts val="600"/>
              </a:spcAft>
              <a:buFont typeface="Arial" pitchFamily="34" charset="0"/>
              <a:buChar char="–"/>
            </a:pPr>
            <a:r>
              <a:rPr lang="en-US" sz="2000" b="1" dirty="0" smtClean="0">
                <a:solidFill>
                  <a:schemeClr val="bg1"/>
                </a:solidFill>
                <a:latin typeface="Arial" pitchFamily="34" charset="0"/>
                <a:cs typeface="Arial" pitchFamily="34" charset="0"/>
              </a:rPr>
              <a:t>Local areas defined by referral patterns (Hospital Referral Region) rather than city or county political boundaries</a:t>
            </a:r>
          </a:p>
          <a:p>
            <a:r>
              <a:rPr lang="en-US" sz="2600" b="1" dirty="0" smtClean="0">
                <a:solidFill>
                  <a:schemeClr val="bg1"/>
                </a:solidFill>
                <a:latin typeface="Arial" pitchFamily="34" charset="0"/>
                <a:cs typeface="Arial" pitchFamily="34" charset="0"/>
              </a:rPr>
              <a:t>Scoring </a:t>
            </a:r>
            <a:endParaRPr lang="en-US" sz="2600" b="1" dirty="0">
              <a:solidFill>
                <a:schemeClr val="bg1"/>
              </a:solidFill>
              <a:latin typeface="Arial" pitchFamily="34" charset="0"/>
              <a:cs typeface="Arial" pitchFamily="34" charset="0"/>
            </a:endParaRPr>
          </a:p>
          <a:p>
            <a:pPr lvl="1">
              <a:buFont typeface="Arial" pitchFamily="34" charset="0"/>
              <a:buChar char="–"/>
            </a:pPr>
            <a:r>
              <a:rPr lang="en-US" sz="2000" b="1" dirty="0" smtClean="0">
                <a:solidFill>
                  <a:schemeClr val="bg1"/>
                </a:solidFill>
                <a:latin typeface="Arial" pitchFamily="34" charset="0"/>
                <a:cs typeface="Arial" pitchFamily="34" charset="0"/>
              </a:rPr>
              <a:t>Each indicator scored as ratio to the top 1%ile</a:t>
            </a:r>
          </a:p>
          <a:p>
            <a:pPr lvl="1">
              <a:buFont typeface="Arial" pitchFamily="34" charset="0"/>
              <a:buChar char="–"/>
            </a:pPr>
            <a:r>
              <a:rPr lang="en-US" sz="2000" b="1" dirty="0" smtClean="0">
                <a:solidFill>
                  <a:schemeClr val="bg1"/>
                </a:solidFill>
                <a:latin typeface="Arial" pitchFamily="34" charset="0"/>
                <a:cs typeface="Arial" pitchFamily="34" charset="0"/>
              </a:rPr>
              <a:t>Dimensions Rank = </a:t>
            </a:r>
            <a:r>
              <a:rPr lang="en-US" sz="2000" b="1" dirty="0">
                <a:solidFill>
                  <a:schemeClr val="bg1"/>
                </a:solidFill>
                <a:latin typeface="Arial" pitchFamily="34" charset="0"/>
                <a:cs typeface="Arial" pitchFamily="34" charset="0"/>
              </a:rPr>
              <a:t>average of indicator </a:t>
            </a:r>
            <a:r>
              <a:rPr lang="en-US" sz="2000" b="1" dirty="0" smtClean="0">
                <a:solidFill>
                  <a:schemeClr val="bg1"/>
                </a:solidFill>
                <a:latin typeface="Arial" pitchFamily="34" charset="0"/>
                <a:cs typeface="Arial" pitchFamily="34" charset="0"/>
              </a:rPr>
              <a:t>scores, then ranked</a:t>
            </a:r>
            <a:endParaRPr lang="en-US" sz="2000" b="1" dirty="0">
              <a:solidFill>
                <a:schemeClr val="bg1"/>
              </a:solidFill>
              <a:latin typeface="Arial" pitchFamily="34" charset="0"/>
              <a:cs typeface="Arial" pitchFamily="34" charset="0"/>
            </a:endParaRPr>
          </a:p>
          <a:p>
            <a:pPr lvl="1">
              <a:buFont typeface="Arial" pitchFamily="34" charset="0"/>
              <a:buChar char="–"/>
            </a:pPr>
            <a:r>
              <a:rPr lang="en-US" sz="2000" b="1" dirty="0">
                <a:solidFill>
                  <a:schemeClr val="bg1"/>
                </a:solidFill>
                <a:latin typeface="Arial" pitchFamily="34" charset="0"/>
                <a:cs typeface="Arial" pitchFamily="34" charset="0"/>
              </a:rPr>
              <a:t>Overall </a:t>
            </a:r>
            <a:r>
              <a:rPr lang="en-US" sz="2000" b="1" dirty="0" smtClean="0">
                <a:solidFill>
                  <a:schemeClr val="bg1"/>
                </a:solidFill>
                <a:latin typeface="Arial" pitchFamily="34" charset="0"/>
                <a:cs typeface="Arial" pitchFamily="34" charset="0"/>
              </a:rPr>
              <a:t>Rank </a:t>
            </a:r>
            <a:r>
              <a:rPr lang="en-US" sz="2000" b="1" dirty="0">
                <a:solidFill>
                  <a:schemeClr val="bg1"/>
                </a:solidFill>
                <a:latin typeface="Arial" pitchFamily="34" charset="0"/>
                <a:cs typeface="Arial" pitchFamily="34" charset="0"/>
              </a:rPr>
              <a:t>= average of </a:t>
            </a:r>
            <a:r>
              <a:rPr lang="en-US" sz="2000" b="1" dirty="0" smtClean="0">
                <a:solidFill>
                  <a:schemeClr val="bg1"/>
                </a:solidFill>
                <a:latin typeface="Arial" pitchFamily="34" charset="0"/>
                <a:cs typeface="Arial" pitchFamily="34" charset="0"/>
              </a:rPr>
              <a:t>4 </a:t>
            </a:r>
            <a:r>
              <a:rPr lang="en-US" sz="2000" b="1" dirty="0">
                <a:solidFill>
                  <a:schemeClr val="bg1"/>
                </a:solidFill>
                <a:latin typeface="Arial" pitchFamily="34" charset="0"/>
                <a:cs typeface="Arial" pitchFamily="34" charset="0"/>
              </a:rPr>
              <a:t>dimension </a:t>
            </a:r>
            <a:r>
              <a:rPr lang="en-US" sz="2000" b="1" dirty="0" smtClean="0">
                <a:solidFill>
                  <a:schemeClr val="bg1"/>
                </a:solidFill>
                <a:latin typeface="Arial" pitchFamily="34" charset="0"/>
                <a:cs typeface="Arial" pitchFamily="34" charset="0"/>
              </a:rPr>
              <a:t>ranks</a:t>
            </a:r>
          </a:p>
        </p:txBody>
      </p:sp>
      <p:sp>
        <p:nvSpPr>
          <p:cNvPr id="6" name="Slide Number Placeholder 5"/>
          <p:cNvSpPr>
            <a:spLocks noGrp="1"/>
          </p:cNvSpPr>
          <p:nvPr>
            <p:ph type="sldNum" sz="quarter" idx="4"/>
          </p:nvPr>
        </p:nvSpPr>
        <p:spPr>
          <a:xfrm>
            <a:off x="7010400" y="1"/>
            <a:ext cx="2133600" cy="293688"/>
          </a:xfrm>
        </p:spPr>
        <p:txBody>
          <a:bodyPr/>
          <a:lstStyle/>
          <a:p>
            <a:fld id="{302CACBF-775D-4EF7-9239-13E65590E4F3}" type="slidenum">
              <a:rPr lang="en-US" b="1">
                <a:solidFill>
                  <a:schemeClr val="bg1"/>
                </a:solidFill>
              </a:rPr>
              <a:pPr/>
              <a:t>26</a:t>
            </a:fld>
            <a:endParaRPr lang="en-US" b="1" dirty="0">
              <a:solidFill>
                <a:schemeClr val="bg1"/>
              </a:solidFill>
            </a:endParaRPr>
          </a:p>
        </p:txBody>
      </p:sp>
    </p:spTree>
    <p:extLst>
      <p:ext uri="{BB962C8B-B14F-4D97-AF65-F5344CB8AC3E}">
        <p14:creationId xmlns:p14="http://schemas.microsoft.com/office/powerpoint/2010/main" val="265550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radley\Documents\Projects\SCORECARDS\LOCAL SCORECARD 2011\Maps &amp; Graphics\Exhibit_1_ExecS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685800"/>
            <a:ext cx="8546783" cy="56978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p:txBody>
          <a:bodyPr/>
          <a:lstStyle/>
          <a:p>
            <a:r>
              <a:rPr lang="en-US" sz="3200" b="1" dirty="0" smtClean="0">
                <a:latin typeface="Arial" pitchFamily="34" charset="0"/>
                <a:cs typeface="Arial" pitchFamily="34" charset="0"/>
              </a:rPr>
              <a:t>Overall Health System Performance</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pPr/>
              <a:t>3</a:t>
            </a:fld>
            <a:endParaRPr lang="en-US" b="1" dirty="0"/>
          </a:p>
        </p:txBody>
      </p:sp>
      <p:sp>
        <p:nvSpPr>
          <p:cNvPr id="9"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72558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457200" y="88064"/>
            <a:ext cx="8229600" cy="762000"/>
          </a:xfrm>
        </p:spPr>
        <p:txBody>
          <a:bodyPr/>
          <a:lstStyle/>
          <a:p>
            <a:r>
              <a:rPr lang="en-US" sz="2800" b="1" dirty="0" smtClean="0">
                <a:latin typeface="Arial" pitchFamily="34" charset="0"/>
                <a:cs typeface="Arial" pitchFamily="34" charset="0"/>
              </a:rPr>
              <a:t>2012 Local Scorecard Summary of Health    System Performance</a:t>
            </a:r>
            <a:endParaRPr lang="en-US" sz="28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pPr/>
              <a:t>4</a:t>
            </a:fld>
            <a:endParaRPr lang="en-US" b="1" dirty="0"/>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0" y="777135"/>
            <a:ext cx="6675120" cy="330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4181370"/>
            <a:ext cx="6675120" cy="23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rot="16200000">
            <a:off x="45935" y="2464819"/>
            <a:ext cx="195535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Top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Performing HRRs</a:t>
            </a:r>
            <a:endParaRPr kumimoji="0" lang="en-US" sz="14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rot="16200000">
            <a:off x="-59718" y="5079951"/>
            <a:ext cx="216665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Bottom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Performing HRRs</a:t>
            </a:r>
            <a:endParaRPr kumimoji="0" lang="en-US" sz="1400" b="1" i="0" u="none" strike="noStrike" kern="0" cap="none" spc="0" normalizeH="0" baseline="0" noProof="0" dirty="0">
              <a:ln>
                <a:noFill/>
              </a:ln>
              <a:solidFill>
                <a:sysClr val="windowText" lastClr="000000"/>
              </a:solidFill>
              <a:effectLst/>
              <a:uLnTx/>
              <a:uFillTx/>
            </a:endParaRPr>
          </a:p>
        </p:txBody>
      </p:sp>
      <p:sp>
        <p:nvSpPr>
          <p:cNvPr id="25" name="Left Brace 24"/>
          <p:cNvSpPr/>
          <p:nvPr/>
        </p:nvSpPr>
        <p:spPr>
          <a:xfrm>
            <a:off x="1380564" y="4181370"/>
            <a:ext cx="295835" cy="2324204"/>
          </a:xfrm>
          <a:prstGeom prst="leftBrace">
            <a:avLst>
              <a:gd name="adj1" fmla="val 0"/>
              <a:gd name="adj2" fmla="val 49647"/>
            </a:avLst>
          </a:prstGeom>
          <a:solidFill>
            <a:srgbClr val="000099"/>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000000"/>
                </a:solidFill>
              </a:ln>
              <a:solidFill>
                <a:srgbClr val="000000"/>
              </a:solidFill>
              <a:effectLst/>
              <a:uLnTx/>
              <a:uFillTx/>
              <a:latin typeface="Arial"/>
              <a:ea typeface="+mn-ea"/>
              <a:cs typeface="+mn-cs"/>
            </a:endParaRPr>
          </a:p>
        </p:txBody>
      </p:sp>
      <p:sp>
        <p:nvSpPr>
          <p:cNvPr id="26" name="Left Brace 25"/>
          <p:cNvSpPr/>
          <p:nvPr/>
        </p:nvSpPr>
        <p:spPr>
          <a:xfrm>
            <a:off x="1371600" y="1416813"/>
            <a:ext cx="298920" cy="2623472"/>
          </a:xfrm>
          <a:prstGeom prst="leftBrace">
            <a:avLst>
              <a:gd name="adj1" fmla="val 0"/>
              <a:gd name="adj2" fmla="val 49647"/>
            </a:avLst>
          </a:prstGeom>
          <a:solidFill>
            <a:srgbClr val="FFFFFF"/>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000000"/>
                </a:solidFill>
              </a:ln>
              <a:solidFill>
                <a:srgbClr val="000000"/>
              </a:solidFill>
              <a:effectLst/>
              <a:uLnTx/>
              <a:uFillTx/>
              <a:latin typeface="Arial"/>
              <a:ea typeface="+mn-ea"/>
              <a:cs typeface="+mn-cs"/>
            </a:endParaRPr>
          </a:p>
        </p:txBody>
      </p:sp>
      <p:pic>
        <p:nvPicPr>
          <p:cNvPr id="27" name="Picture 2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468"/>
          <a:stretch/>
        </p:blipFill>
        <p:spPr bwMode="auto">
          <a:xfrm>
            <a:off x="56030" y="925055"/>
            <a:ext cx="1333500" cy="65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12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Access</a:t>
            </a:r>
            <a:endParaRPr lang="en-US" sz="1200"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5</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9" name="Picture 2" descr="C:\Users\dradley\Documents\Projects\SCORECARDS\LOCAL SCORECARD 2011\Maps &amp; Graphics\Exhibit_5_ACC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33425"/>
            <a:ext cx="8641080" cy="5760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096000"/>
            <a:ext cx="9144000" cy="461665"/>
          </a:xfrm>
          <a:prstGeom prst="rect">
            <a:avLst/>
          </a:prstGeom>
          <a:noFill/>
        </p:spPr>
        <p:txBody>
          <a:bodyPr wrap="square" rtlCol="0">
            <a:spAutoFit/>
          </a:bodyPr>
          <a:lstStyle/>
          <a:p>
            <a:r>
              <a:rPr lang="en-US" sz="1200" dirty="0" smtClean="0">
                <a:solidFill>
                  <a:srgbClr val="000000"/>
                </a:solidFill>
                <a:latin typeface="Arial" pitchFamily="34" charset="0"/>
                <a:cs typeface="Arial" pitchFamily="34" charset="0"/>
              </a:rPr>
              <a:t>HRR = hospital referral region</a:t>
            </a:r>
          </a:p>
          <a:p>
            <a:r>
              <a:rPr lang="en-US" sz="1200" dirty="0" smtClean="0">
                <a:solidFill>
                  <a:srgbClr val="000000"/>
                </a:solidFill>
                <a:latin typeface="Arial" pitchFamily="34" charset="0"/>
                <a:cs typeface="Arial" pitchFamily="34" charset="0"/>
              </a:rPr>
              <a:t>DATA: U.S. Census Bureau, 2009-10 American Community Survey</a:t>
            </a:r>
            <a:endParaRPr lang="en-US" sz="1200"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Percent of Adults Ages 18-64 Uninsured, 2009-2010</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6637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Access</a:t>
            </a:r>
            <a:endParaRPr lang="en-US" sz="1200"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6</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12" name="Picture 2" descr="C:\Users\dradley\Documents\Projects\SCORECARDS\LOCAL SCORECARD 2011\Maps &amp; Graphics\Exhibit_6_ACC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85800"/>
            <a:ext cx="8641080" cy="5760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096000"/>
            <a:ext cx="9144000" cy="461665"/>
          </a:xfrm>
          <a:prstGeom prst="rect">
            <a:avLst/>
          </a:prstGeom>
          <a:noFill/>
        </p:spPr>
        <p:txBody>
          <a:bodyPr wrap="square" rtlCol="0">
            <a:spAutoFit/>
          </a:bodyPr>
          <a:lstStyle/>
          <a:p>
            <a:r>
              <a:rPr lang="en-US" sz="1200" dirty="0" smtClean="0">
                <a:solidFill>
                  <a:srgbClr val="000000"/>
                </a:solidFill>
                <a:latin typeface="Arial" pitchFamily="34" charset="0"/>
                <a:cs typeface="Arial" pitchFamily="34" charset="0"/>
              </a:rPr>
              <a:t>HRR = hospital referral region</a:t>
            </a:r>
          </a:p>
          <a:p>
            <a:r>
              <a:rPr lang="en-US" sz="1200" dirty="0" smtClean="0">
                <a:solidFill>
                  <a:srgbClr val="000000"/>
                </a:solidFill>
                <a:latin typeface="Arial" pitchFamily="34" charset="0"/>
                <a:cs typeface="Arial" pitchFamily="34" charset="0"/>
              </a:rPr>
              <a:t>DATA: U.S. Census Bureau, 2009-10 American Community Survey</a:t>
            </a:r>
            <a:endParaRPr lang="en-US" sz="1200"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Percent of Children Ages 0-17 Uninsured, 2009-2010</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22426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Access</a:t>
            </a:r>
            <a:endParaRPr lang="en-US" sz="1200" b="1" dirty="0">
              <a:solidFill>
                <a:srgbClr val="000000"/>
              </a:solidFill>
              <a:latin typeface="Arial" pitchFamily="34" charset="0"/>
              <a:cs typeface="Arial" pitchFamily="34" charset="0"/>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Better Access is Associated with Better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Prevention &amp; Treatment</a:t>
            </a:r>
            <a:endParaRPr lang="en-US" sz="3200" b="1" dirty="0">
              <a:latin typeface="Arial" pitchFamily="34" charset="0"/>
              <a:cs typeface="Arial" pitchFamily="34" charset="0"/>
            </a:endParaRPr>
          </a:p>
        </p:txBody>
      </p:sp>
      <p:pic>
        <p:nvPicPr>
          <p:cNvPr id="18" name="Picture 3" descr="C:\Users\dradley\Documents\Projects\SCORECARDS\LOCAL SCORECARD 2011\Maps &amp; Graphics\Exhibit_9_ACC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067" y="1288161"/>
            <a:ext cx="7626096" cy="508406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txBox="1">
            <a:spLocks/>
          </p:cNvSpPr>
          <p:nvPr/>
        </p:nvSpPr>
        <p:spPr bwMode="auto">
          <a:xfrm>
            <a:off x="7007857" y="4271"/>
            <a:ext cx="2133600" cy="288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B98F15-159F-4C4E-B831-0EAD52F625EB}" type="slidenum">
              <a:rPr kumimoji="0" lang="en-US" sz="12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rot="16200000">
            <a:off x="-1482763" y="3244334"/>
            <a:ext cx="4724401" cy="36933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Prevention and Treatment Score</a:t>
            </a:r>
            <a:endParaRPr kumimoji="0" lang="en-US" sz="1800" b="1" i="0" u="none" strike="noStrike" kern="0" cap="none" spc="0" normalizeH="0" baseline="0" noProof="0" dirty="0">
              <a:ln>
                <a:noFill/>
              </a:ln>
              <a:solidFill>
                <a:sysClr val="windowText" lastClr="000000"/>
              </a:solidFill>
              <a:effectLst/>
              <a:uLnTx/>
              <a:uFillTx/>
            </a:endParaRPr>
          </a:p>
        </p:txBody>
      </p:sp>
      <p:sp>
        <p:nvSpPr>
          <p:cNvPr id="21" name="TextBox 20"/>
          <p:cNvSpPr txBox="1"/>
          <p:nvPr/>
        </p:nvSpPr>
        <p:spPr>
          <a:xfrm rot="5400000">
            <a:off x="4569767" y="4574233"/>
            <a:ext cx="461665" cy="3200400"/>
          </a:xfrm>
          <a:prstGeom prst="rect">
            <a:avLst/>
          </a:prstGeom>
          <a:solidFill>
            <a:srgbClr val="FFFFFF"/>
          </a:solid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Access Score</a:t>
            </a:r>
            <a:endParaRPr kumimoji="0" lang="en-US"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488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Access</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Better Access is Associated with Better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Prevention &amp; Treatment</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smtClean="0">
                <a:solidFill>
                  <a:schemeClr val="bg1"/>
                </a:solidFill>
              </a:rPr>
              <a:pPr/>
              <a:t>8</a:t>
            </a:fld>
            <a:endParaRPr lang="en-US" dirty="0">
              <a:solidFill>
                <a:schemeClr val="bg1"/>
              </a:solidFill>
            </a:endParaRPr>
          </a:p>
        </p:txBody>
      </p:sp>
      <p:pic>
        <p:nvPicPr>
          <p:cNvPr id="1026" name="Picture 2" descr="C:\Users\dradley\Documents\Projects\SCORECARDS\LOCAL SCORECARD 2011\Maps &amp; Graphics\MEDIA_SLIDE_.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267" b="10171"/>
          <a:stretch/>
        </p:blipFill>
        <p:spPr bwMode="auto">
          <a:xfrm>
            <a:off x="16820" y="2166439"/>
            <a:ext cx="9079328" cy="414997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285751" y="1593635"/>
            <a:ext cx="42707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002448"/>
                </a:solidFill>
                <a:latin typeface="Arial" pitchFamily="34" charset="0"/>
                <a:ea typeface="ＭＳ Ｐゴシック" charset="-128"/>
                <a:cs typeface="Arial" pitchFamily="34" charset="0"/>
              </a:defRPr>
            </a:lvl1pPr>
            <a:lvl2pPr algn="ctr" rtl="0" eaLnBrk="1" fontAlgn="base" hangingPunct="1">
              <a:spcBef>
                <a:spcPct val="0"/>
              </a:spcBef>
              <a:spcAft>
                <a:spcPct val="0"/>
              </a:spcAft>
              <a:defRPr sz="4400">
                <a:solidFill>
                  <a:schemeClr val="tx1"/>
                </a:solidFill>
                <a:latin typeface="Trebuchet MS" charset="0"/>
                <a:ea typeface="ＭＳ Ｐゴシック" charset="-128"/>
              </a:defRPr>
            </a:lvl2pPr>
            <a:lvl3pPr algn="ctr" rtl="0" eaLnBrk="1" fontAlgn="base" hangingPunct="1">
              <a:spcBef>
                <a:spcPct val="0"/>
              </a:spcBef>
              <a:spcAft>
                <a:spcPct val="0"/>
              </a:spcAft>
              <a:defRPr sz="4400">
                <a:solidFill>
                  <a:schemeClr val="tx1"/>
                </a:solidFill>
                <a:latin typeface="Trebuchet MS" charset="0"/>
                <a:ea typeface="ＭＳ Ｐゴシック" charset="-128"/>
              </a:defRPr>
            </a:lvl3pPr>
            <a:lvl4pPr algn="ctr" rtl="0" eaLnBrk="1" fontAlgn="base" hangingPunct="1">
              <a:spcBef>
                <a:spcPct val="0"/>
              </a:spcBef>
              <a:spcAft>
                <a:spcPct val="0"/>
              </a:spcAft>
              <a:defRPr sz="4400">
                <a:solidFill>
                  <a:schemeClr val="tx1"/>
                </a:solidFill>
                <a:latin typeface="Trebuchet MS" charset="0"/>
                <a:ea typeface="ＭＳ Ｐゴシック" charset="-128"/>
              </a:defRPr>
            </a:lvl4pPr>
            <a:lvl5pPr algn="ctr" rtl="0" eaLnBrk="1" fontAlgn="base" hangingPunct="1">
              <a:spcBef>
                <a:spcPct val="0"/>
              </a:spcBef>
              <a:spcAft>
                <a:spcPct val="0"/>
              </a:spcAft>
              <a:defRPr sz="4400">
                <a:solidFill>
                  <a:schemeClr val="tx1"/>
                </a:solidFill>
                <a:latin typeface="Trebuchet MS" charset="0"/>
                <a:ea typeface="ＭＳ Ｐゴシック" charset="-128"/>
              </a:defRPr>
            </a:lvl5pPr>
            <a:lvl6pPr marL="457200" algn="ctr" rtl="0" eaLnBrk="1" fontAlgn="base" hangingPunct="1">
              <a:spcBef>
                <a:spcPct val="0"/>
              </a:spcBef>
              <a:spcAft>
                <a:spcPct val="0"/>
              </a:spcAft>
              <a:defRPr sz="4400">
                <a:solidFill>
                  <a:schemeClr val="tx1"/>
                </a:solidFill>
                <a:latin typeface="Trebuchet MS" charset="0"/>
                <a:ea typeface="ＭＳ Ｐゴシック" charset="-128"/>
              </a:defRPr>
            </a:lvl6pPr>
            <a:lvl7pPr marL="914400" algn="ctr" rtl="0" eaLnBrk="1" fontAlgn="base" hangingPunct="1">
              <a:spcBef>
                <a:spcPct val="0"/>
              </a:spcBef>
              <a:spcAft>
                <a:spcPct val="0"/>
              </a:spcAft>
              <a:defRPr sz="4400">
                <a:solidFill>
                  <a:schemeClr val="tx1"/>
                </a:solidFill>
                <a:latin typeface="Trebuchet MS" charset="0"/>
                <a:ea typeface="ＭＳ Ｐゴシック" charset="-128"/>
              </a:defRPr>
            </a:lvl7pPr>
            <a:lvl8pPr marL="1371600" algn="ctr" rtl="0" eaLnBrk="1" fontAlgn="base" hangingPunct="1">
              <a:spcBef>
                <a:spcPct val="0"/>
              </a:spcBef>
              <a:spcAft>
                <a:spcPct val="0"/>
              </a:spcAft>
              <a:defRPr sz="4400">
                <a:solidFill>
                  <a:schemeClr val="tx1"/>
                </a:solidFill>
                <a:latin typeface="Trebuchet MS" charset="0"/>
                <a:ea typeface="ＭＳ Ｐゴシック" charset="-128"/>
              </a:defRPr>
            </a:lvl8pPr>
            <a:lvl9pPr marL="1828800" algn="ctr" rtl="0" eaLnBrk="1" fontAlgn="base" hangingPunct="1">
              <a:spcBef>
                <a:spcPct val="0"/>
              </a:spcBef>
              <a:spcAft>
                <a:spcPct val="0"/>
              </a:spcAft>
              <a:defRPr sz="4400">
                <a:solidFill>
                  <a:schemeClr val="tx1"/>
                </a:solidFill>
                <a:latin typeface="Trebuchet MS" charset="0"/>
                <a:ea typeface="ＭＳ Ｐゴシック" charset="-128"/>
              </a:defRPr>
            </a:lvl9pPr>
          </a:lstStyle>
          <a:p>
            <a:r>
              <a:rPr lang="en-US" sz="2400" smtClean="0"/>
              <a:t>Overall Performance on Access</a:t>
            </a:r>
            <a:endParaRPr lang="en-US" sz="2400" dirty="0"/>
          </a:p>
        </p:txBody>
      </p:sp>
      <p:sp>
        <p:nvSpPr>
          <p:cNvPr id="9" name="Title 2"/>
          <p:cNvSpPr txBox="1">
            <a:spLocks/>
          </p:cNvSpPr>
          <p:nvPr/>
        </p:nvSpPr>
        <p:spPr bwMode="auto">
          <a:xfrm>
            <a:off x="4574143" y="1591287"/>
            <a:ext cx="42707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002448"/>
                </a:solidFill>
                <a:latin typeface="Arial" pitchFamily="34" charset="0"/>
                <a:ea typeface="ＭＳ Ｐゴシック" charset="-128"/>
                <a:cs typeface="Arial" pitchFamily="34" charset="0"/>
              </a:defRPr>
            </a:lvl1pPr>
            <a:lvl2pPr algn="ctr" rtl="0" eaLnBrk="1" fontAlgn="base" hangingPunct="1">
              <a:spcBef>
                <a:spcPct val="0"/>
              </a:spcBef>
              <a:spcAft>
                <a:spcPct val="0"/>
              </a:spcAft>
              <a:defRPr sz="4400">
                <a:solidFill>
                  <a:schemeClr val="tx1"/>
                </a:solidFill>
                <a:latin typeface="Trebuchet MS" charset="0"/>
                <a:ea typeface="ＭＳ Ｐゴシック" charset="-128"/>
              </a:defRPr>
            </a:lvl2pPr>
            <a:lvl3pPr algn="ctr" rtl="0" eaLnBrk="1" fontAlgn="base" hangingPunct="1">
              <a:spcBef>
                <a:spcPct val="0"/>
              </a:spcBef>
              <a:spcAft>
                <a:spcPct val="0"/>
              </a:spcAft>
              <a:defRPr sz="4400">
                <a:solidFill>
                  <a:schemeClr val="tx1"/>
                </a:solidFill>
                <a:latin typeface="Trebuchet MS" charset="0"/>
                <a:ea typeface="ＭＳ Ｐゴシック" charset="-128"/>
              </a:defRPr>
            </a:lvl3pPr>
            <a:lvl4pPr algn="ctr" rtl="0" eaLnBrk="1" fontAlgn="base" hangingPunct="1">
              <a:spcBef>
                <a:spcPct val="0"/>
              </a:spcBef>
              <a:spcAft>
                <a:spcPct val="0"/>
              </a:spcAft>
              <a:defRPr sz="4400">
                <a:solidFill>
                  <a:schemeClr val="tx1"/>
                </a:solidFill>
                <a:latin typeface="Trebuchet MS" charset="0"/>
                <a:ea typeface="ＭＳ Ｐゴシック" charset="-128"/>
              </a:defRPr>
            </a:lvl4pPr>
            <a:lvl5pPr algn="ctr" rtl="0" eaLnBrk="1" fontAlgn="base" hangingPunct="1">
              <a:spcBef>
                <a:spcPct val="0"/>
              </a:spcBef>
              <a:spcAft>
                <a:spcPct val="0"/>
              </a:spcAft>
              <a:defRPr sz="4400">
                <a:solidFill>
                  <a:schemeClr val="tx1"/>
                </a:solidFill>
                <a:latin typeface="Trebuchet MS" charset="0"/>
                <a:ea typeface="ＭＳ Ｐゴシック" charset="-128"/>
              </a:defRPr>
            </a:lvl5pPr>
            <a:lvl6pPr marL="457200" algn="ctr" rtl="0" eaLnBrk="1" fontAlgn="base" hangingPunct="1">
              <a:spcBef>
                <a:spcPct val="0"/>
              </a:spcBef>
              <a:spcAft>
                <a:spcPct val="0"/>
              </a:spcAft>
              <a:defRPr sz="4400">
                <a:solidFill>
                  <a:schemeClr val="tx1"/>
                </a:solidFill>
                <a:latin typeface="Trebuchet MS" charset="0"/>
                <a:ea typeface="ＭＳ Ｐゴシック" charset="-128"/>
              </a:defRPr>
            </a:lvl6pPr>
            <a:lvl7pPr marL="914400" algn="ctr" rtl="0" eaLnBrk="1" fontAlgn="base" hangingPunct="1">
              <a:spcBef>
                <a:spcPct val="0"/>
              </a:spcBef>
              <a:spcAft>
                <a:spcPct val="0"/>
              </a:spcAft>
              <a:defRPr sz="4400">
                <a:solidFill>
                  <a:schemeClr val="tx1"/>
                </a:solidFill>
                <a:latin typeface="Trebuchet MS" charset="0"/>
                <a:ea typeface="ＭＳ Ｐゴシック" charset="-128"/>
              </a:defRPr>
            </a:lvl7pPr>
            <a:lvl8pPr marL="1371600" algn="ctr" rtl="0" eaLnBrk="1" fontAlgn="base" hangingPunct="1">
              <a:spcBef>
                <a:spcPct val="0"/>
              </a:spcBef>
              <a:spcAft>
                <a:spcPct val="0"/>
              </a:spcAft>
              <a:defRPr sz="4400">
                <a:solidFill>
                  <a:schemeClr val="tx1"/>
                </a:solidFill>
                <a:latin typeface="Trebuchet MS" charset="0"/>
                <a:ea typeface="ＭＳ Ｐゴシック" charset="-128"/>
              </a:defRPr>
            </a:lvl8pPr>
            <a:lvl9pPr marL="1828800" algn="ctr" rtl="0" eaLnBrk="1" fontAlgn="base" hangingPunct="1">
              <a:spcBef>
                <a:spcPct val="0"/>
              </a:spcBef>
              <a:spcAft>
                <a:spcPct val="0"/>
              </a:spcAft>
              <a:defRPr sz="4400">
                <a:solidFill>
                  <a:schemeClr val="tx1"/>
                </a:solidFill>
                <a:latin typeface="Trebuchet MS" charset="0"/>
                <a:ea typeface="ＭＳ Ｐゴシック" charset="-128"/>
              </a:defRPr>
            </a:lvl9pPr>
          </a:lstStyle>
          <a:p>
            <a:r>
              <a:rPr lang="en-US" sz="2400" dirty="0" smtClean="0"/>
              <a:t>Overall Performance on Prevention &amp; Treatment</a:t>
            </a:r>
            <a:endParaRPr lang="en-US" sz="2400" dirty="0"/>
          </a:p>
        </p:txBody>
      </p:sp>
      <p:sp>
        <p:nvSpPr>
          <p:cNvPr id="11"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1748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txBox="1">
            <a:spLocks/>
          </p:cNvSpPr>
          <p:nvPr/>
        </p:nvSpPr>
        <p:spPr>
          <a:xfrm>
            <a:off x="-4203" y="0"/>
            <a:ext cx="9148204" cy="292925"/>
          </a:xfrm>
          <a:prstGeom prst="rect">
            <a:avLst/>
          </a:prstGeom>
          <a:solidFill>
            <a:schemeClr val="tx1">
              <a:lumMod val="75000"/>
            </a:schemeClr>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Prevention &amp; Treatment</a:t>
            </a:r>
            <a:endParaRPr lang="en-US" sz="1200" b="1" dirty="0">
              <a:solidFill>
                <a:srgbClr val="000000"/>
              </a:solidFill>
              <a:latin typeface="Arial" pitchFamily="34" charset="0"/>
              <a:cs typeface="Arial" pitchFamily="34" charset="0"/>
            </a:endParaRPr>
          </a:p>
        </p:txBody>
      </p:sp>
      <p:sp>
        <p:nvSpPr>
          <p:cNvPr id="7" name="Title 2"/>
          <p:cNvSpPr>
            <a:spLocks noGrp="1"/>
          </p:cNvSpPr>
          <p:nvPr>
            <p:ph type="title"/>
          </p:nvPr>
        </p:nvSpPr>
        <p:spPr/>
        <p:txBody>
          <a:bodyPr/>
          <a:lstStyle/>
          <a:p>
            <a:r>
              <a:rPr lang="en-US" sz="3200" b="1" dirty="0" smtClean="0">
                <a:latin typeface="Arial" pitchFamily="34" charset="0"/>
                <a:cs typeface="Arial" pitchFamily="34" charset="0"/>
              </a:rPr>
              <a:t>Performance Varies Among Top-Ranked Local Areas in Preve</a:t>
            </a:r>
            <a:r>
              <a:rPr lang="en-US" sz="3200" dirty="0" smtClean="0">
                <a:latin typeface="Arial" pitchFamily="34" charset="0"/>
                <a:cs typeface="Arial" pitchFamily="34" charset="0"/>
              </a:rPr>
              <a:t>ntion &amp; Treatment</a:t>
            </a:r>
            <a:endParaRPr lang="en-US" sz="3200" b="1" dirty="0">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62B98F15-159F-4C4E-B831-0EAD52F625EB}" type="slidenum">
              <a:rPr lang="en-US" b="1" smtClean="0">
                <a:solidFill>
                  <a:schemeClr val="bg1"/>
                </a:solidFill>
              </a:rPr>
              <a:pPr/>
              <a:t>9</a:t>
            </a:fld>
            <a:endParaRPr lang="en-US" b="1" dirty="0">
              <a:solidFill>
                <a:schemeClr val="bg1"/>
              </a:solidFill>
            </a:endParaRPr>
          </a:p>
        </p:txBody>
      </p:sp>
      <p:sp>
        <p:nvSpPr>
          <p:cNvPr id="8" name="Footer Placeholder 5"/>
          <p:cNvSpPr txBox="1">
            <a:spLocks/>
          </p:cNvSpPr>
          <p:nvPr/>
        </p:nvSpPr>
        <p:spPr>
          <a:xfrm>
            <a:off x="0" y="6561746"/>
            <a:ext cx="9144000" cy="292925"/>
          </a:xfrm>
          <a:prstGeom prst="rect">
            <a:avLst/>
          </a:prstGeom>
          <a:solidFill>
            <a:schemeClr val="tx1">
              <a:lumMod val="7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0000"/>
                </a:solidFill>
                <a:latin typeface="Arial" pitchFamily="34" charset="0"/>
                <a:cs typeface="Arial" pitchFamily="34" charset="0"/>
              </a:rPr>
              <a:t>SOURCE: Commonwealth Fund Local Scorecard on Health System Performance, 2012</a:t>
            </a:r>
            <a:endParaRPr lang="en-US" sz="1200" b="1" dirty="0">
              <a:solidFill>
                <a:srgbClr val="000000"/>
              </a:solidFill>
              <a:latin typeface="Arial" pitchFamily="34" charset="0"/>
              <a:cs typeface="Arial" pitchFamily="34" charset="0"/>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2060889"/>
            <a:ext cx="9052560" cy="398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468"/>
          <a:stretch/>
        </p:blipFill>
        <p:spPr bwMode="auto">
          <a:xfrm>
            <a:off x="152400" y="1353581"/>
            <a:ext cx="1333500" cy="65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594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1_5_EFC_Conference_5-23_ema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CMWF_PPT_Template_Jan 2012</Template>
  <TotalTime>14717</TotalTime>
  <Words>1515</Words>
  <Application>Microsoft Office PowerPoint</Application>
  <PresentationFormat>On-screen Show (4:3)</PresentationFormat>
  <Paragraphs>203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2011_5_EFC_Conference_5-23_email</vt:lpstr>
      <vt:lpstr>Rising to the Challenge:  Results from a Scorecard on Local Health System Performance, 2012</vt:lpstr>
      <vt:lpstr>2012 Local Scorecard: Key Findings</vt:lpstr>
      <vt:lpstr>Overall Health System Performance</vt:lpstr>
      <vt:lpstr>2012 Local Scorecard Summary of Health    System Performance</vt:lpstr>
      <vt:lpstr>Percent of Adults Ages 18-64 Uninsured, 2009-2010</vt:lpstr>
      <vt:lpstr>Percent of Children Ages 0-17 Uninsured, 2009-2010</vt:lpstr>
      <vt:lpstr>Better Access is Associated with Better  Prevention &amp; Treatment</vt:lpstr>
      <vt:lpstr>Better Access is Associated with Better  Prevention &amp; Treatment</vt:lpstr>
      <vt:lpstr>Performance Varies Among Top-Ranked Local Areas in Prevention &amp; Treatment</vt:lpstr>
      <vt:lpstr>Usual Source of Care and Preventive Care</vt:lpstr>
      <vt:lpstr>Prescription of Potentially Unsafe Medications, Medicare Beneficiaries 2007</vt:lpstr>
      <vt:lpstr>Hospital Clinical Care and  Responsiveness to Patients </vt:lpstr>
      <vt:lpstr>Nursing Home Pressure Sores and Admission to Hospital from Nursing Homes</vt:lpstr>
      <vt:lpstr>Overall Performance on Potentially  Avoidable Hospital Use &amp; Cost</vt:lpstr>
      <vt:lpstr>Potentially Avoidable Hospital Admissions</vt:lpstr>
      <vt:lpstr>Potentially Avoidable Emergency Department (ED) Use Among Medicare Beneficiaries</vt:lpstr>
      <vt:lpstr>Commercially Insured and Medicare Spending per Enrollee, Relative to U.S. Median Spending for each population</vt:lpstr>
      <vt:lpstr>Mortality Potentially Preventable by Health Care Deaths per 100,000 Population, 2005‒2007</vt:lpstr>
      <vt:lpstr>Healthy Lives Indicators</vt:lpstr>
      <vt:lpstr>Better Access is Associated with fewer Adults Reporting Poor Health or Health-Related Limitations</vt:lpstr>
      <vt:lpstr>Poverty and Health System Performance</vt:lpstr>
      <vt:lpstr>National Gains if All Local Areas Achieved Top Rates of Performance</vt:lpstr>
      <vt:lpstr>Summary and Implications</vt:lpstr>
      <vt:lpstr>Rising to the Challenge: Results from a Scorecard on Local Health System Performance, 2012</vt:lpstr>
      <vt:lpstr>For More Information Visit the Fund’s  Web site at www.commonwealthfund.org</vt:lpstr>
      <vt:lpstr>Local Health System Scorecard Methods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akf</dc:creator>
  <cp:lastModifiedBy>Christine F. Haran</cp:lastModifiedBy>
  <cp:revision>419</cp:revision>
  <cp:lastPrinted>2012-03-02T17:37:44Z</cp:lastPrinted>
  <dcterms:created xsi:type="dcterms:W3CDTF">2011-11-02T13:40:21Z</dcterms:created>
  <dcterms:modified xsi:type="dcterms:W3CDTF">2012-03-12T18:39:28Z</dcterms:modified>
</cp:coreProperties>
</file>