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5" r:id="rId2"/>
  </p:sldMasterIdLst>
  <p:notesMasterIdLst>
    <p:notesMasterId r:id="rId16"/>
  </p:notesMasterIdLst>
  <p:handoutMasterIdLst>
    <p:handoutMasterId r:id="rId17"/>
  </p:handoutMasterIdLst>
  <p:sldIdLst>
    <p:sldId id="274" r:id="rId3"/>
    <p:sldId id="262" r:id="rId4"/>
    <p:sldId id="263" r:id="rId5"/>
    <p:sldId id="275"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90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79844" autoAdjust="0"/>
  </p:normalViewPr>
  <p:slideViewPr>
    <p:cSldViewPr>
      <p:cViewPr varScale="1">
        <p:scale>
          <a:sx n="87" d="100"/>
          <a:sy n="87" d="100"/>
        </p:scale>
        <p:origin x="112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11/19/2015</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3400" y="8458200"/>
            <a:ext cx="19812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7DF4EF-B5F3-4137-9F50-C64E3078FB4D}" type="datetimeFigureOut">
              <a:rPr lang="en-US" smtClean="0"/>
              <a:t>11/19/2015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31495-809F-4118-87B7-2B4F3E8D5A02}" type="slidenum">
              <a:rPr lang="en-US" smtClean="0"/>
              <a:t>‹#›</a:t>
            </a:fld>
            <a:endParaRPr lang="en-US"/>
          </a:p>
        </p:txBody>
      </p:sp>
    </p:spTree>
    <p:extLst>
      <p:ext uri="{BB962C8B-B14F-4D97-AF65-F5344CB8AC3E}">
        <p14:creationId xmlns:p14="http://schemas.microsoft.com/office/powerpoint/2010/main" val="409384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730791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10</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extLst>
      <p:ext uri="{BB962C8B-B14F-4D97-AF65-F5344CB8AC3E}">
        <p14:creationId xmlns:p14="http://schemas.microsoft.com/office/powerpoint/2010/main" val="833000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11</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extLst>
      <p:ext uri="{BB962C8B-B14F-4D97-AF65-F5344CB8AC3E}">
        <p14:creationId xmlns:p14="http://schemas.microsoft.com/office/powerpoint/2010/main" val="50120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t>12</a:t>
            </a:fld>
            <a:endParaRPr lang="en-US"/>
          </a:p>
        </p:txBody>
      </p:sp>
    </p:spTree>
    <p:extLst>
      <p:ext uri="{BB962C8B-B14F-4D97-AF65-F5344CB8AC3E}">
        <p14:creationId xmlns:p14="http://schemas.microsoft.com/office/powerpoint/2010/main" val="505216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t>13</a:t>
            </a:fld>
            <a:endParaRPr lang="en-US"/>
          </a:p>
        </p:txBody>
      </p:sp>
    </p:spTree>
    <p:extLst>
      <p:ext uri="{BB962C8B-B14F-4D97-AF65-F5344CB8AC3E}">
        <p14:creationId xmlns:p14="http://schemas.microsoft.com/office/powerpoint/2010/main" val="816117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2</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extLst>
      <p:ext uri="{BB962C8B-B14F-4D97-AF65-F5344CB8AC3E}">
        <p14:creationId xmlns:p14="http://schemas.microsoft.com/office/powerpoint/2010/main" val="1356711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t>3</a:t>
            </a:fld>
            <a:endParaRPr lang="en-US"/>
          </a:p>
        </p:txBody>
      </p:sp>
    </p:spTree>
    <p:extLst>
      <p:ext uri="{BB962C8B-B14F-4D97-AF65-F5344CB8AC3E}">
        <p14:creationId xmlns:p14="http://schemas.microsoft.com/office/powerpoint/2010/main" val="2245630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4</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extLst>
      <p:ext uri="{BB962C8B-B14F-4D97-AF65-F5344CB8AC3E}">
        <p14:creationId xmlns:p14="http://schemas.microsoft.com/office/powerpoint/2010/main" val="1646789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5</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extLst>
      <p:ext uri="{BB962C8B-B14F-4D97-AF65-F5344CB8AC3E}">
        <p14:creationId xmlns:p14="http://schemas.microsoft.com/office/powerpoint/2010/main" val="70241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6</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extLst>
      <p:ext uri="{BB962C8B-B14F-4D97-AF65-F5344CB8AC3E}">
        <p14:creationId xmlns:p14="http://schemas.microsoft.com/office/powerpoint/2010/main" val="3964991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7</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extLst>
      <p:ext uri="{BB962C8B-B14F-4D97-AF65-F5344CB8AC3E}">
        <p14:creationId xmlns:p14="http://schemas.microsoft.com/office/powerpoint/2010/main" val="4294833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8</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extLst>
      <p:ext uri="{BB962C8B-B14F-4D97-AF65-F5344CB8AC3E}">
        <p14:creationId xmlns:p14="http://schemas.microsoft.com/office/powerpoint/2010/main" val="1720132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9</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4850"/>
            <a:ext cx="4708525" cy="3532188"/>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extLst>
      <p:ext uri="{BB962C8B-B14F-4D97-AF65-F5344CB8AC3E}">
        <p14:creationId xmlns:p14="http://schemas.microsoft.com/office/powerpoint/2010/main" val="404955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0"/>
            <a:ext cx="533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endParaRPr lang="en-US">
              <a:solidFill>
                <a:prstClr val="white"/>
              </a:solidFill>
            </a:endParaRPr>
          </a:p>
        </p:txBody>
      </p:sp>
    </p:spTree>
    <p:extLst>
      <p:ext uri="{BB962C8B-B14F-4D97-AF65-F5344CB8AC3E}">
        <p14:creationId xmlns:p14="http://schemas.microsoft.com/office/powerpoint/2010/main" val="868776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B11E20C5-E51B-484A-967C-ACF884F1D43B}" type="datetimeFigureOut">
              <a:rPr lang="en-US">
                <a:solidFill>
                  <a:prstClr val="black"/>
                </a:solidFill>
              </a:rPr>
              <a:pPr>
                <a:defRPr/>
              </a:pPr>
              <a:t>11/19/2015</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94C29385-C4FE-3348-8039-ABCDCDCCBBB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574489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2C8D2B3-419B-2243-A3DC-68BB2D5C07C5}" type="datetimeFigureOut">
              <a:rPr lang="en-US">
                <a:solidFill>
                  <a:prstClr val="black"/>
                </a:solidFill>
              </a:rPr>
              <a:pPr>
                <a:defRPr/>
              </a:pPr>
              <a:t>11/19/2015</a:t>
            </a:fld>
            <a:endParaRPr lang="en-US">
              <a:solidFill>
                <a:prstClr val="black"/>
              </a:solidFill>
            </a:endParaRPr>
          </a:p>
        </p:txBody>
      </p:sp>
      <p:sp>
        <p:nvSpPr>
          <p:cNvPr id="8"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9"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FBBB2491-389E-F04C-8008-B0E54D7E5B0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44097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3BB522-5728-2444-BFDB-02D050E0264F}" type="datetimeFigureOut">
              <a:rPr lang="en-US">
                <a:solidFill>
                  <a:prstClr val="black"/>
                </a:solidFill>
              </a:rPr>
              <a:pPr>
                <a:defRPr/>
              </a:pPr>
              <a:t>11/19/2015</a:t>
            </a:fld>
            <a:endParaRPr lang="en-US">
              <a:solidFill>
                <a:prstClr val="black"/>
              </a:solidFill>
            </a:endParaRPr>
          </a:p>
        </p:txBody>
      </p:sp>
      <p:sp>
        <p:nvSpPr>
          <p:cNvPr id="4"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5"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C9E642F-CFD6-9447-A437-F07736F07DC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28761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A3170395-5B5E-2F4E-9314-A35A2550D0DE}" type="datetimeFigureOut">
              <a:rPr lang="en-US">
                <a:solidFill>
                  <a:prstClr val="black"/>
                </a:solidFill>
              </a:rPr>
              <a:pPr>
                <a:defRPr/>
              </a:pPr>
              <a:t>11/19/2015</a:t>
            </a:fld>
            <a:endParaRPr lang="en-US">
              <a:solidFill>
                <a:prstClr val="black"/>
              </a:solidFill>
            </a:endParaRPr>
          </a:p>
        </p:txBody>
      </p:sp>
      <p:sp>
        <p:nvSpPr>
          <p:cNvPr id="3"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4"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072B731B-4214-E947-85E0-5A691331BAE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717588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6984A60-7719-2D4F-B510-76A8ED5241AC}" type="datetimeFigureOut">
              <a:rPr lang="en-US">
                <a:solidFill>
                  <a:prstClr val="black"/>
                </a:solidFill>
              </a:rPr>
              <a:pPr>
                <a:defRPr/>
              </a:pPr>
              <a:t>11/19/2015</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23C2B94D-3879-1F42-81B0-7BF34F3F493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09050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72B3008-D0E0-554C-8F56-402F3AAB90E6}" type="datetimeFigureOut">
              <a:rPr lang="en-US">
                <a:solidFill>
                  <a:prstClr val="black"/>
                </a:solidFill>
              </a:rPr>
              <a:pPr>
                <a:defRPr/>
              </a:pPr>
              <a:t>11/19/2015</a:t>
            </a:fld>
            <a:endParaRPr lang="en-US">
              <a:solidFill>
                <a:prstClr val="black"/>
              </a:solidFill>
            </a:endParaRPr>
          </a:p>
        </p:txBody>
      </p:sp>
      <p:sp>
        <p:nvSpPr>
          <p:cNvPr id="6"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356B36-0106-C64C-8336-6064633A72C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32449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09B413E-45DC-384A-A4C6-850E67FB4BD7}" type="datetimeFigureOut">
              <a:rPr lang="en-US">
                <a:solidFill>
                  <a:prstClr val="black"/>
                </a:solidFill>
              </a:rPr>
              <a:pPr>
                <a:defRPr/>
              </a:pPr>
              <a:t>11/19/2015</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C9CD9CB3-3A1F-4446-B9A7-3ED7078B9F5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53693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50A13786-ED77-3B46-85C2-87E222A1C2DC}" type="datetimeFigureOut">
              <a:rPr lang="en-US">
                <a:solidFill>
                  <a:prstClr val="black"/>
                </a:solidFill>
              </a:rPr>
              <a:pPr>
                <a:defRPr/>
              </a:pPr>
              <a:t>11/19/2015</a:t>
            </a:fld>
            <a:endParaRPr lang="en-US">
              <a:solidFill>
                <a:prstClr val="black"/>
              </a:solidFill>
            </a:endParaRPr>
          </a:p>
        </p:txBody>
      </p:sp>
      <p:sp>
        <p:nvSpPr>
          <p:cNvPr id="5" name="Footer Placeholder 4"/>
          <p:cNvSpPr>
            <a:spLocks noGrp="1"/>
          </p:cNvSpPr>
          <p:nvPr>
            <p:ph type="ftr" sz="quarter" idx="11"/>
          </p:nvPr>
        </p:nvSpPr>
        <p:spPr>
          <a:xfrm>
            <a:off x="6096000" y="7620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347FF244-9096-1B45-BA69-8B241D77E41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438342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826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7" name="Rectangle 6"/>
          <p:cNvSpPr/>
          <p:nvPr userDrawn="1"/>
        </p:nvSpPr>
        <p:spPr>
          <a:xfrm>
            <a:off x="0" y="0"/>
            <a:ext cx="533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14147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9925083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769441"/>
          </a:xfrm>
        </p:spPr>
        <p:txBody>
          <a:bodyPr/>
          <a:lstStyle>
            <a:lvl1pPr algn="ctr">
              <a:defRPr sz="44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462883"/>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Rectangle 4"/>
          <p:cNvSpPr/>
          <p:nvPr userDrawn="1"/>
        </p:nvSpPr>
        <p:spPr>
          <a:xfrm>
            <a:off x="0" y="0"/>
            <a:ext cx="91440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endParaRPr lang="en-US">
              <a:solidFill>
                <a:prstClr val="white"/>
              </a:solidFill>
            </a:endParaRPr>
          </a:p>
        </p:txBody>
      </p:sp>
    </p:spTree>
    <p:extLst>
      <p:ext uri="{BB962C8B-B14F-4D97-AF65-F5344CB8AC3E}">
        <p14:creationId xmlns:p14="http://schemas.microsoft.com/office/powerpoint/2010/main" val="239182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i="0">
                <a:latin typeface="Calibri Light" charset="0"/>
                <a:ea typeface="Calibri Light" charset="0"/>
                <a:cs typeface="Calibri Light" charset="0"/>
              </a:defRPr>
            </a:lvl1pPr>
            <a:lvl2pPr>
              <a:defRPr b="0" i="0">
                <a:latin typeface="Calibri Light" charset="0"/>
                <a:ea typeface="Calibri Light" charset="0"/>
                <a:cs typeface="Calibri Light" charset="0"/>
              </a:defRPr>
            </a:lvl2pPr>
            <a:lvl3pPr>
              <a:defRPr b="0" i="0">
                <a:latin typeface="Calibri Light" charset="0"/>
                <a:ea typeface="Calibri Light" charset="0"/>
                <a:cs typeface="Calibri Light" charset="0"/>
              </a:defRPr>
            </a:lvl3pPr>
            <a:lvl4pPr>
              <a:defRPr b="0" i="0">
                <a:latin typeface="Calibri Light" charset="0"/>
                <a:ea typeface="Calibri Light" charset="0"/>
                <a:cs typeface="Calibri Light" charset="0"/>
              </a:defRPr>
            </a:lvl4pPr>
            <a:lvl5pPr>
              <a:defRPr b="0" i="0">
                <a:latin typeface="Calibri Light" charset="0"/>
                <a:ea typeface="Calibri Light" charset="0"/>
                <a:cs typeface="Calibri Light"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1"/>
          </p:nvPr>
        </p:nvSpPr>
        <p:spPr>
          <a:xfrm>
            <a:off x="6705600" y="6248400"/>
            <a:ext cx="2133600" cy="365125"/>
          </a:xfrm>
          <a:prstGeom prst="rect">
            <a:avLst/>
          </a:prstGeom>
        </p:spPr>
        <p:txBody>
          <a:bodyPr/>
          <a:lstStyle>
            <a:lvl1pPr fontAlgn="auto">
              <a:spcBef>
                <a:spcPts val="0"/>
              </a:spcBef>
              <a:spcAft>
                <a:spcPts val="0"/>
              </a:spcAft>
              <a:defRPr smtClean="0">
                <a:latin typeface="+mn-lt"/>
                <a:ea typeface="+mn-ea"/>
                <a:cs typeface="+mn-cs"/>
              </a:defRPr>
            </a:lvl1pPr>
          </a:lstStyle>
          <a:p>
            <a:pPr>
              <a:defRPr/>
            </a:pPr>
            <a:fld id="{72CC6964-7B54-064A-B31D-DB278A5CB2E4}" type="slidenum">
              <a:rPr lang="en-US">
                <a:solidFill>
                  <a:prstClr val="black"/>
                </a:solidFill>
              </a:rPr>
              <a:pPr>
                <a:defRPr/>
              </a:pPr>
              <a:t>‹#›</a:t>
            </a:fld>
            <a:endParaRPr lang="en-US">
              <a:solidFill>
                <a:prstClr val="black"/>
              </a:solidFill>
            </a:endParaRPr>
          </a:p>
        </p:txBody>
      </p:sp>
      <p:sp>
        <p:nvSpPr>
          <p:cNvPr id="6" name="Rectangle 5"/>
          <p:cNvSpPr/>
          <p:nvPr userDrawn="1"/>
        </p:nvSpPr>
        <p:spPr>
          <a:xfrm>
            <a:off x="0" y="0"/>
            <a:ext cx="91440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endParaRPr lang="en-US">
              <a:solidFill>
                <a:prstClr val="white"/>
              </a:solidFill>
            </a:endParaRPr>
          </a:p>
        </p:txBody>
      </p:sp>
    </p:spTree>
    <p:extLst>
      <p:ext uri="{BB962C8B-B14F-4D97-AF65-F5344CB8AC3E}">
        <p14:creationId xmlns:p14="http://schemas.microsoft.com/office/powerpoint/2010/main" val="243520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 id="2147483703" r:id="rId6"/>
    <p:sldLayoutId id="2147483704" r:id="rId7"/>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1000" y="442913"/>
            <a:ext cx="8763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0358532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3200" b="0" i="0" kern="1200">
          <a:solidFill>
            <a:schemeClr val="tx1"/>
          </a:solidFill>
          <a:latin typeface="Calibri Light" charset="0"/>
          <a:ea typeface="Calibri Light" charset="0"/>
          <a:cs typeface="Calibri Light" charset="0"/>
        </a:defRPr>
      </a:lvl1pPr>
      <a:lvl2pPr marL="742950" indent="-285750" algn="l" rtl="0" eaLnBrk="1" fontAlgn="base" hangingPunct="1">
        <a:spcBef>
          <a:spcPct val="20000"/>
        </a:spcBef>
        <a:spcAft>
          <a:spcPct val="0"/>
        </a:spcAft>
        <a:buFont typeface="Arial" charset="0"/>
        <a:buChar char="–"/>
        <a:defRPr sz="2800" b="0" i="0" kern="1200">
          <a:solidFill>
            <a:schemeClr val="tx1"/>
          </a:solidFill>
          <a:latin typeface="Calibri Light" charset="0"/>
          <a:ea typeface="Calibri Light" charset="0"/>
          <a:cs typeface="Calibri Light" charset="0"/>
        </a:defRPr>
      </a:lvl2pPr>
      <a:lvl3pPr marL="1143000" indent="-228600" algn="l" rtl="0" eaLnBrk="1" fontAlgn="base" hangingPunct="1">
        <a:spcBef>
          <a:spcPct val="20000"/>
        </a:spcBef>
        <a:spcAft>
          <a:spcPct val="0"/>
        </a:spcAft>
        <a:buFont typeface="Arial" charset="0"/>
        <a:buChar char="•"/>
        <a:defRPr sz="2400" b="0" i="0" kern="1200">
          <a:solidFill>
            <a:schemeClr val="tx1"/>
          </a:solidFill>
          <a:latin typeface="Calibri Light" charset="0"/>
          <a:ea typeface="Calibri Light" charset="0"/>
          <a:cs typeface="Calibri Light" charset="0"/>
        </a:defRPr>
      </a:lvl3pPr>
      <a:lvl4pPr marL="1600200" indent="-228600" algn="l" rtl="0" eaLnBrk="1" fontAlgn="base" hangingPunct="1">
        <a:spcBef>
          <a:spcPct val="20000"/>
        </a:spcBef>
        <a:spcAft>
          <a:spcPct val="0"/>
        </a:spcAft>
        <a:buFont typeface="Arial" charset="0"/>
        <a:buChar char="–"/>
        <a:defRPr sz="2000" b="0" i="0" kern="1200">
          <a:solidFill>
            <a:schemeClr val="tx1"/>
          </a:solidFill>
          <a:latin typeface="Calibri Light" charset="0"/>
          <a:ea typeface="Calibri Light" charset="0"/>
          <a:cs typeface="Calibri Light" charset="0"/>
        </a:defRPr>
      </a:lvl4pPr>
      <a:lvl5pPr marL="2057400" indent="-228600" algn="l" rtl="0" eaLnBrk="1" fontAlgn="base" hangingPunct="1">
        <a:spcBef>
          <a:spcPct val="20000"/>
        </a:spcBef>
        <a:spcAft>
          <a:spcPct val="0"/>
        </a:spcAft>
        <a:buFont typeface="Arial" charset="0"/>
        <a:buChar char="»"/>
        <a:defRPr sz="2000" b="0" i="0" kern="1200">
          <a:solidFill>
            <a:schemeClr val="tx1"/>
          </a:solidFill>
          <a:latin typeface="Calibri Light" charset="0"/>
          <a:ea typeface="Calibri Light" charset="0"/>
          <a:cs typeface="Calibri Light"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985897"/>
            <a:ext cx="7772400" cy="2062103"/>
          </a:xfrm>
        </p:spPr>
        <p:txBody>
          <a:bodyPr/>
          <a:lstStyle/>
          <a:p>
            <a:r>
              <a:rPr lang="en-US" sz="4000" b="0" dirty="0" smtClean="0"/>
              <a:t> </a:t>
            </a:r>
            <a:r>
              <a:rPr lang="en-US" sz="4000" dirty="0"/>
              <a:t>How High Is America’s </a:t>
            </a:r>
            <a:r>
              <a:rPr lang="en-US" sz="4000" dirty="0" smtClean="0"/>
              <a:t/>
            </a:r>
            <a:br>
              <a:rPr lang="en-US" sz="4000" dirty="0" smtClean="0"/>
            </a:br>
            <a:r>
              <a:rPr lang="en-US" sz="4000" dirty="0" smtClean="0"/>
              <a:t>Health </a:t>
            </a:r>
            <a:r>
              <a:rPr lang="en-US" sz="4000" dirty="0"/>
              <a:t>Care Cost Burden? </a:t>
            </a:r>
            <a:r>
              <a:rPr lang="en-US" sz="3200" b="1" dirty="0" smtClean="0"/>
              <a:t/>
            </a:r>
            <a:br>
              <a:rPr lang="en-US" sz="3200" b="1" dirty="0" smtClean="0"/>
            </a:br>
            <a:r>
              <a:rPr lang="en-US" sz="2400" b="0" i="1" dirty="0" smtClean="0"/>
              <a:t>Findings from the Commonwealth Fund </a:t>
            </a:r>
            <a:br>
              <a:rPr lang="en-US" sz="2400" b="0" i="1" dirty="0" smtClean="0"/>
            </a:br>
            <a:r>
              <a:rPr lang="en-US" sz="2400" b="0" i="1" dirty="0" smtClean="0"/>
              <a:t>Health Care Affordability Tracking Survey</a:t>
            </a:r>
            <a:r>
              <a:rPr lang="en-US" sz="2400" b="0" i="1" dirty="0" smtClean="0"/>
              <a:t>, </a:t>
            </a:r>
            <a:r>
              <a:rPr lang="en-US" sz="2400" b="0" i="1" dirty="0" smtClean="0"/>
              <a:t>July-August 2015</a:t>
            </a:r>
            <a:endParaRPr lang="en-US" sz="2400" b="0" i="1" dirty="0"/>
          </a:p>
        </p:txBody>
      </p:sp>
      <p:grpSp>
        <p:nvGrpSpPr>
          <p:cNvPr id="4" name="Group 3"/>
          <p:cNvGrpSpPr/>
          <p:nvPr/>
        </p:nvGrpSpPr>
        <p:grpSpPr>
          <a:xfrm>
            <a:off x="3086100" y="5562600"/>
            <a:ext cx="2971800" cy="1059974"/>
            <a:chOff x="304800" y="5314950"/>
            <a:chExt cx="3898900" cy="1390650"/>
          </a:xfrm>
        </p:grpSpPr>
        <p:pic>
          <p:nvPicPr>
            <p:cNvPr id="13315"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6489700"/>
              <a:ext cx="38989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5" descr="CFlogo_2014_4-color_PMS_K.eps"/>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4800" y="5314950"/>
              <a:ext cx="381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ubtitle 2"/>
          <p:cNvSpPr txBox="1">
            <a:spLocks/>
          </p:cNvSpPr>
          <p:nvPr/>
        </p:nvSpPr>
        <p:spPr bwMode="auto">
          <a:xfrm>
            <a:off x="1371600" y="34290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ＭＳ Ｐゴシック" charset="0"/>
              </a:defRPr>
            </a:lvl1pPr>
            <a:lvl2pPr marL="45720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mn-cs"/>
              </a:defRPr>
            </a:lvl2pPr>
            <a:lvl3pPr marL="914400" indent="0" algn="ctr" rtl="0" eaLnBrk="1" fontAlgn="base" hangingPunct="1">
              <a:spcBef>
                <a:spcPct val="20000"/>
              </a:spcBef>
              <a:spcAft>
                <a:spcPct val="0"/>
              </a:spcAft>
              <a:buFont typeface="Arial" charset="0"/>
              <a:buNone/>
              <a:defRPr sz="1800" kern="1200">
                <a:solidFill>
                  <a:schemeClr val="tx1">
                    <a:tint val="75000"/>
                  </a:schemeClr>
                </a:solidFill>
                <a:latin typeface="Corbel" pitchFamily="34" charset="0"/>
                <a:ea typeface="ＭＳ Ｐゴシック" charset="-128"/>
                <a:cs typeface="+mn-cs"/>
              </a:defRPr>
            </a:lvl3pPr>
            <a:lvl4pPr marL="13716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4pPr>
            <a:lvl5pPr marL="18288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defRPr/>
            </a:pPr>
            <a:r>
              <a:rPr lang="en-US" sz="1600" dirty="0" smtClean="0">
                <a:solidFill>
                  <a:prstClr val="black">
                    <a:tint val="75000"/>
                  </a:prstClr>
                </a:solidFill>
                <a:latin typeface="Calibri" charset="0"/>
                <a:ea typeface="Calibri" charset="0"/>
                <a:cs typeface="Calibri" charset="0"/>
              </a:rPr>
              <a:t>Sara R. Collins, Ph.D.</a:t>
            </a:r>
          </a:p>
          <a:p>
            <a:pPr>
              <a:spcBef>
                <a:spcPts val="0"/>
              </a:spcBef>
              <a:defRPr/>
            </a:pPr>
            <a:r>
              <a:rPr lang="en-US" sz="1600" dirty="0" smtClean="0">
                <a:solidFill>
                  <a:prstClr val="black">
                    <a:tint val="75000"/>
                  </a:prstClr>
                </a:solidFill>
                <a:latin typeface="Calibri" charset="0"/>
                <a:ea typeface="Calibri" charset="0"/>
                <a:cs typeface="Calibri" charset="0"/>
              </a:rPr>
              <a:t>Vice President, Health Care Coverage and Access</a:t>
            </a:r>
          </a:p>
          <a:p>
            <a:pPr>
              <a:spcBef>
                <a:spcPts val="0"/>
              </a:spcBef>
              <a:defRPr/>
            </a:pPr>
            <a:r>
              <a:rPr lang="en-US" sz="1600" dirty="0" smtClean="0">
                <a:solidFill>
                  <a:prstClr val="black">
                    <a:tint val="75000"/>
                  </a:prstClr>
                </a:solidFill>
                <a:latin typeface="Calibri" charset="0"/>
                <a:ea typeface="Calibri" charset="0"/>
                <a:cs typeface="Calibri" charset="0"/>
              </a:rPr>
              <a:t>The Commonwealth Fund </a:t>
            </a:r>
          </a:p>
          <a:p>
            <a:pPr>
              <a:spcBef>
                <a:spcPts val="0"/>
              </a:spcBef>
              <a:defRPr/>
            </a:pPr>
            <a:endParaRPr lang="en-US" sz="1600" dirty="0" smtClean="0">
              <a:solidFill>
                <a:prstClr val="black">
                  <a:tint val="75000"/>
                </a:prstClr>
              </a:solidFill>
              <a:latin typeface="Calibri" charset="0"/>
              <a:ea typeface="Calibri" charset="0"/>
              <a:cs typeface="Calibri" charset="0"/>
            </a:endParaRPr>
          </a:p>
          <a:p>
            <a:pPr>
              <a:spcBef>
                <a:spcPts val="0"/>
              </a:spcBef>
              <a:defRPr/>
            </a:pPr>
            <a:r>
              <a:rPr lang="en-US" sz="1600" dirty="0" smtClean="0">
                <a:solidFill>
                  <a:prstClr val="black">
                    <a:tint val="75000"/>
                  </a:prstClr>
                </a:solidFill>
                <a:latin typeface="Calibri" charset="0"/>
                <a:ea typeface="Calibri" charset="0"/>
                <a:cs typeface="Calibri" charset="0"/>
              </a:rPr>
              <a:t>Media Teleconference</a:t>
            </a:r>
          </a:p>
          <a:p>
            <a:pPr>
              <a:spcBef>
                <a:spcPts val="0"/>
              </a:spcBef>
              <a:defRPr/>
            </a:pPr>
            <a:r>
              <a:rPr lang="en-US" sz="1600" dirty="0" smtClean="0">
                <a:solidFill>
                  <a:prstClr val="black">
                    <a:tint val="75000"/>
                  </a:prstClr>
                </a:solidFill>
                <a:latin typeface="Calibri" charset="0"/>
                <a:ea typeface="Calibri" charset="0"/>
                <a:cs typeface="Calibri" charset="0"/>
              </a:rPr>
              <a:t>November 19, 2015</a:t>
            </a:r>
          </a:p>
        </p:txBody>
      </p:sp>
    </p:spTree>
    <p:extLst>
      <p:ext uri="{BB962C8B-B14F-4D97-AF65-F5344CB8AC3E}">
        <p14:creationId xmlns:p14="http://schemas.microsoft.com/office/powerpoint/2010/main" val="1975051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152400"/>
            <a:ext cx="1905000" cy="553998"/>
          </a:xfrm>
          <a:prstGeom prst="rect">
            <a:avLst/>
          </a:prstGeom>
        </p:spPr>
        <p:txBody>
          <a:bodyPr/>
          <a:lst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r>
              <a:rPr lang="en-US" sz="3000" b="1" dirty="0" smtClean="0"/>
              <a:t>Exhibit 9. </a:t>
            </a:r>
            <a:endParaRPr lang="en-US" sz="3000" dirty="0"/>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t="6663" b="2668"/>
          <a:stretch/>
        </p:blipFill>
        <p:spPr>
          <a:xfrm>
            <a:off x="2442882" y="152400"/>
            <a:ext cx="4464279" cy="5943600"/>
          </a:xfrm>
          <a:prstGeom prst="rect">
            <a:avLst/>
          </a:prstGeom>
        </p:spPr>
      </p:pic>
    </p:spTree>
    <p:extLst>
      <p:ext uri="{BB962C8B-B14F-4D97-AF65-F5344CB8AC3E}">
        <p14:creationId xmlns:p14="http://schemas.microsoft.com/office/powerpoint/2010/main" val="686146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152400"/>
            <a:ext cx="1905000" cy="553998"/>
          </a:xfrm>
          <a:prstGeom prst="rect">
            <a:avLst/>
          </a:prstGeom>
        </p:spPr>
        <p:txBody>
          <a:bodyPr/>
          <a:lst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r>
              <a:rPr lang="en-US" sz="3000" b="1" dirty="0" smtClean="0"/>
              <a:t>Exhibit 10. </a:t>
            </a:r>
            <a:endParaRPr lang="en-US" sz="3000" dirty="0"/>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t="3998" b="1334"/>
          <a:stretch/>
        </p:blipFill>
        <p:spPr>
          <a:xfrm>
            <a:off x="3048000" y="152399"/>
            <a:ext cx="3124200" cy="6668555"/>
          </a:xfrm>
          <a:prstGeom prst="rect">
            <a:avLst/>
          </a:prstGeom>
        </p:spPr>
      </p:pic>
    </p:spTree>
    <p:extLst>
      <p:ext uri="{BB962C8B-B14F-4D97-AF65-F5344CB8AC3E}">
        <p14:creationId xmlns:p14="http://schemas.microsoft.com/office/powerpoint/2010/main" val="1549628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763000" cy="553998"/>
          </a:xfrm>
        </p:spPr>
        <p:txBody>
          <a:bodyPr/>
          <a:lstStyle/>
          <a:p>
            <a:r>
              <a:rPr lang="en-US" sz="3000" b="1" dirty="0">
                <a:solidFill>
                  <a:srgbClr val="16906C"/>
                </a:solidFill>
                <a:latin typeface="Calibri" panose="020F0502020204030204" pitchFamily="34" charset="0"/>
              </a:rPr>
              <a:t>Exhibit </a:t>
            </a:r>
            <a:r>
              <a:rPr lang="en-US" sz="3000" b="1" dirty="0" smtClean="0">
                <a:solidFill>
                  <a:srgbClr val="16906C"/>
                </a:solidFill>
                <a:latin typeface="Calibri" panose="020F0502020204030204" pitchFamily="34" charset="0"/>
              </a:rPr>
              <a:t>11. </a:t>
            </a:r>
            <a:r>
              <a:rPr lang="en-US" sz="3000" b="1" dirty="0">
                <a:solidFill>
                  <a:srgbClr val="16906C"/>
                </a:solidFill>
                <a:latin typeface="Calibri" panose="020F0502020204030204" pitchFamily="34" charset="0"/>
              </a:rPr>
              <a:t>Conclusions</a:t>
            </a:r>
            <a:endParaRPr lang="en-US" sz="3000" dirty="0">
              <a:solidFill>
                <a:srgbClr val="16906C"/>
              </a:solidFill>
              <a:latin typeface="Calibri" panose="020F0502020204030204" pitchFamily="34" charset="0"/>
            </a:endParaRPr>
          </a:p>
        </p:txBody>
      </p:sp>
      <p:sp>
        <p:nvSpPr>
          <p:cNvPr id="3" name="Content Placeholder 2"/>
          <p:cNvSpPr>
            <a:spLocks noGrp="1"/>
          </p:cNvSpPr>
          <p:nvPr>
            <p:ph idx="1"/>
          </p:nvPr>
        </p:nvSpPr>
        <p:spPr>
          <a:xfrm>
            <a:off x="415183" y="914400"/>
            <a:ext cx="8229600" cy="5638800"/>
          </a:xfrm>
        </p:spPr>
        <p:txBody>
          <a:bodyPr/>
          <a:lstStyle/>
          <a:p>
            <a:pPr lvl="0">
              <a:lnSpc>
                <a:spcPct val="107000"/>
              </a:lnSpc>
              <a:spcBef>
                <a:spcPts val="0"/>
              </a:spcBef>
              <a:spcAft>
                <a:spcPts val="0"/>
              </a:spcAft>
              <a:buFont typeface="Symbol" panose="05050102010706020507" pitchFamily="18" charset="2"/>
              <a:buChar char=""/>
            </a:pPr>
            <a:r>
              <a:rPr lang="en-US" sz="1800" dirty="0" smtClean="0">
                <a:latin typeface="Calibri" panose="020F0502020204030204" pitchFamily="34" charset="0"/>
                <a:ea typeface="Calibri" panose="020F0502020204030204" pitchFamily="34" charset="0"/>
                <a:cs typeface="Times New Roman" panose="02020603050405020304" pitchFamily="18" charset="0"/>
              </a:rPr>
              <a:t>The Commonwealth Fund Health Care Affordability Index indicates that one-quarter </a:t>
            </a:r>
            <a:r>
              <a:rPr lang="en-US" sz="1800" dirty="0">
                <a:latin typeface="Calibri" panose="020F0502020204030204" pitchFamily="34" charset="0"/>
                <a:ea typeface="Calibri" panose="020F0502020204030204" pitchFamily="34" charset="0"/>
                <a:cs typeface="Times New Roman" panose="02020603050405020304" pitchFamily="18" charset="0"/>
              </a:rPr>
              <a:t>of working age adults with private health insurance had premiums, deductibles, </a:t>
            </a:r>
            <a:r>
              <a:rPr lang="en-US" sz="1800" dirty="0" smtClean="0">
                <a:latin typeface="Calibri" panose="020F0502020204030204" pitchFamily="34" charset="0"/>
                <a:ea typeface="Calibri" panose="020F0502020204030204" pitchFamily="34" charset="0"/>
                <a:cs typeface="Times New Roman" panose="02020603050405020304" pitchFamily="18" charset="0"/>
              </a:rPr>
              <a:t>or </a:t>
            </a:r>
            <a:r>
              <a:rPr lang="en-US" sz="1800" dirty="0">
                <a:latin typeface="Calibri" panose="020F0502020204030204" pitchFamily="34" charset="0"/>
                <a:ea typeface="Calibri" panose="020F0502020204030204" pitchFamily="34" charset="0"/>
                <a:cs typeface="Times New Roman" panose="02020603050405020304" pitchFamily="18" charset="0"/>
              </a:rPr>
              <a:t>out-of-pocket costs that were </a:t>
            </a:r>
            <a:r>
              <a:rPr lang="en-US" sz="1800" dirty="0" smtClean="0">
                <a:latin typeface="Calibri" panose="020F0502020204030204" pitchFamily="34" charset="0"/>
                <a:ea typeface="Calibri" panose="020F0502020204030204" pitchFamily="34" charset="0"/>
                <a:cs typeface="Times New Roman" panose="02020603050405020304" pitchFamily="18" charset="0"/>
              </a:rPr>
              <a:t>unaffordable in 2014 and 2015.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Bef>
                <a:spcPts val="0"/>
              </a:spcBef>
              <a:spcAft>
                <a:spcPts val="8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 larger </a:t>
            </a:r>
            <a:r>
              <a:rPr lang="en-US" sz="1800" dirty="0" smtClean="0">
                <a:latin typeface="Calibri" panose="020F0502020204030204" pitchFamily="34" charset="0"/>
                <a:ea typeface="Calibri" panose="020F0502020204030204" pitchFamily="34" charset="0"/>
                <a:cs typeface="Times New Roman" panose="02020603050405020304" pitchFamily="18" charset="0"/>
              </a:rPr>
              <a:t>share of </a:t>
            </a:r>
            <a:r>
              <a:rPr lang="en-US" sz="1800" dirty="0">
                <a:latin typeface="Calibri" panose="020F0502020204030204" pitchFamily="34" charset="0"/>
                <a:ea typeface="Calibri" panose="020F0502020204030204" pitchFamily="34" charset="0"/>
                <a:cs typeface="Times New Roman" panose="02020603050405020304" pitchFamily="18" charset="0"/>
              </a:rPr>
              <a:t>adults viewed key components of the index—premiums and deductibles—as more difficult to afford than the index would suggest. </a:t>
            </a:r>
          </a:p>
          <a:p>
            <a:pPr marL="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Consumers’ perceptions of cost and their understanding of their health plans is affecting their health care decisions.  </a:t>
            </a:r>
          </a:p>
          <a:p>
            <a:pPr marL="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8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Nearly two of five adults didn’t know that preventive care services were free and excluded from their deductibles, and 18 percent said they had delayed getting a preventive care </a:t>
            </a:r>
            <a:r>
              <a:rPr lang="en-US" sz="1800" dirty="0" smtClean="0">
                <a:latin typeface="Calibri" panose="020F0502020204030204" pitchFamily="34" charset="0"/>
                <a:ea typeface="Calibri" panose="020F0502020204030204" pitchFamily="34" charset="0"/>
                <a:cs typeface="Times New Roman" panose="02020603050405020304" pitchFamily="18" charset="0"/>
              </a:rPr>
              <a:t>test </a:t>
            </a:r>
            <a:r>
              <a:rPr lang="en-US" sz="1800" dirty="0">
                <a:latin typeface="Calibri" panose="020F0502020204030204" pitchFamily="34" charset="0"/>
                <a:ea typeface="Calibri" panose="020F0502020204030204" pitchFamily="34" charset="0"/>
                <a:cs typeface="Times New Roman" panose="02020603050405020304" pitchFamily="18" charset="0"/>
              </a:rPr>
              <a:t>because of their deductible.  </a:t>
            </a:r>
          </a:p>
          <a:p>
            <a:pPr lvl="0">
              <a:lnSpc>
                <a:spcPct val="107000"/>
              </a:lnSpc>
              <a:spcBef>
                <a:spcPts val="0"/>
              </a:spcBef>
              <a:spcAft>
                <a:spcPts val="800"/>
              </a:spcAft>
              <a:buFont typeface="Symbol" panose="05050102010706020507" pitchFamily="18" charset="2"/>
              <a:buChar char=""/>
            </a:pPr>
            <a:endParaRPr lang="en-US" sz="18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800"/>
              </a:spcAft>
              <a:buFont typeface="Symbol" panose="05050102010706020507" pitchFamily="18" charset="2"/>
              <a:buChar char=""/>
            </a:pPr>
            <a:r>
              <a:rPr lang="en-US" sz="1800" dirty="0" smtClean="0">
                <a:latin typeface="Calibri" panose="020F0502020204030204" pitchFamily="34" charset="0"/>
                <a:ea typeface="Calibri" panose="020F0502020204030204" pitchFamily="34" charset="0"/>
                <a:cs typeface="Times New Roman" panose="02020603050405020304" pitchFamily="18" charset="0"/>
              </a:rPr>
              <a:t>Policies </a:t>
            </a:r>
            <a:r>
              <a:rPr lang="en-US" sz="1800" dirty="0">
                <a:latin typeface="Calibri" panose="020F0502020204030204" pitchFamily="34" charset="0"/>
                <a:ea typeface="Calibri" panose="020F0502020204030204" pitchFamily="34" charset="0"/>
                <a:cs typeface="Times New Roman" panose="02020603050405020304" pitchFamily="18" charset="0"/>
              </a:rPr>
              <a:t>to simplify plan design and mitigate cost-burdens for low and moderate income families may be needed. </a:t>
            </a:r>
          </a:p>
          <a:p>
            <a:endParaRPr lang="en-US" dirty="0"/>
          </a:p>
        </p:txBody>
      </p:sp>
    </p:spTree>
    <p:extLst>
      <p:ext uri="{BB962C8B-B14F-4D97-AF65-F5344CB8AC3E}">
        <p14:creationId xmlns:p14="http://schemas.microsoft.com/office/powerpoint/2010/main" val="2798514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763000" cy="553998"/>
          </a:xfrm>
        </p:spPr>
        <p:txBody>
          <a:bodyPr/>
          <a:lstStyle/>
          <a:p>
            <a:r>
              <a:rPr lang="en-US" sz="3000" b="1" dirty="0" smtClean="0">
                <a:solidFill>
                  <a:srgbClr val="16906C"/>
                </a:solidFill>
                <a:latin typeface="Calibri" panose="020F0502020204030204" pitchFamily="34" charset="0"/>
              </a:rPr>
              <a:t>Exhibit 12. Survey Methodology </a:t>
            </a:r>
            <a:endParaRPr lang="en-US" sz="3000" b="1" dirty="0">
              <a:solidFill>
                <a:srgbClr val="16906C"/>
              </a:solidFill>
              <a:latin typeface="Calibri" panose="020F0502020204030204" pitchFamily="34" charset="0"/>
            </a:endParaRPr>
          </a:p>
        </p:txBody>
      </p:sp>
      <p:sp>
        <p:nvSpPr>
          <p:cNvPr id="4" name="Content Placeholder 3"/>
          <p:cNvSpPr>
            <a:spLocks noGrp="1"/>
          </p:cNvSpPr>
          <p:nvPr>
            <p:ph idx="1"/>
          </p:nvPr>
        </p:nvSpPr>
        <p:spPr>
          <a:xfrm>
            <a:off x="381000" y="858798"/>
            <a:ext cx="8229600" cy="5257800"/>
          </a:xfrm>
        </p:spPr>
        <p:txBody>
          <a:bodyPr/>
          <a:lstStyle/>
          <a:p>
            <a:r>
              <a:rPr lang="en-US" sz="1800" dirty="0">
                <a:latin typeface="Calibri" panose="020F0502020204030204" pitchFamily="34" charset="0"/>
                <a:cs typeface="Arial" panose="020B0604020202020204" pitchFamily="34" charset="0"/>
              </a:rPr>
              <a:t>Conducted by SSRS from July 15 to August 9, 2015, as part of their weekly </a:t>
            </a:r>
            <a:r>
              <a:rPr lang="en-US" sz="1800" dirty="0" smtClean="0">
                <a:latin typeface="Calibri" panose="020F0502020204030204" pitchFamily="34" charset="0"/>
                <a:cs typeface="Arial" panose="020B0604020202020204" pitchFamily="34" charset="0"/>
              </a:rPr>
              <a:t>nationally representative Omnibus </a:t>
            </a:r>
            <a:r>
              <a:rPr lang="en-US" sz="1800" dirty="0">
                <a:latin typeface="Calibri" panose="020F0502020204030204" pitchFamily="34" charset="0"/>
                <a:cs typeface="Arial" panose="020B0604020202020204" pitchFamily="34" charset="0"/>
              </a:rPr>
              <a:t>survey. </a:t>
            </a:r>
            <a:r>
              <a:rPr lang="en-US" sz="1800" dirty="0" smtClean="0">
                <a:latin typeface="Calibri" panose="020F0502020204030204" pitchFamily="34" charset="0"/>
                <a:cs typeface="Arial" panose="020B0604020202020204" pitchFamily="34" charset="0"/>
              </a:rPr>
              <a:t>This </a:t>
            </a:r>
            <a:r>
              <a:rPr lang="en-US" sz="1800" dirty="0">
                <a:latin typeface="Calibri" panose="020F0502020204030204" pitchFamily="34" charset="0"/>
                <a:cs typeface="Arial" panose="020B0604020202020204" pitchFamily="34" charset="0"/>
              </a:rPr>
              <a:t>is the second wave of the </a:t>
            </a:r>
            <a:r>
              <a:rPr lang="en-US" sz="1800" dirty="0" smtClean="0">
                <a:latin typeface="Calibri" panose="020F0502020204030204" pitchFamily="34" charset="0"/>
                <a:cs typeface="Arial" panose="020B0604020202020204" pitchFamily="34" charset="0"/>
              </a:rPr>
              <a:t>survey. </a:t>
            </a:r>
            <a:r>
              <a:rPr lang="en-US" sz="1800" dirty="0">
                <a:latin typeface="Calibri" panose="020F0502020204030204" pitchFamily="34" charset="0"/>
                <a:cs typeface="Arial" panose="020B0604020202020204" pitchFamily="34" charset="0"/>
              </a:rPr>
              <a:t>The first wave was conducted from September 10 to October 5, 2014. </a:t>
            </a:r>
          </a:p>
          <a:p>
            <a:r>
              <a:rPr lang="en-US" sz="1800" dirty="0">
                <a:latin typeface="Calibri" panose="020F0502020204030204" pitchFamily="34" charset="0"/>
                <a:cs typeface="Arial" panose="020B0604020202020204" pitchFamily="34" charset="0"/>
              </a:rPr>
              <a:t>15-minute telephone interviews in English and Spanish, among a random, nationally representative sample of 2,762 adults ages 19 to 64, living in the United States; 1,060 interviews were on landlines and 1,702 on cellular phones. </a:t>
            </a:r>
            <a:r>
              <a:rPr lang="en-US" sz="1800" dirty="0" smtClean="0">
                <a:latin typeface="Calibri" panose="020F0502020204030204" pitchFamily="34" charset="0"/>
                <a:cs typeface="Arial" panose="020B0604020202020204" pitchFamily="34" charset="0"/>
              </a:rPr>
              <a:t> </a:t>
            </a:r>
            <a:endParaRPr lang="en-US" sz="1800" dirty="0">
              <a:latin typeface="Calibri" panose="020F0502020204030204" pitchFamily="34" charset="0"/>
              <a:cs typeface="Arial" panose="020B0604020202020204" pitchFamily="34" charset="0"/>
            </a:endParaRPr>
          </a:p>
          <a:p>
            <a:r>
              <a:rPr lang="en-US" sz="1800" dirty="0">
                <a:latin typeface="Calibri" panose="020F0502020204030204" pitchFamily="34" charset="0"/>
                <a:cs typeface="Arial" panose="020B0604020202020204" pitchFamily="34" charset="0"/>
              </a:rPr>
              <a:t>The data are weighted to adjust for the fact that not all survey respondents were </a:t>
            </a:r>
            <a:r>
              <a:rPr lang="en-US" sz="1800" dirty="0" smtClean="0">
                <a:latin typeface="Calibri" panose="020F0502020204030204" pitchFamily="34" charset="0"/>
                <a:cs typeface="Arial" panose="020B0604020202020204" pitchFamily="34" charset="0"/>
              </a:rPr>
              <a:t>selected </a:t>
            </a:r>
            <a:r>
              <a:rPr lang="en-US" sz="1800" dirty="0">
                <a:latin typeface="Calibri" panose="020F0502020204030204" pitchFamily="34" charset="0"/>
                <a:cs typeface="Arial" panose="020B0604020202020204" pitchFamily="34" charset="0"/>
              </a:rPr>
              <a:t>with the same probabilities, the overlapping landline and cellular phone samples, and disproportionate nonresponse that might bias results. </a:t>
            </a:r>
          </a:p>
          <a:p>
            <a:r>
              <a:rPr lang="en-US" sz="1800" dirty="0">
                <a:latin typeface="Calibri" panose="020F0502020204030204" pitchFamily="34" charset="0"/>
                <a:cs typeface="Arial" panose="020B0604020202020204" pitchFamily="34" charset="0"/>
              </a:rPr>
              <a:t>Data are weighted to the U.S. 19-to-64 adult population by age, gender, race, region, marital status, education, and population density, based on the U.S. Census Bureau’s 2014 March Supplement to the Current Population Survey and household telephone use using the CDC’s National Health Interview Survey. The resulting weighted sample is representative of the approximately 190.7 million U.S. adults ages </a:t>
            </a:r>
            <a:r>
              <a:rPr lang="en-US" sz="1800" dirty="0" smtClean="0">
                <a:latin typeface="Calibri" panose="020F0502020204030204" pitchFamily="34" charset="0"/>
                <a:cs typeface="Arial" panose="020B0604020202020204" pitchFamily="34" charset="0"/>
              </a:rPr>
              <a:t>19 </a:t>
            </a:r>
            <a:r>
              <a:rPr lang="en-US" sz="1800" dirty="0">
                <a:latin typeface="Calibri" panose="020F0502020204030204" pitchFamily="34" charset="0"/>
                <a:cs typeface="Arial" panose="020B0604020202020204" pitchFamily="34" charset="0"/>
              </a:rPr>
              <a:t>to 64.   </a:t>
            </a:r>
          </a:p>
          <a:p>
            <a:r>
              <a:rPr lang="en-US" sz="1800" dirty="0">
                <a:latin typeface="Calibri" panose="020F0502020204030204" pitchFamily="34" charset="0"/>
                <a:cs typeface="Arial" panose="020B0604020202020204" pitchFamily="34" charset="0"/>
              </a:rPr>
              <a:t>Overall margin of sampling error of +/-2.1 percentage points at the 95 percent confidence level. </a:t>
            </a:r>
          </a:p>
          <a:p>
            <a:r>
              <a:rPr lang="en-US" sz="1800" dirty="0" smtClean="0">
                <a:latin typeface="Calibri" panose="020F0502020204030204" pitchFamily="34" charset="0"/>
                <a:cs typeface="Arial" panose="020B0604020202020204" pitchFamily="34" charset="0"/>
              </a:rPr>
              <a:t>Landline </a:t>
            </a:r>
            <a:r>
              <a:rPr lang="en-US" sz="1800" dirty="0">
                <a:latin typeface="Calibri" panose="020F0502020204030204" pitchFamily="34" charset="0"/>
                <a:cs typeface="Arial" panose="020B0604020202020204" pitchFamily="34" charset="0"/>
              </a:rPr>
              <a:t>portion of the survey achieved a 10 percent response </a:t>
            </a:r>
            <a:r>
              <a:rPr lang="en-US" sz="1800" dirty="0" smtClean="0">
                <a:latin typeface="Calibri" panose="020F0502020204030204" pitchFamily="34" charset="0"/>
                <a:cs typeface="Arial" panose="020B0604020202020204" pitchFamily="34" charset="0"/>
              </a:rPr>
              <a:t>rate; cellular </a:t>
            </a:r>
            <a:r>
              <a:rPr lang="en-US" sz="1800" dirty="0">
                <a:latin typeface="Calibri" panose="020F0502020204030204" pitchFamily="34" charset="0"/>
                <a:cs typeface="Arial" panose="020B0604020202020204" pitchFamily="34" charset="0"/>
              </a:rPr>
              <a:t>phone sample achieved a 5.5 percent response </a:t>
            </a:r>
            <a:r>
              <a:rPr lang="en-US" sz="1800" dirty="0" smtClean="0">
                <a:latin typeface="Calibri" panose="020F0502020204030204" pitchFamily="34" charset="0"/>
                <a:cs typeface="Arial" panose="020B0604020202020204" pitchFamily="34" charset="0"/>
              </a:rPr>
              <a:t>rate; overall                                               response </a:t>
            </a:r>
            <a:r>
              <a:rPr lang="en-US" sz="1800" dirty="0">
                <a:latin typeface="Calibri" panose="020F0502020204030204" pitchFamily="34" charset="0"/>
                <a:cs typeface="Arial" panose="020B0604020202020204" pitchFamily="34" charset="0"/>
              </a:rPr>
              <a:t>rate was 6.9 percent. </a:t>
            </a:r>
          </a:p>
          <a:p>
            <a:endParaRPr lang="en-US" dirty="0"/>
          </a:p>
        </p:txBody>
      </p:sp>
    </p:spTree>
    <p:extLst>
      <p:ext uri="{BB962C8B-B14F-4D97-AF65-F5344CB8AC3E}">
        <p14:creationId xmlns:p14="http://schemas.microsoft.com/office/powerpoint/2010/main" val="2269780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62000" y="152400"/>
            <a:ext cx="1905000" cy="553998"/>
          </a:xfrm>
          <a:prstGeom prst="rect">
            <a:avLst/>
          </a:prstGeom>
        </p:spPr>
        <p:txBody>
          <a:bodyPr/>
          <a:lst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r>
              <a:rPr lang="en-US" sz="3000" b="1" dirty="0" smtClean="0"/>
              <a:t>Exhibit 1. </a:t>
            </a:r>
            <a:endParaRPr lang="en-US" sz="3000" dirty="0"/>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877125" y="0"/>
            <a:ext cx="3389750" cy="6858000"/>
          </a:xfrm>
          <a:prstGeom prst="rect">
            <a:avLst/>
          </a:prstGeom>
        </p:spPr>
      </p:pic>
    </p:spTree>
    <p:extLst>
      <p:ext uri="{BB962C8B-B14F-4D97-AF65-F5344CB8AC3E}">
        <p14:creationId xmlns:p14="http://schemas.microsoft.com/office/powerpoint/2010/main" val="1742351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2019"/>
            <a:ext cx="8915400" cy="553998"/>
          </a:xfrm>
        </p:spPr>
        <p:txBody>
          <a:bodyPr/>
          <a:lstStyle/>
          <a:p>
            <a:r>
              <a:rPr lang="en-US" sz="3000" b="1" dirty="0">
                <a:solidFill>
                  <a:srgbClr val="16906C"/>
                </a:solidFill>
                <a:latin typeface="Calibri" panose="020F0502020204030204" pitchFamily="34" charset="0"/>
              </a:rPr>
              <a:t>Exhibit 2</a:t>
            </a:r>
            <a:r>
              <a:rPr lang="en-US" sz="3000" b="1" dirty="0" smtClean="0">
                <a:solidFill>
                  <a:srgbClr val="16906C"/>
                </a:solidFill>
                <a:latin typeface="Calibri" panose="020F0502020204030204" pitchFamily="34" charset="0"/>
              </a:rPr>
              <a:t>. </a:t>
            </a:r>
            <a:r>
              <a:rPr lang="en-US" sz="3000" b="1" dirty="0">
                <a:solidFill>
                  <a:srgbClr val="16906C"/>
                </a:solidFill>
                <a:latin typeface="Calibri" panose="020F0502020204030204" pitchFamily="34" charset="0"/>
              </a:rPr>
              <a:t>Summary of Major Findings</a:t>
            </a:r>
            <a:endParaRPr lang="en-US" sz="3000" dirty="0">
              <a:solidFill>
                <a:srgbClr val="16906C"/>
              </a:solidFill>
              <a:latin typeface="Calibri" panose="020F0502020204030204" pitchFamily="34" charset="0"/>
            </a:endParaRPr>
          </a:p>
        </p:txBody>
      </p:sp>
      <p:sp>
        <p:nvSpPr>
          <p:cNvPr id="3" name="Content Placeholder 2"/>
          <p:cNvSpPr>
            <a:spLocks noGrp="1"/>
          </p:cNvSpPr>
          <p:nvPr>
            <p:ph idx="1"/>
          </p:nvPr>
        </p:nvSpPr>
        <p:spPr>
          <a:xfrm>
            <a:off x="228600" y="782598"/>
            <a:ext cx="8686800" cy="5715000"/>
          </a:xfrm>
        </p:spPr>
        <p:txBody>
          <a:bodyPr/>
          <a:lstStyle/>
          <a:p>
            <a:r>
              <a:rPr lang="en-US" sz="1800" dirty="0">
                <a:latin typeface="Calibri" panose="020F0502020204030204" pitchFamily="34" charset="0"/>
              </a:rPr>
              <a:t>The Commonwealth Fund Health Care Affordability Index indicates that </a:t>
            </a:r>
            <a:r>
              <a:rPr lang="en-US" sz="1800" dirty="0" smtClean="0">
                <a:latin typeface="Calibri" panose="020F0502020204030204" pitchFamily="34" charset="0"/>
              </a:rPr>
              <a:t>one-quarter of </a:t>
            </a:r>
            <a:r>
              <a:rPr lang="en-US" sz="1800" dirty="0">
                <a:latin typeface="Calibri" panose="020F0502020204030204" pitchFamily="34" charset="0"/>
              </a:rPr>
              <a:t>privately insured, working-age adults had health insurance </a:t>
            </a:r>
            <a:r>
              <a:rPr lang="en-US" sz="1800" dirty="0" smtClean="0">
                <a:latin typeface="Calibri" panose="020F0502020204030204" pitchFamily="34" charset="0"/>
              </a:rPr>
              <a:t>or health </a:t>
            </a:r>
            <a:r>
              <a:rPr lang="en-US" sz="1800" dirty="0">
                <a:latin typeface="Calibri" panose="020F0502020204030204" pitchFamily="34" charset="0"/>
              </a:rPr>
              <a:t>care costs that were unaffordable</a:t>
            </a:r>
            <a:r>
              <a:rPr lang="en-US" sz="1800" dirty="0" smtClean="0">
                <a:latin typeface="Calibri" panose="020F0502020204030204" pitchFamily="34" charset="0"/>
              </a:rPr>
              <a:t>. </a:t>
            </a:r>
            <a:endParaRPr lang="en-US" sz="1800" dirty="0">
              <a:latin typeface="Calibri" panose="020F0502020204030204" pitchFamily="34" charset="0"/>
            </a:endParaRPr>
          </a:p>
          <a:p>
            <a:endParaRPr lang="en-US" sz="1800" dirty="0" smtClean="0">
              <a:latin typeface="Calibri" panose="020F0502020204030204" pitchFamily="34" charset="0"/>
            </a:endParaRPr>
          </a:p>
          <a:p>
            <a:r>
              <a:rPr lang="en-US" sz="1800" dirty="0" smtClean="0">
                <a:latin typeface="Calibri" panose="020F0502020204030204" pitchFamily="34" charset="0"/>
              </a:rPr>
              <a:t>This estimate, which largely reflects the experience of adults in employer plans, is </a:t>
            </a:r>
            <a:r>
              <a:rPr lang="en-US" sz="1800" dirty="0">
                <a:latin typeface="Calibri" panose="020F0502020204030204" pitchFamily="34" charset="0"/>
              </a:rPr>
              <a:t>statistically unchanged from </a:t>
            </a:r>
            <a:r>
              <a:rPr lang="en-US" sz="1800" dirty="0" smtClean="0">
                <a:latin typeface="Calibri" panose="020F0502020204030204" pitchFamily="34" charset="0"/>
              </a:rPr>
              <a:t>2014.</a:t>
            </a:r>
          </a:p>
          <a:p>
            <a:pPr marL="0" indent="0">
              <a:buNone/>
            </a:pPr>
            <a:endParaRPr lang="en-US" sz="1800" dirty="0">
              <a:latin typeface="Calibri" panose="020F0502020204030204" pitchFamily="34" charset="0"/>
            </a:endParaRPr>
          </a:p>
          <a:p>
            <a:pPr lvl="0"/>
            <a:r>
              <a:rPr lang="en-US" sz="1800" dirty="0">
                <a:latin typeface="Calibri" panose="020F0502020204030204" pitchFamily="34" charset="0"/>
              </a:rPr>
              <a:t>There was </a:t>
            </a:r>
            <a:r>
              <a:rPr lang="en-US" sz="1800" dirty="0" smtClean="0">
                <a:latin typeface="Calibri" panose="020F0502020204030204" pitchFamily="34" charset="0"/>
              </a:rPr>
              <a:t>an income </a:t>
            </a:r>
            <a:r>
              <a:rPr lang="en-US" sz="1800" dirty="0">
                <a:latin typeface="Calibri" panose="020F0502020204030204" pitchFamily="34" charset="0"/>
              </a:rPr>
              <a:t>divide in affordability: much larger shares of adults with low and moderate incomes had unaffordable costs compared to those with higher incomes</a:t>
            </a:r>
            <a:r>
              <a:rPr lang="en-US" sz="1800" dirty="0" smtClean="0">
                <a:latin typeface="Calibri" panose="020F0502020204030204" pitchFamily="34" charset="0"/>
              </a:rPr>
              <a:t>.</a:t>
            </a:r>
          </a:p>
          <a:p>
            <a:pPr marL="0" lvl="0" indent="0">
              <a:buNone/>
            </a:pPr>
            <a:endParaRPr lang="en-US" sz="1800" dirty="0" smtClean="0">
              <a:latin typeface="Calibri" panose="020F0502020204030204" pitchFamily="34" charset="0"/>
            </a:endParaRPr>
          </a:p>
          <a:p>
            <a:r>
              <a:rPr lang="en-US" sz="1800" dirty="0" smtClean="0">
                <a:latin typeface="Calibri" panose="020F0502020204030204" pitchFamily="34" charset="0"/>
              </a:rPr>
              <a:t>When questioned about </a:t>
            </a:r>
            <a:r>
              <a:rPr lang="en-US" sz="1800" dirty="0">
                <a:latin typeface="Calibri" panose="020F0502020204030204" pitchFamily="34" charset="0"/>
              </a:rPr>
              <a:t>their own views of affordability, </a:t>
            </a:r>
            <a:r>
              <a:rPr lang="en-US" sz="1800" dirty="0" smtClean="0">
                <a:latin typeface="Calibri" panose="020F0502020204030204" pitchFamily="34" charset="0"/>
              </a:rPr>
              <a:t>25% of adults said it was difficult to afford their premiums, 43% </a:t>
            </a:r>
            <a:r>
              <a:rPr lang="en-US" sz="1800" dirty="0">
                <a:latin typeface="Calibri" panose="020F0502020204030204" pitchFamily="34" charset="0"/>
              </a:rPr>
              <a:t>said it was difficult to afford their deductibles</a:t>
            </a:r>
            <a:r>
              <a:rPr lang="en-US" sz="1800" dirty="0" smtClean="0">
                <a:latin typeface="Calibri" panose="020F0502020204030204" pitchFamily="34" charset="0"/>
              </a:rPr>
              <a:t>.</a:t>
            </a:r>
          </a:p>
          <a:p>
            <a:pPr marL="0" indent="0">
              <a:buNone/>
            </a:pPr>
            <a:endParaRPr lang="en-US" sz="1800" dirty="0">
              <a:latin typeface="Calibri" panose="020F0502020204030204" pitchFamily="34" charset="0"/>
            </a:endParaRPr>
          </a:p>
          <a:p>
            <a:pPr lvl="0"/>
            <a:r>
              <a:rPr lang="en-US" sz="1800" dirty="0" smtClean="0">
                <a:latin typeface="Calibri" panose="020F0502020204030204" pitchFamily="34" charset="0"/>
              </a:rPr>
              <a:t>People’s </a:t>
            </a:r>
            <a:r>
              <a:rPr lang="en-US" sz="1800" dirty="0">
                <a:latin typeface="Calibri" panose="020F0502020204030204" pitchFamily="34" charset="0"/>
              </a:rPr>
              <a:t>concerns about their ability to afford health care costs are leading many to delay needed health care or not fill prescriptions. </a:t>
            </a:r>
            <a:endParaRPr lang="en-US" sz="1800" dirty="0" smtClean="0">
              <a:latin typeface="Calibri" panose="020F0502020204030204" pitchFamily="34" charset="0"/>
            </a:endParaRPr>
          </a:p>
          <a:p>
            <a:pPr marL="0" lvl="0" indent="0">
              <a:buNone/>
            </a:pPr>
            <a:endParaRPr lang="en-US" sz="1800" dirty="0" smtClean="0">
              <a:latin typeface="Calibri" panose="020F0502020204030204" pitchFamily="34" charset="0"/>
            </a:endParaRPr>
          </a:p>
          <a:p>
            <a:pPr lvl="0"/>
            <a:r>
              <a:rPr lang="en-US" sz="1800" dirty="0" smtClean="0">
                <a:latin typeface="Calibri" panose="020F0502020204030204" pitchFamily="34" charset="0"/>
              </a:rPr>
              <a:t>Many </a:t>
            </a:r>
            <a:r>
              <a:rPr lang="en-US" sz="1800" dirty="0">
                <a:latin typeface="Calibri" panose="020F0502020204030204" pitchFamily="34" charset="0"/>
              </a:rPr>
              <a:t>people appear to be confused </a:t>
            </a:r>
            <a:r>
              <a:rPr lang="en-US" sz="1800" dirty="0" smtClean="0">
                <a:latin typeface="Calibri" panose="020F0502020204030204" pitchFamily="34" charset="0"/>
              </a:rPr>
              <a:t>about what is covered by </a:t>
            </a:r>
            <a:r>
              <a:rPr lang="en-US" sz="1800" dirty="0">
                <a:latin typeface="Calibri" panose="020F0502020204030204" pitchFamily="34" charset="0"/>
              </a:rPr>
              <a:t>their health </a:t>
            </a:r>
            <a:r>
              <a:rPr lang="en-US" sz="1800" dirty="0" smtClean="0">
                <a:latin typeface="Calibri" panose="020F0502020204030204" pitchFamily="34" charset="0"/>
              </a:rPr>
              <a:t>plans; </a:t>
            </a:r>
            <a:r>
              <a:rPr lang="en-US" sz="1800" dirty="0">
                <a:latin typeface="Calibri" panose="020F0502020204030204" pitchFamily="34" charset="0"/>
              </a:rPr>
              <a:t>this confusion is affecting their medical decisions. </a:t>
            </a:r>
          </a:p>
        </p:txBody>
      </p:sp>
    </p:spTree>
    <p:extLst>
      <p:ext uri="{BB962C8B-B14F-4D97-AF65-F5344CB8AC3E}">
        <p14:creationId xmlns:p14="http://schemas.microsoft.com/office/powerpoint/2010/main" val="4019303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799" y="152400"/>
            <a:ext cx="8305801" cy="553998"/>
          </a:xfrm>
          <a:prstGeom prst="rect">
            <a:avLst/>
          </a:prstGeom>
        </p:spPr>
        <p:txBody>
          <a:bodyPr/>
          <a:lst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r>
              <a:rPr lang="en-US" sz="3000" b="1" dirty="0" smtClean="0"/>
              <a:t>Exhibit 3. Health Care Affordability Index Explained</a:t>
            </a:r>
            <a:endParaRPr lang="en-US" sz="3000" dirty="0"/>
          </a:p>
        </p:txBody>
      </p:sp>
      <p:sp>
        <p:nvSpPr>
          <p:cNvPr id="5" name="Text Box 49"/>
          <p:cNvSpPr txBox="1">
            <a:spLocks noChangeArrowheads="1"/>
          </p:cNvSpPr>
          <p:nvPr/>
        </p:nvSpPr>
        <p:spPr bwMode="auto">
          <a:xfrm>
            <a:off x="685800" y="5859959"/>
            <a:ext cx="5991444" cy="769441"/>
          </a:xfrm>
          <a:prstGeom prst="rect">
            <a:avLst/>
          </a:prstGeom>
          <a:noFill/>
          <a:ln w="9525">
            <a:noFill/>
            <a:miter lim="800000"/>
            <a:headEnd/>
            <a:tailEnd/>
          </a:ln>
        </p:spPr>
        <p:txBody>
          <a:bodyPr wrap="square">
            <a:spAutoFit/>
          </a:bodyPr>
          <a:lstStyle/>
          <a:p>
            <a:r>
              <a:rPr lang="en-US" sz="1100" dirty="0">
                <a:solidFill>
                  <a:prstClr val="black"/>
                </a:solidFill>
              </a:rPr>
              <a:t>*Private insurance includes adults with either employer, individual, or marketplace </a:t>
            </a:r>
            <a:r>
              <a:rPr lang="en-US" sz="1100" dirty="0" smtClean="0">
                <a:solidFill>
                  <a:prstClr val="black"/>
                </a:solidFill>
              </a:rPr>
              <a:t>coverage</a:t>
            </a:r>
          </a:p>
          <a:p>
            <a:r>
              <a:rPr lang="en-US" sz="1100" dirty="0" smtClean="0">
                <a:solidFill>
                  <a:prstClr val="black"/>
                </a:solidFill>
              </a:rPr>
              <a:t>**Less than 200% of the Federal Poverty Level</a:t>
            </a:r>
            <a:endParaRPr lang="en-US" sz="1100" dirty="0">
              <a:solidFill>
                <a:prstClr val="black"/>
              </a:solidFill>
            </a:endParaRPr>
          </a:p>
          <a:p>
            <a:r>
              <a:rPr lang="en-US" sz="1100" dirty="0" smtClean="0">
                <a:solidFill>
                  <a:srgbClr val="000000"/>
                </a:solidFill>
              </a:rPr>
              <a:t>Source</a:t>
            </a:r>
            <a:r>
              <a:rPr lang="en-US" sz="1100" dirty="0">
                <a:solidFill>
                  <a:srgbClr val="000000"/>
                </a:solidFill>
              </a:rPr>
              <a:t>: The Commonwealth Fund Health Care Affordability Tracking </a:t>
            </a:r>
            <a:r>
              <a:rPr lang="en-US" sz="1100" dirty="0" smtClean="0">
                <a:solidFill>
                  <a:srgbClr val="000000"/>
                </a:solidFill>
              </a:rPr>
              <a:t>Survey, </a:t>
            </a:r>
            <a:r>
              <a:rPr lang="en-US" sz="1100" dirty="0">
                <a:solidFill>
                  <a:srgbClr val="000000"/>
                </a:solidFill>
              </a:rPr>
              <a:t>September-October 2014 </a:t>
            </a:r>
            <a:r>
              <a:rPr lang="en-US" sz="1100" dirty="0" smtClean="0">
                <a:solidFill>
                  <a:srgbClr val="000000"/>
                </a:solidFill>
              </a:rPr>
              <a:t>and </a:t>
            </a:r>
            <a:r>
              <a:rPr lang="en-US" sz="1100" dirty="0">
                <a:solidFill>
                  <a:srgbClr val="000000"/>
                </a:solidFill>
              </a:rPr>
              <a:t>July-August 2015. </a:t>
            </a:r>
          </a:p>
        </p:txBody>
      </p:sp>
      <p:sp>
        <p:nvSpPr>
          <p:cNvPr id="7" name="TextBox 6"/>
          <p:cNvSpPr txBox="1"/>
          <p:nvPr/>
        </p:nvSpPr>
        <p:spPr>
          <a:xfrm>
            <a:off x="812127" y="926068"/>
            <a:ext cx="7265073" cy="338554"/>
          </a:xfrm>
          <a:prstGeom prst="rect">
            <a:avLst/>
          </a:prstGeom>
          <a:noFill/>
        </p:spPr>
        <p:txBody>
          <a:bodyPr wrap="square" rtlCol="0">
            <a:spAutoFit/>
          </a:bodyPr>
          <a:lstStyle/>
          <a:p>
            <a:r>
              <a:rPr lang="en-US" sz="1600" b="1" dirty="0" smtClean="0">
                <a:solidFill>
                  <a:prstClr val="black"/>
                </a:solidFill>
                <a:latin typeface="Cabin" panose="020B0803050202020004" pitchFamily="34" charset="0"/>
                <a:cs typeface="Arial" panose="020B0604020202020204" pitchFamily="34" charset="0"/>
              </a:rPr>
              <a:t>Percent of privately insured adults ages 19-64 who were insured all year* </a:t>
            </a:r>
          </a:p>
        </p:txBody>
      </p:sp>
      <p:pic>
        <p:nvPicPr>
          <p:cNvPr id="4" name="Picture 3"/>
          <p:cNvPicPr>
            <a:picLocks noChangeAspect="1"/>
          </p:cNvPicPr>
          <p:nvPr/>
        </p:nvPicPr>
        <p:blipFill>
          <a:blip r:embed="rId3"/>
          <a:stretch>
            <a:fillRect/>
          </a:stretch>
        </p:blipFill>
        <p:spPr>
          <a:xfrm>
            <a:off x="838200" y="1264622"/>
            <a:ext cx="7868397" cy="4297978"/>
          </a:xfrm>
          <a:prstGeom prst="rect">
            <a:avLst/>
          </a:prstGeom>
        </p:spPr>
      </p:pic>
    </p:spTree>
    <p:extLst>
      <p:ext uri="{BB962C8B-B14F-4D97-AF65-F5344CB8AC3E}">
        <p14:creationId xmlns:p14="http://schemas.microsoft.com/office/powerpoint/2010/main" val="3898665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52400"/>
            <a:ext cx="1905000" cy="553998"/>
          </a:xfrm>
          <a:prstGeom prst="rect">
            <a:avLst/>
          </a:prstGeom>
        </p:spPr>
        <p:txBody>
          <a:bodyPr/>
          <a:lst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r>
              <a:rPr lang="en-US" sz="3000" b="1" dirty="0" smtClean="0"/>
              <a:t>Exhibit 4. </a:t>
            </a:r>
            <a:endParaRPr lang="en-US" sz="3000" dirty="0"/>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t="6667" b="2663"/>
          <a:stretch/>
        </p:blipFill>
        <p:spPr>
          <a:xfrm>
            <a:off x="2514600" y="167640"/>
            <a:ext cx="4343400" cy="5948477"/>
          </a:xfrm>
          <a:prstGeom prst="rect">
            <a:avLst/>
          </a:prstGeom>
        </p:spPr>
      </p:pic>
    </p:spTree>
    <p:extLst>
      <p:ext uri="{BB962C8B-B14F-4D97-AF65-F5344CB8AC3E}">
        <p14:creationId xmlns:p14="http://schemas.microsoft.com/office/powerpoint/2010/main" val="2321117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6200" y="76200"/>
            <a:ext cx="8610600" cy="553998"/>
          </a:xfrm>
          <a:prstGeom prst="rect">
            <a:avLst/>
          </a:prstGeom>
        </p:spPr>
        <p:txBody>
          <a:bodyPr/>
          <a:lst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r>
              <a:rPr lang="en-US" sz="3000" b="1" dirty="0" smtClean="0"/>
              <a:t>Exhibit 5.  </a:t>
            </a:r>
            <a:endParaRPr lang="en-US" sz="30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t="6808" b="2522"/>
          <a:stretch/>
        </p:blipFill>
        <p:spPr>
          <a:xfrm>
            <a:off x="45720" y="563880"/>
            <a:ext cx="8954437" cy="6217920"/>
          </a:xfrm>
          <a:prstGeom prst="rect">
            <a:avLst/>
          </a:prstGeom>
        </p:spPr>
      </p:pic>
    </p:spTree>
    <p:extLst>
      <p:ext uri="{BB962C8B-B14F-4D97-AF65-F5344CB8AC3E}">
        <p14:creationId xmlns:p14="http://schemas.microsoft.com/office/powerpoint/2010/main" val="4253268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7809" y="25804"/>
            <a:ext cx="1905000" cy="553998"/>
          </a:xfrm>
          <a:prstGeom prst="rect">
            <a:avLst/>
          </a:prstGeom>
        </p:spPr>
        <p:txBody>
          <a:bodyPr/>
          <a:lst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r>
              <a:rPr lang="en-US" sz="3000" b="1" dirty="0" smtClean="0"/>
              <a:t>Exhibit 6. </a:t>
            </a:r>
            <a:endParaRPr lang="en-US" sz="3000" dirty="0"/>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t="6665" b="2666"/>
          <a:stretch/>
        </p:blipFill>
        <p:spPr>
          <a:xfrm>
            <a:off x="76200" y="563880"/>
            <a:ext cx="8960734" cy="6217920"/>
          </a:xfrm>
          <a:prstGeom prst="rect">
            <a:avLst/>
          </a:prstGeom>
        </p:spPr>
      </p:pic>
    </p:spTree>
    <p:extLst>
      <p:ext uri="{BB962C8B-B14F-4D97-AF65-F5344CB8AC3E}">
        <p14:creationId xmlns:p14="http://schemas.microsoft.com/office/powerpoint/2010/main" val="363915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0704" y="57877"/>
            <a:ext cx="1905000" cy="553998"/>
          </a:xfrm>
          <a:prstGeom prst="rect">
            <a:avLst/>
          </a:prstGeom>
        </p:spPr>
        <p:txBody>
          <a:bodyPr/>
          <a:lst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r>
              <a:rPr lang="en-US" sz="3000" b="1" dirty="0" smtClean="0"/>
              <a:t>Exhibit 7. </a:t>
            </a:r>
            <a:endParaRPr lang="en-US" sz="3000" dirty="0"/>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val="0"/>
              </a:ext>
            </a:extLst>
          </a:blip>
          <a:srcRect t="6886" b="2447"/>
          <a:stretch/>
        </p:blipFill>
        <p:spPr>
          <a:xfrm>
            <a:off x="101560" y="563880"/>
            <a:ext cx="8954437" cy="6217920"/>
          </a:xfrm>
          <a:prstGeom prst="rect">
            <a:avLst/>
          </a:prstGeom>
        </p:spPr>
      </p:pic>
    </p:spTree>
    <p:extLst>
      <p:ext uri="{BB962C8B-B14F-4D97-AF65-F5344CB8AC3E}">
        <p14:creationId xmlns:p14="http://schemas.microsoft.com/office/powerpoint/2010/main" val="2150697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152400"/>
            <a:ext cx="1905000" cy="553998"/>
          </a:xfrm>
          <a:prstGeom prst="rect">
            <a:avLst/>
          </a:prstGeom>
        </p:spPr>
        <p:txBody>
          <a:bodyPr/>
          <a:lstStyle>
            <a:lvl1pPr algn="l" rtl="0" eaLnBrk="1" fontAlgn="base" hangingPunct="1">
              <a:spcBef>
                <a:spcPct val="0"/>
              </a:spcBef>
              <a:spcAft>
                <a:spcPct val="0"/>
              </a:spcAft>
              <a:defRPr sz="3600" kern="1200">
                <a:solidFill>
                  <a:srgbClr val="16906C"/>
                </a:solidFill>
                <a:latin typeface="Calibri" charset="0"/>
                <a:ea typeface="Calibri" charset="0"/>
                <a:cs typeface="Calibri" charset="0"/>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a:lstStyle>
          <a:p>
            <a:r>
              <a:rPr lang="en-US" sz="3000" b="1" dirty="0" smtClean="0"/>
              <a:t>Exhibit 8. </a:t>
            </a:r>
            <a:endParaRPr lang="en-US" sz="3000" dirty="0"/>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t="5332" b="1333"/>
          <a:stretch/>
        </p:blipFill>
        <p:spPr>
          <a:xfrm>
            <a:off x="3124200" y="165458"/>
            <a:ext cx="3276600" cy="6692542"/>
          </a:xfrm>
          <a:prstGeom prst="rect">
            <a:avLst/>
          </a:prstGeom>
        </p:spPr>
      </p:pic>
    </p:spTree>
    <p:extLst>
      <p:ext uri="{BB962C8B-B14F-4D97-AF65-F5344CB8AC3E}">
        <p14:creationId xmlns:p14="http://schemas.microsoft.com/office/powerpoint/2010/main" val="2236247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4_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CMWF_template_5-2014_white_bg</Template>
  <TotalTime>210</TotalTime>
  <Words>671</Words>
  <Application>Microsoft Office PowerPoint</Application>
  <PresentationFormat>On-screen Show (4:3)</PresentationFormat>
  <Paragraphs>62</Paragraphs>
  <Slides>13</Slides>
  <Notes>13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ＭＳ Ｐゴシック</vt:lpstr>
      <vt:lpstr>Arial</vt:lpstr>
      <vt:lpstr>Cabin</vt:lpstr>
      <vt:lpstr>Calibri</vt:lpstr>
      <vt:lpstr>Calibri Light</vt:lpstr>
      <vt:lpstr>Corbel</vt:lpstr>
      <vt:lpstr>Georgia</vt:lpstr>
      <vt:lpstr>Symbol</vt:lpstr>
      <vt:lpstr>Times New Roman</vt:lpstr>
      <vt:lpstr>Trebuchet MS</vt:lpstr>
      <vt:lpstr>CMWF_template_5-2014_white_bg</vt:lpstr>
      <vt:lpstr>4_CMWF_template_5-2014_white_bg</vt:lpstr>
      <vt:lpstr> How High Is America’s  Health Care Cost Burden?  Findings from the Commonwealth Fund  Health Care Affordability Tracking Survey, July-August 2015</vt:lpstr>
      <vt:lpstr>PowerPoint Presentation</vt:lpstr>
      <vt:lpstr>Exhibit 2. Summary of Major Findings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Exhibit 11. Conclusions</vt:lpstr>
      <vt:lpstr>Exhibit 12. Survey Methodology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High Is America’s  Health Care Cost Burden?  Findings from the Commonwealth Fund  Affordable Care Act Tracking Survey, July-August 2015</dc:title>
  <dc:creator>Sophie Beutel</dc:creator>
  <cp:lastModifiedBy>Sophie Beutel</cp:lastModifiedBy>
  <cp:revision>23</cp:revision>
  <dcterms:created xsi:type="dcterms:W3CDTF">2015-11-16T20:15:46Z</dcterms:created>
  <dcterms:modified xsi:type="dcterms:W3CDTF">2015-11-19T14:49:59Z</dcterms:modified>
</cp:coreProperties>
</file>