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4" r:id="rId2"/>
  </p:sldMasterIdLst>
  <p:notesMasterIdLst>
    <p:notesMasterId r:id="rId18"/>
  </p:notesMasterIdLst>
  <p:handoutMasterIdLst>
    <p:handoutMasterId r:id="rId19"/>
  </p:handoutMasterIdLst>
  <p:sldIdLst>
    <p:sldId id="337" r:id="rId3"/>
    <p:sldId id="338" r:id="rId4"/>
    <p:sldId id="347" r:id="rId5"/>
    <p:sldId id="351" r:id="rId6"/>
    <p:sldId id="348" r:id="rId7"/>
    <p:sldId id="349" r:id="rId8"/>
    <p:sldId id="345" r:id="rId9"/>
    <p:sldId id="346" r:id="rId10"/>
    <p:sldId id="340" r:id="rId11"/>
    <p:sldId id="341" r:id="rId12"/>
    <p:sldId id="342" r:id="rId13"/>
    <p:sldId id="343" r:id="rId14"/>
    <p:sldId id="344" r:id="rId15"/>
    <p:sldId id="350" r:id="rId16"/>
    <p:sldId id="339" r:id="rId17"/>
  </p:sldIdLst>
  <p:sldSz cx="12192000" cy="6858000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5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78784" autoAdjust="0"/>
  </p:normalViewPr>
  <p:slideViewPr>
    <p:cSldViewPr snapToGrid="0">
      <p:cViewPr varScale="1">
        <p:scale>
          <a:sx n="63" d="100"/>
          <a:sy n="63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7.0193246038837503E-2"/>
          <c:w val="0.91767104472094096"/>
          <c:h val="0.657645656198222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  <c:pt idx="3">
                  <c:v>   </c:v>
                </c:pt>
                <c:pt idx="4">
                  <c:v>Previously uninsured</c:v>
                </c:pt>
                <c:pt idx="5">
                  <c:v>Previously insured</c:v>
                </c:pt>
                <c:pt idx="6">
                  <c:v>  </c:v>
                </c:pt>
                <c:pt idx="7">
                  <c:v>Under 250% FPL</c:v>
                </c:pt>
                <c:pt idx="8">
                  <c:v>250% FPL or above</c:v>
                </c:pt>
              </c:strCache>
            </c:strRef>
          </c:cat>
          <c:val>
            <c:numRef>
              <c:f>Sheet1!$B$2:$J$2</c:f>
              <c:numCache>
                <c:formatCode>0</c:formatCode>
                <c:ptCount val="9"/>
                <c:pt idx="0">
                  <c:v>61.06</c:v>
                </c:pt>
                <c:pt idx="1">
                  <c:v>50.970000000000006</c:v>
                </c:pt>
                <c:pt idx="2">
                  <c:v>70.48</c:v>
                </c:pt>
                <c:pt idx="4">
                  <c:v>72.63</c:v>
                </c:pt>
                <c:pt idx="5">
                  <c:v>47.89</c:v>
                </c:pt>
                <c:pt idx="7">
                  <c:v>68.88</c:v>
                </c:pt>
                <c:pt idx="8">
                  <c:v>39.57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67709664"/>
        <c:axId val="167710056"/>
      </c:barChart>
      <c:catAx>
        <c:axId val="167709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7710056"/>
        <c:crosses val="autoZero"/>
        <c:auto val="1"/>
        <c:lblAlgn val="ctr"/>
        <c:lblOffset val="100"/>
        <c:noMultiLvlLbl val="0"/>
      </c:catAx>
      <c:valAx>
        <c:axId val="167710056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crossAx val="167709664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20060618398099E-2"/>
          <c:y val="5.1274391770326E-2"/>
          <c:w val="0.94002182714709004"/>
          <c:h val="0.84072037680931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19.919999999999998</c:v>
                </c:pt>
                <c:pt idx="1">
                  <c:v>28.4</c:v>
                </c:pt>
                <c:pt idx="2">
                  <c:v>18.09</c:v>
                </c:pt>
                <c:pt idx="3">
                  <c:v>13.99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14.82</c:v>
                </c:pt>
                <c:pt idx="1">
                  <c:v>18.45</c:v>
                </c:pt>
                <c:pt idx="2">
                  <c:v>14.85</c:v>
                </c:pt>
                <c:pt idx="3">
                  <c:v>11.18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13.29</c:v>
                </c:pt>
                <c:pt idx="1">
                  <c:v>19.489999999999998</c:v>
                </c:pt>
                <c:pt idx="2">
                  <c:v>12.97</c:v>
                </c:pt>
                <c:pt idx="3">
                  <c:v>8.06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Feb.–April 2016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Sheet1!$B$5:$E$5</c:f>
              <c:numCache>
                <c:formatCode>0.0</c:formatCode>
                <c:ptCount val="4"/>
                <c:pt idx="0">
                  <c:v>12.709999999999999</c:v>
                </c:pt>
                <c:pt idx="1">
                  <c:v>18.060000000000002</c:v>
                </c:pt>
                <c:pt idx="2">
                  <c:v>11.26</c:v>
                </c:pt>
                <c:pt idx="3">
                  <c:v>9.06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axId val="241718072"/>
        <c:axId val="238873264"/>
      </c:barChart>
      <c:catAx>
        <c:axId val="24171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8873264"/>
        <c:crosses val="autoZero"/>
        <c:auto val="1"/>
        <c:lblAlgn val="ctr"/>
        <c:lblOffset val="100"/>
        <c:noMultiLvlLbl val="0"/>
      </c:catAx>
      <c:valAx>
        <c:axId val="238873264"/>
        <c:scaling>
          <c:orientation val="minMax"/>
          <c:max val="5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1718072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19283210060845"/>
          <c:y val="1.7863371929469199E-2"/>
          <c:w val="0.84912272963742064"/>
          <c:h val="7.4077911313717368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31601983647802E-2"/>
          <c:y val="5.1274391770326E-2"/>
          <c:w val="0.94871037971586403"/>
          <c:h val="0.7323488046853400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19.919999999999998</c:v>
                </c:pt>
                <c:pt idx="1">
                  <c:v>33.15</c:v>
                </c:pt>
                <c:pt idx="2">
                  <c:v>37.78</c:v>
                </c:pt>
                <c:pt idx="3">
                  <c:v>32.11</c:v>
                </c:pt>
                <c:pt idx="4">
                  <c:v>12.1</c:v>
                </c:pt>
                <c:pt idx="5">
                  <c:v>3.9800000000000004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14.82</c:v>
                </c:pt>
                <c:pt idx="1">
                  <c:v>26.39</c:v>
                </c:pt>
                <c:pt idx="2">
                  <c:v>20.27</c:v>
                </c:pt>
                <c:pt idx="3">
                  <c:v>21.81</c:v>
                </c:pt>
                <c:pt idx="4">
                  <c:v>10.08</c:v>
                </c:pt>
                <c:pt idx="5">
                  <c:v>2.73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Sheet1!$B$4:$G$4</c:f>
              <c:numCache>
                <c:formatCode>0.0</c:formatCode>
                <c:ptCount val="6"/>
                <c:pt idx="0">
                  <c:v>13.29</c:v>
                </c:pt>
                <c:pt idx="1">
                  <c:v>26.25</c:v>
                </c:pt>
                <c:pt idx="2">
                  <c:v>21.21</c:v>
                </c:pt>
                <c:pt idx="3">
                  <c:v>16.46</c:v>
                </c:pt>
                <c:pt idx="4">
                  <c:v>7.26</c:v>
                </c:pt>
                <c:pt idx="5">
                  <c:v>2.23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Feb.–April 2016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Total</c:v>
                </c:pt>
                <c:pt idx="1">
                  <c:v>&lt;100%
FPL </c:v>
                </c:pt>
                <c:pt idx="2">
                  <c:v>100%–
137%
FPL </c:v>
                </c:pt>
                <c:pt idx="3">
                  <c:v>138%–
249% 
FPL</c:v>
                </c:pt>
                <c:pt idx="4">
                  <c:v>250%–
399% 
FPL</c:v>
                </c:pt>
                <c:pt idx="5">
                  <c:v>400% FPL 
or more</c:v>
                </c:pt>
              </c:strCache>
            </c:strRef>
          </c:cat>
          <c:val>
            <c:numRef>
              <c:f>Sheet1!$B$5:$G$5</c:f>
              <c:numCache>
                <c:formatCode>0.0</c:formatCode>
                <c:ptCount val="6"/>
                <c:pt idx="0">
                  <c:v>12.709999999999999</c:v>
                </c:pt>
                <c:pt idx="1">
                  <c:v>25.21</c:v>
                </c:pt>
                <c:pt idx="2">
                  <c:v>22.05</c:v>
                </c:pt>
                <c:pt idx="3">
                  <c:v>16.189999999999998</c:v>
                </c:pt>
                <c:pt idx="4">
                  <c:v>8.0399999999999991</c:v>
                </c:pt>
                <c:pt idx="5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38874440"/>
        <c:axId val="238874832"/>
      </c:barChart>
      <c:catAx>
        <c:axId val="238874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600"/>
            </a:pPr>
            <a:endParaRPr lang="en-US"/>
          </a:p>
        </c:txPr>
        <c:crossAx val="238874832"/>
        <c:crosses val="autoZero"/>
        <c:auto val="1"/>
        <c:lblAlgn val="ctr"/>
        <c:lblOffset val="100"/>
        <c:noMultiLvlLbl val="0"/>
      </c:catAx>
      <c:valAx>
        <c:axId val="238874832"/>
        <c:scaling>
          <c:orientation val="minMax"/>
          <c:max val="5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8874440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2834196855977101"/>
          <c:y val="1.7863371929469199E-2"/>
          <c:w val="0.85047121830320638"/>
          <c:h val="7.0396927083880317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3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078090691049098E-2"/>
          <c:y val="5.6150718375098302E-2"/>
          <c:w val="0.92985575461393799"/>
          <c:h val="0.7494744272486419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Currently enrolled in a health plan through the marketplace</c:v>
                </c:pt>
                <c:pt idx="2">
                  <c:v>Currently enrolled in Medicaid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>
                  <c:v>53.22</c:v>
                </c:pt>
                <c:pt idx="1">
                  <c:v>45.32</c:v>
                </c:pt>
                <c:pt idx="2">
                  <c:v>61.78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Employer coverage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Currently enrolled in a health plan through the marketplace</c:v>
                </c:pt>
                <c:pt idx="2">
                  <c:v>Currently enrolled in Medicaid</c:v>
                </c:pt>
              </c:strCache>
            </c:strRef>
          </c:cat>
          <c:val>
            <c:numRef>
              <c:f>Sheet1!$B$3:$D$3</c:f>
              <c:numCache>
                <c:formatCode>0</c:formatCode>
                <c:ptCount val="3"/>
                <c:pt idx="0">
                  <c:v>27.229999999999997</c:v>
                </c:pt>
                <c:pt idx="1">
                  <c:v>33.800000000000004</c:v>
                </c:pt>
                <c:pt idx="2">
                  <c:v>20.48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Individual coverage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Currently enrolled in a health plan through the marketplace</c:v>
                </c:pt>
                <c:pt idx="2">
                  <c:v>Currently enrolled in Medicaid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7.88</c:v>
                </c:pt>
                <c:pt idx="1">
                  <c:v>13.370000000000001</c:v>
                </c:pt>
                <c:pt idx="2">
                  <c:v>1.7000000000000002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Currently enrolled in a health plan through the marketplace</c:v>
                </c:pt>
                <c:pt idx="2">
                  <c:v>Currently enrolled in Medicaid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2.27</c:v>
                </c:pt>
                <c:pt idx="1">
                  <c:v>4.49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Marketplace coverage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Currently enrolled in a health plan through the marketplace</c:v>
                </c:pt>
                <c:pt idx="2">
                  <c:v>Currently enrolled in Medicaid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 formatCode="0">
                  <c:v>2.63</c:v>
                </c:pt>
                <c:pt idx="2" formatCode="0">
                  <c:v>5.36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Currently enrolled in a health plan through the marketplace</c:v>
                </c:pt>
                <c:pt idx="2">
                  <c:v>Currently enrolled in Medicaid</c:v>
                </c:pt>
              </c:strCache>
            </c:strRef>
          </c:cat>
          <c:val>
            <c:numRef>
              <c:f>Sheet1!$B$7:$D$7</c:f>
              <c:numCache>
                <c:formatCode>0</c:formatCode>
                <c:ptCount val="3"/>
                <c:pt idx="0">
                  <c:v>1.28</c:v>
                </c:pt>
                <c:pt idx="1">
                  <c:v>0.6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axId val="238876008"/>
        <c:axId val="238876400"/>
      </c:barChart>
      <c:catAx>
        <c:axId val="238876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8876400"/>
        <c:crosses val="autoZero"/>
        <c:auto val="1"/>
        <c:lblAlgn val="ctr"/>
        <c:lblOffset val="100"/>
        <c:noMultiLvlLbl val="0"/>
      </c:catAx>
      <c:valAx>
        <c:axId val="238876400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crossAx val="238876008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9.3955450920393702E-2"/>
          <c:y val="6.0515143256993798E-3"/>
          <c:w val="0.9"/>
          <c:h val="0.155678644534555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7.0193246038837503E-2"/>
          <c:w val="0.91767104472094096"/>
          <c:h val="0.74910294509414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Three months or less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>
                  <c:v>14.430000000000001</c:v>
                </c:pt>
                <c:pt idx="1">
                  <c:v>12.72</c:v>
                </c:pt>
                <c:pt idx="2">
                  <c:v>15.73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Four months to six months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Sheet1!$B$3:$D$3</c:f>
              <c:numCache>
                <c:formatCode>0</c:formatCode>
                <c:ptCount val="3"/>
                <c:pt idx="0">
                  <c:v>12.53</c:v>
                </c:pt>
                <c:pt idx="1">
                  <c:v>11.51</c:v>
                </c:pt>
                <c:pt idx="2">
                  <c:v>13.29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Seven months to 11 months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2.81</c:v>
                </c:pt>
                <c:pt idx="1">
                  <c:v>2.75</c:v>
                </c:pt>
                <c:pt idx="2">
                  <c:v>2.85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One year to two years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15.39</c:v>
                </c:pt>
                <c:pt idx="1">
                  <c:v>12.27</c:v>
                </c:pt>
                <c:pt idx="2">
                  <c:v>17.75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More than two years*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
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Sheet1!$B$6:$D$6</c:f>
              <c:numCache>
                <c:formatCode>0</c:formatCode>
                <c:ptCount val="3"/>
                <c:pt idx="0">
                  <c:v>53.61</c:v>
                </c:pt>
                <c:pt idx="1">
                  <c:v>59.489999999999995</c:v>
                </c:pt>
                <c:pt idx="2">
                  <c:v>49.17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241716896"/>
        <c:axId val="242532504"/>
      </c:barChart>
      <c:catAx>
        <c:axId val="24171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2532504"/>
        <c:crosses val="autoZero"/>
        <c:auto val="1"/>
        <c:lblAlgn val="ctr"/>
        <c:lblOffset val="100"/>
        <c:noMultiLvlLbl val="0"/>
      </c:catAx>
      <c:valAx>
        <c:axId val="242532504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1716896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8.5841591999276004E-2"/>
          <c:y val="3.1824462707143598E-2"/>
          <c:w val="0.89596943162277198"/>
          <c:h val="0.16056395690323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0.117981568571043"/>
          <c:w val="0.91767104472094096"/>
          <c:h val="0.56686719515203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Health insurance offered through a different employer</c:v>
                </c:pt>
                <c:pt idx="1">
                  <c:v>Medicaid</c:v>
                </c:pt>
                <c:pt idx="2">
                  <c:v>Marketplace</c:v>
                </c:pt>
                <c:pt idx="3">
                  <c:v>Individual</c:v>
                </c:pt>
                <c:pt idx="4">
                  <c:v>Other</c:v>
                </c:pt>
                <c:pt idx="5">
                  <c:v>Uninsured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57.54</c:v>
                </c:pt>
                <c:pt idx="1">
                  <c:v>11.03</c:v>
                </c:pt>
                <c:pt idx="2">
                  <c:v>7.35</c:v>
                </c:pt>
                <c:pt idx="3">
                  <c:v>3.38</c:v>
                </c:pt>
                <c:pt idx="4">
                  <c:v>1.1900000000000002</c:v>
                </c:pt>
                <c:pt idx="5">
                  <c:v>12.32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242533288"/>
        <c:axId val="242533680"/>
      </c:barChart>
      <c:catAx>
        <c:axId val="242533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2533680"/>
        <c:crosses val="autoZero"/>
        <c:auto val="1"/>
        <c:lblAlgn val="ctr"/>
        <c:lblOffset val="100"/>
        <c:noMultiLvlLbl val="0"/>
      </c:catAx>
      <c:valAx>
        <c:axId val="242533680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crossAx val="242533288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7.0193246038837503E-2"/>
          <c:w val="0.91767104472094096"/>
          <c:h val="0.657645656198222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Improved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9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Sheet1!$B$2:$D$2</c:f>
              <c:numCache>
                <c:formatCode>0</c:formatCode>
                <c:ptCount val="3"/>
                <c:pt idx="0">
                  <c:v>38.82</c:v>
                </c:pt>
                <c:pt idx="1">
                  <c:v>31.180000000000003</c:v>
                </c:pt>
                <c:pt idx="2">
                  <c:v>44.87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Stayed the same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Sheet1!$B$3:$D$3</c:f>
              <c:numCache>
                <c:formatCode>0</c:formatCode>
                <c:ptCount val="3"/>
                <c:pt idx="0">
                  <c:v>45.43</c:v>
                </c:pt>
                <c:pt idx="1">
                  <c:v>41.78</c:v>
                </c:pt>
                <c:pt idx="2">
                  <c:v>48.309999999999995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Gotten worse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6.77</c:v>
                </c:pt>
                <c:pt idx="1">
                  <c:v>10.73</c:v>
                </c:pt>
                <c:pt idx="2">
                  <c:v>3.64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 have not tried to get care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private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4.9799999999999995</c:v>
                </c:pt>
                <c:pt idx="1">
                  <c:v>10.02</c:v>
                </c:pt>
                <c:pt idx="2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167710840"/>
        <c:axId val="167711232"/>
      </c:barChart>
      <c:catAx>
        <c:axId val="167710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7711232"/>
        <c:crosses val="autoZero"/>
        <c:auto val="1"/>
        <c:lblAlgn val="ctr"/>
        <c:lblOffset val="100"/>
        <c:noMultiLvlLbl val="0"/>
      </c:catAx>
      <c:valAx>
        <c:axId val="167711232"/>
        <c:scaling>
          <c:orientation val="minMax"/>
          <c:max val="75"/>
        </c:scaling>
        <c:delete val="0"/>
        <c:axPos val="l"/>
        <c:numFmt formatCode="0" sourceLinked="1"/>
        <c:majorTickMark val="out"/>
        <c:minorTickMark val="none"/>
        <c:tickLblPos val="nextTo"/>
        <c:crossAx val="16771084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5.5510093804990703E-2"/>
          <c:y val="2.2638435369198101E-2"/>
          <c:w val="0.92529710404200605"/>
          <c:h val="8.940755927660390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01"/>
          <c:y val="0"/>
          <c:w val="0.49503874226369898"/>
          <c:h val="0.933323978644582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0.117981568571043"/>
          <c:w val="0.91767104472094096"/>
          <c:h val="0.737538490244706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.15999735050660877"/>
                  <c:y val="0.21271802269018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Somewhat easy</c:v>
                </c:pt>
                <c:pt idx="2">
                  <c:v>Somewhat difficult</c:v>
                </c:pt>
                <c:pt idx="3">
                  <c:v>Very difficult</c:v>
                </c:pt>
                <c:pt idx="4">
                  <c:v>Could not find a doctor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35.19</c:v>
                </c:pt>
                <c:pt idx="1">
                  <c:v>23.04</c:v>
                </c:pt>
                <c:pt idx="2">
                  <c:v>22.8</c:v>
                </c:pt>
                <c:pt idx="3">
                  <c:v>14.13</c:v>
                </c:pt>
                <c:pt idx="4">
                  <c:v>4.66</c:v>
                </c:pt>
                <c:pt idx="5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57"/>
      </c:pieChart>
    </c:plotArea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0.117981568571043"/>
          <c:w val="0.91767104472094096"/>
          <c:h val="0.619554487788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Within 1 week</c:v>
                </c:pt>
                <c:pt idx="1">
                  <c:v>8 to 14 
days</c:v>
                </c:pt>
                <c:pt idx="2">
                  <c:v>15 to 30 
days</c:v>
                </c:pt>
                <c:pt idx="3">
                  <c:v>More than 
30 days</c:v>
                </c:pt>
                <c:pt idx="4">
                  <c:v>Have not tried to make an appointment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35.29</c:v>
                </c:pt>
                <c:pt idx="1">
                  <c:v>17.899999999999999</c:v>
                </c:pt>
                <c:pt idx="2">
                  <c:v>21.91</c:v>
                </c:pt>
                <c:pt idx="3">
                  <c:v>15.889999999999999</c:v>
                </c:pt>
                <c:pt idx="4">
                  <c:v>8.07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167736136"/>
        <c:axId val="167736528"/>
      </c:barChart>
      <c:catAx>
        <c:axId val="167736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7736528"/>
        <c:crosses val="autoZero"/>
        <c:auto val="1"/>
        <c:lblAlgn val="ctr"/>
        <c:lblOffset val="100"/>
        <c:noMultiLvlLbl val="0"/>
      </c:catAx>
      <c:valAx>
        <c:axId val="167736528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7736136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01"/>
          <c:y val="0"/>
          <c:w val="0.49503874226369898"/>
          <c:h val="0.933323978644582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02073188212692E-2"/>
          <c:y val="6.3434760532350504E-2"/>
          <c:w val="0.85288783100784737"/>
          <c:h val="0.77606820331928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Within one week</c:v>
                </c:pt>
                <c:pt idx="1">
                  <c:v>In 8 to 14 days</c:v>
                </c:pt>
                <c:pt idx="2">
                  <c:v>In 15 to 30 days</c:v>
                </c:pt>
                <c:pt idx="3">
                  <c:v>After more than 30 days</c:v>
                </c:pt>
                <c:pt idx="4">
                  <c:v>Have not tried to make an appointment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38.279999999999994</c:v>
                </c:pt>
                <c:pt idx="1">
                  <c:v>21.240000000000002</c:v>
                </c:pt>
                <c:pt idx="2">
                  <c:v>20.96</c:v>
                </c:pt>
                <c:pt idx="3">
                  <c:v>15.939999999999998</c:v>
                </c:pt>
                <c:pt idx="4">
                  <c:v>2.5299999999999998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Marketplace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Within one week</c:v>
                </c:pt>
                <c:pt idx="1">
                  <c:v>In 8 to 14 days</c:v>
                </c:pt>
                <c:pt idx="2">
                  <c:v>In 15 to 30 days</c:v>
                </c:pt>
                <c:pt idx="3">
                  <c:v>After more than 30 days</c:v>
                </c:pt>
                <c:pt idx="4">
                  <c:v>Have not tried to make an appointment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38.269999999999996</c:v>
                </c:pt>
                <c:pt idx="1">
                  <c:v>24.22</c:v>
                </c:pt>
                <c:pt idx="2">
                  <c:v>17.599999999999998</c:v>
                </c:pt>
                <c:pt idx="3">
                  <c:v>16.440000000000001</c:v>
                </c:pt>
                <c:pt idx="4">
                  <c:v>1.18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Medicaid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Within one week</c:v>
                </c:pt>
                <c:pt idx="1">
                  <c:v>In 8 to 14 days</c:v>
                </c:pt>
                <c:pt idx="2">
                  <c:v>In 15 to 30 days</c:v>
                </c:pt>
                <c:pt idx="3">
                  <c:v>After more than 30 days</c:v>
                </c:pt>
                <c:pt idx="4">
                  <c:v>Have not tried to make an appointment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37.590000000000003</c:v>
                </c:pt>
                <c:pt idx="1">
                  <c:v>18.2</c:v>
                </c:pt>
                <c:pt idx="2">
                  <c:v>24.7</c:v>
                </c:pt>
                <c:pt idx="3">
                  <c:v>15.75</c:v>
                </c:pt>
                <c:pt idx="4">
                  <c:v>3.93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7"/>
        <c:axId val="167737704"/>
        <c:axId val="167738096"/>
      </c:barChart>
      <c:catAx>
        <c:axId val="16773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7738096"/>
        <c:crosses val="autoZero"/>
        <c:auto val="1"/>
        <c:lblAlgn val="ctr"/>
        <c:lblOffset val="100"/>
        <c:noMultiLvlLbl val="0"/>
      </c:catAx>
      <c:valAx>
        <c:axId val="167738096"/>
        <c:scaling>
          <c:orientation val="minMax"/>
          <c:max val="75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7737704"/>
        <c:crosses val="autoZero"/>
        <c:crossBetween val="between"/>
        <c:majorUnit val="25"/>
        <c:minorUnit val="1"/>
      </c:valAx>
    </c:plotArea>
    <c:legend>
      <c:legendPos val="t"/>
      <c:layout>
        <c:manualLayout>
          <c:xMode val="edge"/>
          <c:yMode val="edge"/>
          <c:x val="0.25849954057076036"/>
          <c:y val="0.10751765605876525"/>
          <c:w val="0.48375331533923499"/>
          <c:h val="7.773925296645795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489854331829364E-2"/>
          <c:y val="0.13314341956992365"/>
          <c:w val="0.90438831247716567"/>
          <c:h val="0.8158272119849067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0</c:formatCode>
                <c:ptCount val="11"/>
                <c:pt idx="0">
                  <c:v>35.19</c:v>
                </c:pt>
                <c:pt idx="1">
                  <c:v>45.269999999999996</c:v>
                </c:pt>
                <c:pt idx="2">
                  <c:v>38.03</c:v>
                </c:pt>
                <c:pt idx="4">
                  <c:v>36.059999999999995</c:v>
                </c:pt>
                <c:pt idx="5">
                  <c:v>44.92</c:v>
                </c:pt>
                <c:pt idx="6">
                  <c:v>39.54</c:v>
                </c:pt>
                <c:pt idx="8">
                  <c:v>35.6</c:v>
                </c:pt>
                <c:pt idx="9">
                  <c:v>46.77</c:v>
                </c:pt>
                <c:pt idx="10">
                  <c:v>36.69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005032">
                <a:alpha val="84706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Sheet1!$C$2:$C$12</c:f>
              <c:numCache>
                <c:formatCode>0</c:formatCode>
                <c:ptCount val="11"/>
                <c:pt idx="0">
                  <c:v>40.949999999999996</c:v>
                </c:pt>
                <c:pt idx="1">
                  <c:v>40.31</c:v>
                </c:pt>
                <c:pt idx="2">
                  <c:v>44.34</c:v>
                </c:pt>
                <c:pt idx="4">
                  <c:v>29.38</c:v>
                </c:pt>
                <c:pt idx="5">
                  <c:v>35.85</c:v>
                </c:pt>
                <c:pt idx="6">
                  <c:v>37.519999999999996</c:v>
                </c:pt>
                <c:pt idx="8">
                  <c:v>49.66</c:v>
                </c:pt>
                <c:pt idx="9">
                  <c:v>46.32</c:v>
                </c:pt>
                <c:pt idx="10">
                  <c:v>51.019999999999996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241714544"/>
        <c:axId val="241714936"/>
      </c:barChart>
      <c:catAx>
        <c:axId val="24171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241714936"/>
        <c:crosses val="autoZero"/>
        <c:auto val="0"/>
        <c:lblAlgn val="ctr"/>
        <c:lblOffset val="0"/>
        <c:noMultiLvlLbl val="0"/>
      </c:catAx>
      <c:valAx>
        <c:axId val="241714936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241714544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489854331829364E-2"/>
          <c:y val="0.13314341956992365"/>
          <c:w val="0.90438831247716567"/>
          <c:h val="0.8158272119849067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Sheet1!$B$2:$B$12</c:f>
              <c:numCache>
                <c:formatCode>0</c:formatCode>
                <c:ptCount val="11"/>
                <c:pt idx="0">
                  <c:v>28.24</c:v>
                </c:pt>
                <c:pt idx="1">
                  <c:v>29.48</c:v>
                </c:pt>
                <c:pt idx="2">
                  <c:v>30.7</c:v>
                </c:pt>
                <c:pt idx="4">
                  <c:v>27.800000000000004</c:v>
                </c:pt>
                <c:pt idx="5">
                  <c:v>29.709999999999997</c:v>
                </c:pt>
                <c:pt idx="6">
                  <c:v>30.009999999999998</c:v>
                </c:pt>
                <c:pt idx="8">
                  <c:v>27.58</c:v>
                </c:pt>
                <c:pt idx="9">
                  <c:v>29.509999999999998</c:v>
                </c:pt>
                <c:pt idx="10">
                  <c:v>31.64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Sheet1!$C$2:$C$12</c:f>
              <c:numCache>
                <c:formatCode>0</c:formatCode>
                <c:ptCount val="11"/>
                <c:pt idx="0">
                  <c:v>23.830000000000002</c:v>
                </c:pt>
                <c:pt idx="1">
                  <c:v>22.82</c:v>
                </c:pt>
                <c:pt idx="2">
                  <c:v>21.29</c:v>
                </c:pt>
                <c:pt idx="4">
                  <c:v>22.58</c:v>
                </c:pt>
                <c:pt idx="5">
                  <c:v>19.78</c:v>
                </c:pt>
                <c:pt idx="6">
                  <c:v>18.970000000000002</c:v>
                </c:pt>
                <c:pt idx="8">
                  <c:v>26.51</c:v>
                </c:pt>
                <c:pt idx="9">
                  <c:v>27.150000000000002</c:v>
                </c:pt>
                <c:pt idx="10">
                  <c:v>23.77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005032">
                <a:alpha val="84706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Sheet1!$D$2:$D$12</c:f>
              <c:numCache>
                <c:formatCode>0</c:formatCode>
                <c:ptCount val="11"/>
                <c:pt idx="0">
                  <c:v>16.919999999999998</c:v>
                </c:pt>
                <c:pt idx="1">
                  <c:v>21</c:v>
                </c:pt>
                <c:pt idx="2">
                  <c:v>19.189999999999998</c:v>
                </c:pt>
                <c:pt idx="4">
                  <c:v>12.479999999999999</c:v>
                </c:pt>
                <c:pt idx="5">
                  <c:v>20.82</c:v>
                </c:pt>
                <c:pt idx="6">
                  <c:v>16.669999999999998</c:v>
                </c:pt>
                <c:pt idx="8">
                  <c:v>20.69</c:v>
                </c:pt>
                <c:pt idx="9">
                  <c:v>21.740000000000002</c:v>
                </c:pt>
                <c:pt idx="10">
                  <c:v>21.23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241715720"/>
        <c:axId val="241716112"/>
      </c:barChart>
      <c:catAx>
        <c:axId val="241715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241716112"/>
        <c:crosses val="autoZero"/>
        <c:auto val="0"/>
        <c:lblAlgn val="ctr"/>
        <c:lblOffset val="0"/>
        <c:noMultiLvlLbl val="0"/>
      </c:catAx>
      <c:valAx>
        <c:axId val="241716112"/>
        <c:scaling>
          <c:orientation val="minMax"/>
          <c:max val="1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241715720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B1DE0-7C4F-4F54-AA27-50CB03BF657C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F1D43-EA95-4835-BB52-FA8DF52C8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37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8F0E2-470C-4A9D-A17C-6F2024BFEA9A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1177925"/>
            <a:ext cx="56483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B4617-587A-4B78-8FF9-1BEEF88F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8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31495-809F-4118-87B7-2B4F3E8D5A0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39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804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47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005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11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Exhibit</a:t>
            </a:r>
            <a:r>
              <a:rPr lang="en-US" baseline="0" dirty="0" smtClean="0"/>
              <a:t> 17. </a:t>
            </a:r>
          </a:p>
          <a:p>
            <a:r>
              <a:rPr lang="en-US" dirty="0" smtClean="0"/>
              <a:t>Just to recap the major findings of the study:</a:t>
            </a:r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0" dirty="0" smtClean="0"/>
              <a:t> will stop there and turn this back over to David. Thank you, and I look forward to your questions.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DB526-017D-4E6D-A189-5702C71EF70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58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09E25-2B3F-47E4-8DB1-E50B593DBF6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09E25-2B3F-47E4-8DB1-E50B593DBF6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80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7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689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014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77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80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5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42273"/>
            <a:ext cx="103632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1517"/>
            <a:ext cx="12187767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9034" y="1066801"/>
            <a:ext cx="5687484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066801"/>
            <a:ext cx="568748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2972"/>
            <a:ext cx="109728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6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2972"/>
            <a:ext cx="109728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2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3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2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8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1517"/>
            <a:ext cx="12187767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9034" y="1066801"/>
            <a:ext cx="5687484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066801"/>
            <a:ext cx="568748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42273"/>
            <a:ext cx="103632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6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3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1600" y="442913"/>
            <a:ext cx="1209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018" y="6099176"/>
            <a:ext cx="303318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31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1600" y="442913"/>
            <a:ext cx="1209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018" y="6099176"/>
            <a:ext cx="303318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92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9317" y="596947"/>
            <a:ext cx="10818055" cy="3416320"/>
          </a:xfrm>
        </p:spPr>
        <p:txBody>
          <a:bodyPr/>
          <a:lstStyle/>
          <a:p>
            <a:pPr algn="ctr"/>
            <a:r>
              <a:rPr lang="en-US" sz="2800" b="1" dirty="0"/>
              <a:t>Americans’ Experiences with </a:t>
            </a:r>
            <a:r>
              <a:rPr lang="en-US" sz="2800" b="1" dirty="0" smtClean="0"/>
              <a:t>ACA Marketplace </a:t>
            </a:r>
            <a:r>
              <a:rPr lang="en-US" sz="2800" b="1" dirty="0"/>
              <a:t>and Medicaid Coverage:</a:t>
            </a:r>
            <a:br>
              <a:rPr lang="en-US" sz="2800" b="1" dirty="0"/>
            </a:br>
            <a:r>
              <a:rPr lang="en-US" sz="2800" b="1" dirty="0"/>
              <a:t>Access to Care and </a:t>
            </a:r>
            <a:r>
              <a:rPr lang="en-US" sz="2800" b="1" dirty="0" smtClean="0"/>
              <a:t>Satisfaction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400" b="1" dirty="0"/>
              <a:t>Findings from </a:t>
            </a:r>
            <a:r>
              <a:rPr lang="en-US" sz="2400" b="1" dirty="0" smtClean="0"/>
              <a:t>The </a:t>
            </a:r>
            <a:r>
              <a:rPr lang="en-US" sz="2400" b="1" dirty="0"/>
              <a:t>Commonwealth Fund Affordable Care Act Tracking Survey, February – April 2016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b="1" dirty="0">
              <a:latin typeface="Georgia" charset="0"/>
              <a:ea typeface="ＭＳ Ｐゴシック" charset="0"/>
            </a:endParaRP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4" y="6489700"/>
            <a:ext cx="3898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CFlogo_2014_4-color_PMS_K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54" y="5249917"/>
            <a:ext cx="381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2895600" y="3505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orbel" pitchFamily="34" charset="0"/>
                <a:ea typeface="ＭＳ Ｐゴシック" charset="-128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orbel" pitchFamily="34" charset="0"/>
                <a:ea typeface="ＭＳ Ｐゴシック" charset="-128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orbel" pitchFamily="34" charset="0"/>
                <a:ea typeface="ＭＳ Ｐゴシック" charset="-128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orbel" pitchFamily="34" charset="0"/>
                <a:ea typeface="ＭＳ Ｐゴシック" charset="-128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orbel" pitchFamily="34" charset="0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/>
              </a:rPr>
              <a:t>Sara R. Collins, Ph.D.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/>
              </a:rPr>
              <a:t>Vice President, Health Care Coverage and Access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/>
              </a:rPr>
              <a:t>The Commonwealth Fund </a:t>
            </a:r>
          </a:p>
          <a:p>
            <a:pPr>
              <a:spcBef>
                <a:spcPts val="0"/>
              </a:spcBef>
              <a:defRPr/>
            </a:pPr>
            <a:endParaRPr lang="en-US" b="1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/>
              </a:rPr>
              <a:t>Media Teleconference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/>
              </a:rPr>
              <a:t>May 24, 2016</a:t>
            </a:r>
            <a:endParaRPr lang="en-US" b="1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cs typeface="Arial"/>
            </a:endParaRPr>
          </a:p>
          <a:p>
            <a:pPr algn="l">
              <a:defRPr/>
            </a:pPr>
            <a:endParaRPr lang="en-US" sz="2800" dirty="0">
              <a:solidFill>
                <a:prstClr val="black">
                  <a:tint val="75000"/>
                </a:prst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81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1440"/>
            <a:ext cx="9144000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Exhibit 9. Uninsured </a:t>
            </a:r>
            <a:r>
              <a:rPr lang="en-US" sz="2000" b="1" dirty="0"/>
              <a:t>Rates Among Low-Income Adults </a:t>
            </a:r>
            <a:br>
              <a:rPr lang="en-US" sz="2000" b="1" dirty="0"/>
            </a:br>
            <a:r>
              <a:rPr lang="en-US" sz="2000" b="1" dirty="0" smtClean="0"/>
              <a:t>Have Fallen The Most But Remain Substantially Higher Than that  of Wealthier Adults</a:t>
            </a: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/>
          </p:nvPr>
        </p:nvGraphicFramePr>
        <p:xfrm>
          <a:off x="1676400" y="1677888"/>
          <a:ext cx="8828180" cy="4570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10668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Percent adults ages 19–64 uninsured</a:t>
            </a: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1569720" y="6392501"/>
            <a:ext cx="90982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Note: FPL refers to federal poverty level. </a:t>
            </a: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March–May 2015, and Feb.-April 2016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26" y="84729"/>
            <a:ext cx="10407267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Exhibit 10. Nearly Half of Adults in Marketplace Plans and Six in Te</a:t>
            </a:r>
            <a:r>
              <a:rPr lang="en-US" sz="2000" b="1" dirty="0"/>
              <a:t>n</a:t>
            </a:r>
            <a:r>
              <a:rPr lang="en-US" sz="2000" b="1" dirty="0" smtClean="0"/>
              <a:t> Adults Enrolled </a:t>
            </a:r>
            <a:r>
              <a:rPr lang="en-US" sz="2000" b="1" dirty="0"/>
              <a:t>in </a:t>
            </a:r>
            <a:r>
              <a:rPr lang="en-US" sz="2000" b="1" dirty="0" smtClean="0"/>
              <a:t>Medicaid Were </a:t>
            </a:r>
            <a:r>
              <a:rPr lang="en-US" sz="2000" b="1" dirty="0"/>
              <a:t>Uninsured Before Getting Their New </a:t>
            </a:r>
            <a:r>
              <a:rPr lang="en-US" sz="2000" b="1" dirty="0" smtClean="0"/>
              <a:t>Insurance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25801" y="5816026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coverage </a:t>
            </a:r>
            <a:b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for less than three years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/>
          </p:nvPr>
        </p:nvGraphicFramePr>
        <p:xfrm>
          <a:off x="1634900" y="1810688"/>
          <a:ext cx="8880700" cy="390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34900" y="1371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1569720" y="6556925"/>
            <a:ext cx="89458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Feb.-April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2016.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8382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type of health insurance did you have prior to getting </a:t>
            </a:r>
            <a:b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your marketplace or Medicaid coverage?</a:t>
            </a:r>
          </a:p>
        </p:txBody>
      </p:sp>
    </p:spTree>
    <p:extLst>
      <p:ext uri="{BB962C8B-B14F-4D97-AF65-F5344CB8AC3E}">
        <p14:creationId xmlns:p14="http://schemas.microsoft.com/office/powerpoint/2010/main" val="34867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Exhibit 11. Over Half of Adults </a:t>
            </a:r>
            <a:r>
              <a:rPr lang="en-US" sz="2000" b="1" kern="0" dirty="0">
                <a:ea typeface="ＭＳ Ｐゴシック"/>
              </a:rPr>
              <a:t>Who Were Uninsured Before Getting </a:t>
            </a:r>
            <a:br>
              <a:rPr lang="en-US" sz="2000" b="1" kern="0" dirty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Their New </a:t>
            </a:r>
            <a:r>
              <a:rPr lang="en-US" sz="2000" b="1" kern="0" dirty="0">
                <a:ea typeface="ＭＳ Ｐゴシック"/>
              </a:rPr>
              <a:t>Coverage Had </a:t>
            </a:r>
            <a:r>
              <a:rPr lang="en-US" sz="2000" b="1" kern="0" dirty="0" smtClean="0">
                <a:ea typeface="ＭＳ Ｐゴシック"/>
              </a:rPr>
              <a:t>Been </a:t>
            </a:r>
            <a:r>
              <a:rPr lang="en-US" sz="2000" b="1" kern="0" dirty="0">
                <a:ea typeface="ＭＳ Ｐゴシック"/>
              </a:rPr>
              <a:t>Uninsured for </a:t>
            </a:r>
            <a:r>
              <a:rPr lang="en-US" sz="2000" b="1" kern="0" dirty="0" smtClean="0">
                <a:ea typeface="ＭＳ Ｐゴシック"/>
              </a:rPr>
              <a:t>More than Two Years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3976" y="5663626"/>
            <a:ext cx="849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were uninsured before gaining</a:t>
            </a:r>
            <a:b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their Medicaid or marketplace coverage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1676400" y="1811181"/>
          <a:ext cx="8839200" cy="370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320700" y="841249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 the time you got your marketplace or Medicaid coverage, </a:t>
            </a:r>
            <a:b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long had you been uninsured?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569720" y="6400801"/>
            <a:ext cx="90982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* Includes those who reported never having had insurance. </a:t>
            </a: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Feb.-April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2016.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1" y="1472625"/>
            <a:ext cx="832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888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Exhibit 12. Three of Ten Adults </a:t>
            </a:r>
            <a:r>
              <a:rPr lang="en-US" sz="2000" b="1" kern="0" dirty="0">
                <a:ea typeface="ＭＳ Ｐゴシック"/>
              </a:rPr>
              <a:t>Who Had Employer Insurance for Less Than a Year Previously </a:t>
            </a:r>
            <a:r>
              <a:rPr lang="en-US" sz="2000" b="1" kern="0" dirty="0" smtClean="0">
                <a:ea typeface="ＭＳ Ｐゴシック"/>
              </a:rPr>
              <a:t>Had Insurance Through the Marketplaces or Medicaid</a:t>
            </a:r>
            <a:r>
              <a:rPr lang="en-US" sz="2000" b="1" kern="0" dirty="0">
                <a:ea typeface="ＭＳ Ｐゴシック"/>
              </a:rPr>
              <a:t/>
            </a:r>
            <a:br>
              <a:rPr lang="en-US" sz="2000" b="1" kern="0" dirty="0">
                <a:ea typeface="ＭＳ Ｐゴシック"/>
              </a:rPr>
            </a:b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3562" y="5962836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have had employer insurance for less than a year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1850966" y="1749526"/>
          <a:ext cx="8742392" cy="412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46538" y="1074004"/>
            <a:ext cx="889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Why type of health insurance did you have prior to getting health insurance through your current employer?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524000" y="6516835"/>
            <a:ext cx="84124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Feb.-April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2016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8885" y="1905001"/>
            <a:ext cx="751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29084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400110"/>
          </a:xfrm>
        </p:spPr>
        <p:txBody>
          <a:bodyPr/>
          <a:lstStyle/>
          <a:p>
            <a:pPr algn="ctr"/>
            <a:r>
              <a:rPr lang="en-US" sz="2000" b="1" dirty="0"/>
              <a:t>Exhibit </a:t>
            </a:r>
            <a:r>
              <a:rPr lang="en-US" sz="2000" b="1" dirty="0" smtClean="0"/>
              <a:t>13. Conclusions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638" y="591786"/>
            <a:ext cx="10537372" cy="5715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survey findings suggest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ACA coverage expansions are facilitating access to needed care and are thus, on balance, working well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majority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adults enrolled.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Majorities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enrollees are using their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insurance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get care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say they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could not have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accessed or afforded before.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ability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adults with marketplace plans and Medicaid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doctors and get appointments is similar to that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U.S. insured adults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may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explain why majorities of enrollees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 satisfied with their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insurance.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a minority of those enrolled indicate problems getting care and are less satisfied.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people remain uninsured, especially those with low-incomes.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0ngoing monitoring of the expansions and adjustments by policy makers and stakeholders will be needed to ensure that families can get high quality health care. 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3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13660"/>
            <a:ext cx="12090400" cy="40011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+mj-lt"/>
              </a:rPr>
              <a:t>Exhibit 13. Survey Methodology </a:t>
            </a:r>
            <a:endParaRPr lang="en-US" sz="2000" b="1" dirty="0">
              <a:latin typeface="+mj-lt"/>
            </a:endParaRPr>
          </a:p>
        </p:txBody>
      </p:sp>
      <p:pic>
        <p:nvPicPr>
          <p:cNvPr id="4" name="Picture 5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498" y="5960145"/>
            <a:ext cx="2458673" cy="639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9900" y="869573"/>
            <a:ext cx="11353800" cy="54102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Arial" panose="020B0604020202020204" pitchFamily="34" charset="0"/>
              </a:rPr>
              <a:t>Conducted by SSRS from February 2, 2016 to April 5, 2016.</a:t>
            </a:r>
          </a:p>
          <a:p>
            <a:endParaRPr lang="en-US" sz="1800" dirty="0" smtClean="0">
              <a:latin typeface="+mn-lt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+mn-lt"/>
                <a:cs typeface="Arial" panose="020B0604020202020204" pitchFamily="34" charset="0"/>
              </a:rPr>
              <a:t>15-minute telephone interviews in English and Spanish, among a random, nationally representative sample of 4,802 adults ages 19 to 64, living in the United States; 1,496 interviews were on landlines and 3,306 on cellular phones. </a:t>
            </a:r>
          </a:p>
          <a:p>
            <a:endParaRPr lang="en-US" sz="1800" dirty="0" smtClean="0">
              <a:latin typeface="+mn-lt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+mn-lt"/>
                <a:cs typeface="Arial" panose="020B0604020202020204" pitchFamily="34" charset="0"/>
              </a:rPr>
              <a:t>Sample was designed to increase likelihood of surveying respondents eligible for new coverage options under the ACA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+mn-lt"/>
                <a:cs typeface="Arial" panose="020B0604020202020204" pitchFamily="34" charset="0"/>
              </a:rPr>
              <a:t>in the following ways: </a:t>
            </a:r>
          </a:p>
          <a:p>
            <a:pPr lvl="1"/>
            <a:r>
              <a:rPr lang="en-US" sz="1800" dirty="0" smtClean="0">
                <a:latin typeface="+mn-lt"/>
                <a:cs typeface="Arial" panose="020B0604020202020204" pitchFamily="34" charset="0"/>
              </a:rPr>
              <a:t>SSRS re-contacted households </a:t>
            </a:r>
            <a:r>
              <a:rPr lang="en-US" sz="1800" dirty="0">
                <a:latin typeface="+mn-lt"/>
              </a:rPr>
              <a:t>reached through their omnibus survey of adults </a:t>
            </a:r>
            <a:r>
              <a:rPr lang="en-US" sz="1800" dirty="0" smtClean="0">
                <a:latin typeface="+mn-lt"/>
              </a:rPr>
              <a:t>who </a:t>
            </a:r>
            <a:r>
              <a:rPr lang="en-US" sz="1800" dirty="0">
                <a:latin typeface="+mn-lt"/>
              </a:rPr>
              <a:t>were uninsured, had individual coverage, had a marketplace plan, or had public insurance</a:t>
            </a:r>
            <a:r>
              <a:rPr lang="en-US" sz="1800" dirty="0" smtClean="0">
                <a:latin typeface="+mn-lt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en-US" sz="1800" dirty="0" smtClean="0">
                <a:latin typeface="+mn-lt"/>
                <a:cs typeface="Arial" panose="020B0604020202020204" pitchFamily="34" charset="0"/>
              </a:rPr>
              <a:t>Stratified Random Digit Dial sample</a:t>
            </a:r>
          </a:p>
          <a:p>
            <a:endParaRPr lang="en-US" sz="1800" dirty="0" smtClean="0">
              <a:latin typeface="+mn-lt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+mn-lt"/>
                <a:cs typeface="Arial" panose="020B0604020202020204" pitchFamily="34" charset="0"/>
              </a:rPr>
              <a:t>Data weighted 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to the U.S. 19-to-64 adult population by age, gender, race/ethnicity, household size, geographic area, and population density and to correct for stratified sample design, the use of re-contacted respondents, overlapping landline and cellular phone sample frames, and disproportionate nonresponse that might bias results</a:t>
            </a:r>
            <a:r>
              <a:rPr lang="en-US" sz="1800" dirty="0" smtClean="0">
                <a:latin typeface="+mn-lt"/>
                <a:cs typeface="Arial" panose="020B0604020202020204" pitchFamily="34" charset="0"/>
              </a:rPr>
              <a:t>.</a:t>
            </a:r>
          </a:p>
          <a:p>
            <a:endParaRPr lang="en-US" sz="1800" dirty="0" smtClean="0">
              <a:latin typeface="+mn-lt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+mn-lt"/>
                <a:cs typeface="Arial" panose="020B0604020202020204" pitchFamily="34" charset="0"/>
              </a:rPr>
              <a:t>Overall margin of sampling error of +/-2.0 percentage points at the 95 percent confidence level. </a:t>
            </a:r>
          </a:p>
        </p:txBody>
      </p:sp>
    </p:spTree>
    <p:extLst>
      <p:ext uri="{BB962C8B-B14F-4D97-AF65-F5344CB8AC3E}">
        <p14:creationId xmlns:p14="http://schemas.microsoft.com/office/powerpoint/2010/main" val="8164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85488"/>
            <a:ext cx="12090400" cy="400110"/>
          </a:xfrm>
        </p:spPr>
        <p:txBody>
          <a:bodyPr/>
          <a:lstStyle/>
          <a:p>
            <a:pPr algn="ctr"/>
            <a:r>
              <a:rPr lang="en-US" sz="2000" b="1" dirty="0" smtClean="0">
                <a:latin typeface="Georgia" panose="02040502050405020303" pitchFamily="18" charset="0"/>
              </a:rPr>
              <a:t>Exhibit 1. Summary of Major Findings 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55" y="1004935"/>
            <a:ext cx="10984871" cy="539586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5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227" y="5989277"/>
            <a:ext cx="2458673" cy="639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70165" y="513996"/>
            <a:ext cx="101155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Corbel" pitchFamily="34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n-lt"/>
              </a:rPr>
              <a:t>ACA marketplace and Medicaid coverage is enabling people to get health care that many say they could not have gotten before, even among previously insured adults. 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Most recent </a:t>
            </a:r>
            <a:r>
              <a:rPr lang="en-US" dirty="0">
                <a:latin typeface="+mn-lt"/>
              </a:rPr>
              <a:t>enrollees </a:t>
            </a:r>
            <a:r>
              <a:rPr lang="en-US" dirty="0" smtClean="0">
                <a:latin typeface="+mn-lt"/>
              </a:rPr>
              <a:t>in marketplace plans or Medicaid say </a:t>
            </a:r>
            <a:r>
              <a:rPr lang="en-US" dirty="0">
                <a:latin typeface="+mn-lt"/>
              </a:rPr>
              <a:t>their ability to get the health care they need has improved or stayed the same. </a:t>
            </a:r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People with marketplace or Medicaid coverage who looked for new primary care physicians found them relatively easily. 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Wait times for doctor appointments are </a:t>
            </a:r>
            <a:r>
              <a:rPr lang="en-US" dirty="0">
                <a:latin typeface="+mn-lt"/>
              </a:rPr>
              <a:t>comparable to those </a:t>
            </a:r>
            <a:r>
              <a:rPr lang="en-US" dirty="0" smtClean="0">
                <a:latin typeface="+mn-lt"/>
              </a:rPr>
              <a:t>reported in </a:t>
            </a:r>
            <a:r>
              <a:rPr lang="en-US" dirty="0">
                <a:latin typeface="+mn-lt"/>
              </a:rPr>
              <a:t>other surveys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Majorities of </a:t>
            </a:r>
            <a:r>
              <a:rPr lang="en-US" dirty="0" smtClean="0">
                <a:latin typeface="+mn-lt"/>
              </a:rPr>
              <a:t>marketplace and Medicaid enrollees are </a:t>
            </a:r>
            <a:r>
              <a:rPr lang="en-US" dirty="0">
                <a:latin typeface="+mn-lt"/>
              </a:rPr>
              <a:t>satisfied with </a:t>
            </a:r>
            <a:r>
              <a:rPr lang="en-US" dirty="0" smtClean="0">
                <a:latin typeface="+mn-lt"/>
              </a:rPr>
              <a:t>their insurance.</a:t>
            </a:r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The Affordable Care Act has substantially reduced the uninsured rate among working age adults, but wide differences persist between lower and higher income adults. 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88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660" y="182881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Exhibit </a:t>
            </a:r>
            <a:r>
              <a:rPr lang="en-US" sz="2000" b="1" kern="0" dirty="0">
                <a:ea typeface="ＭＳ Ｐゴシック"/>
              </a:rPr>
              <a:t>2</a:t>
            </a:r>
            <a:r>
              <a:rPr lang="en-US" sz="2000" b="1" kern="0" dirty="0" smtClean="0">
                <a:ea typeface="ＭＳ Ｐゴシック"/>
              </a:rPr>
              <a:t>. Sixty-One Percent of Adults </a:t>
            </a:r>
            <a:r>
              <a:rPr lang="en-US" sz="2000" b="1" kern="0" dirty="0">
                <a:ea typeface="ＭＳ Ｐゴシック"/>
              </a:rPr>
              <a:t>with </a:t>
            </a:r>
            <a:r>
              <a:rPr lang="en-US" sz="2000" b="1" kern="0" dirty="0" smtClean="0">
                <a:ea typeface="ＭＳ Ｐゴシック"/>
              </a:rPr>
              <a:t>Marketplace or Medicaid Coverage Who Had Used Their Plan Said They Would Not Have Been Able to Access or Afford This Care Before</a:t>
            </a:r>
            <a:endParaRPr lang="en-US" sz="2000" b="1" dirty="0">
              <a:cs typeface="Arial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623482" y="6238244"/>
            <a:ext cx="999117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*72% of adults ages 19 to 64 who are currently enrolled in marketplace coverage or with Medicaid for less than 3 years reported they had used their coverage to visit a doctor, hospital, or other health care provider, or to pay for prescription drugs. 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Feb.-April 2016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9285" y="1603201"/>
            <a:ext cx="2099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 who said no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410200" y="2363700"/>
            <a:ext cx="0" cy="213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153400" y="2363700"/>
            <a:ext cx="0" cy="213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04949" y="1191150"/>
            <a:ext cx="667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Prior to getting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your Medicaid or health coverage through the marketplace, 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would you have been able to access and/or afford this care?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69720" y="5291858"/>
            <a:ext cx="8068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coverage or have had </a:t>
            </a:r>
            <a:b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Medicaid for less than three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years and have used their new health insurance plan*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5" name="Chart 14"/>
          <p:cNvGraphicFramePr/>
          <p:nvPr>
            <p:extLst/>
          </p:nvPr>
        </p:nvGraphicFramePr>
        <p:xfrm>
          <a:off x="1697008" y="1893344"/>
          <a:ext cx="8742392" cy="336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868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660" y="182881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Exhibit 3. More Than Eight of Ten Adults </a:t>
            </a:r>
            <a:r>
              <a:rPr lang="en-US" sz="2000" b="1" kern="0" dirty="0">
                <a:ea typeface="ＭＳ Ｐゴシック"/>
              </a:rPr>
              <a:t>with New Coverage Said </a:t>
            </a:r>
            <a:r>
              <a:rPr lang="en-US" sz="2000" b="1" kern="0" dirty="0" smtClean="0">
                <a:ea typeface="ＭＳ Ｐゴシック"/>
              </a:rPr>
              <a:t>Their Ability To Get Health Care Has Improved or Stayed the Same</a:t>
            </a:r>
            <a:endParaRPr lang="en-US" sz="2000" b="1" dirty="0">
              <a:cs typeface="Arial"/>
            </a:endParaRP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1739285" y="2192447"/>
          <a:ext cx="8742392" cy="336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320700" y="914401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Since obtaining Medicaid or health coverage through the marketplace, would you say your ability to get the health care that you need has improved, stayed the same, or gotten worse?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135153" y="6480872"/>
            <a:ext cx="89458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February-April 2016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9285" y="1815034"/>
            <a:ext cx="751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0660" y="529185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have had a private plan through the marketplace or Medicaid for 2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months or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less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>
            <p:extLst/>
          </p:nvPr>
        </p:nvGraphicFramePr>
        <p:xfrm>
          <a:off x="2897686" y="2578573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325405" y="1184549"/>
            <a:ext cx="3446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How easy or difficult was it for you to find a new primary care doctor or general doctor?</a:t>
            </a: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49147" y="91440"/>
            <a:ext cx="10851613" cy="100584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Exhibit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4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. Six of Ten of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Adults with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 Medicaid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or Marketplace Coverage Who Tried to Find a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 New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Primary Care Doctor Found It Very or Somewhat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Easy To Do So And Over Half Waited Two Weeks Or Less To See Them</a:t>
            </a:r>
            <a:endParaRPr lang="en-US" sz="2000" b="1" kern="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0" y="6427113"/>
            <a:ext cx="116007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Note: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*25% of adults ages 19 to 64 who are currently enrolled in marketplace coverage or with Medicaid for less than 3 years tried to find a primary care or general doctor. 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Feb.-April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2016.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graphicFrame>
        <p:nvGraphicFramePr>
          <p:cNvPr id="18" name="Chart 17"/>
          <p:cNvGraphicFramePr/>
          <p:nvPr>
            <p:extLst/>
          </p:nvPr>
        </p:nvGraphicFramePr>
        <p:xfrm>
          <a:off x="403323" y="1897903"/>
          <a:ext cx="5148154" cy="3854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hart 22"/>
          <p:cNvGraphicFramePr/>
          <p:nvPr>
            <p:extLst/>
          </p:nvPr>
        </p:nvGraphicFramePr>
        <p:xfrm>
          <a:off x="5551477" y="1430912"/>
          <a:ext cx="6503716" cy="433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110066" y="1348953"/>
            <a:ext cx="3599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How long did you have to wait to get your last appointment to see this doctor?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19373" y="5346306"/>
            <a:ext cx="807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coverage</a:t>
            </a:r>
            <a:b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for less than three years and tried to find a </a:t>
            </a:r>
            <a:b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primary care doctor or general doctor since getting new coverage*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51477" y="1384620"/>
            <a:ext cx="751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>
            <p:extLst/>
          </p:nvPr>
        </p:nvGraphicFramePr>
        <p:xfrm>
          <a:off x="4890984" y="2780831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595983" y="180851"/>
            <a:ext cx="10851613" cy="753115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Exhibit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5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. Nearly Three of Five Adults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with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Medicaid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or Marketplace Coverage Who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Needed To See A Specialist Waited Two Weeks Or Less</a:t>
            </a:r>
            <a:endParaRPr lang="en-US" sz="2000" b="1" kern="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0" y="6269529"/>
            <a:ext cx="1079061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Note: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*41% of adults ages 19 to 64 who are currently enrolled in marketplace coverage or with Medicaid for less than 3 years needed to see a specialist doctor. 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Feb.-April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2016.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97090" y="998985"/>
            <a:ext cx="630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How long did you have to wait to get your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last appointment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 see this specialist?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34102" y="5686806"/>
            <a:ext cx="6775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coverage</a:t>
            </a:r>
            <a:b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for less than three years 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and needed to </a:t>
            </a: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see 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specialist*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23" name="Chart 22"/>
          <p:cNvGraphicFramePr/>
          <p:nvPr>
            <p:extLst/>
          </p:nvPr>
        </p:nvGraphicFramePr>
        <p:xfrm>
          <a:off x="1003606" y="1378010"/>
          <a:ext cx="10036366" cy="446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98924" y="1182940"/>
            <a:ext cx="751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336550" y="6205420"/>
            <a:ext cx="115189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*For 2014 we included adults who had Medicaid for less than one year, for 2015 we included adults who had Medicaid for less than 2 years, and for 2016 we include adults who have had Medicaid for less than 3 years. 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Surveys, April–June 2014, March–May 2015, and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Feb.-April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2016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84124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Overall, how satisfied are you with your health insurance? </a:t>
            </a: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1603651" y="1524707"/>
          <a:ext cx="8764501" cy="3637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52400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Exhibit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6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. Most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Adults with Marketplace or Medicaid Coverage Continue to be Satisfied with It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8622" y="5575870"/>
            <a:ext cx="8652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coverage </a:t>
            </a:r>
            <a:b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since expansion*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36720" y="1495448"/>
            <a:ext cx="137160" cy="137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43401" y="1397949"/>
            <a:ext cx="1642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Somewhat satisfied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556820" y="1495448"/>
            <a:ext cx="137160" cy="137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88625" y="1397949"/>
            <a:ext cx="1184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Very satisfied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11776" y="217642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76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5050" y="204789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85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4651" y="258040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65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83836" y="213618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82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0726" y="2023771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86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62320" y="189540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93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2265" y="219599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81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95430" y="20059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88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49335" y="225705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77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5755" y="5288672"/>
            <a:ext cx="7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46042" y="5285603"/>
            <a:ext cx="1425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Marketplace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90436" y="5261460"/>
            <a:ext cx="1039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Medicaid</a:t>
            </a:r>
          </a:p>
        </p:txBody>
      </p:sp>
    </p:spTree>
    <p:extLst>
      <p:ext uri="{BB962C8B-B14F-4D97-AF65-F5344CB8AC3E}">
        <p14:creationId xmlns:p14="http://schemas.microsoft.com/office/powerpoint/2010/main" val="14973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84124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Now thinking about your health insurance coverage, how would you rate it? 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1603651" y="1524707"/>
          <a:ext cx="8764501" cy="3637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52400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Exhibit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7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. Most </a:t>
            </a:r>
            <a:r>
              <a:rPr lang="en-US" sz="2000" b="1" kern="0" dirty="0">
                <a:solidFill>
                  <a:prstClr val="black"/>
                </a:solidFill>
                <a:ea typeface="ＭＳ Ｐゴシック"/>
              </a:rPr>
              <a:t>Adults with Marketplace or Medicaid Coverage Continue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to Rate It Highly </a:t>
            </a:r>
            <a:endParaRPr lang="en-US" sz="2000" b="1" kern="0" dirty="0">
              <a:solidFill>
                <a:prstClr val="black"/>
              </a:solidFill>
              <a:ea typeface="ＭＳ Ｐゴシック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6837" y="242776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69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4695" y="238025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75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4651" y="258040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63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4687" y="236527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71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6905" y="236527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73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9826" y="221098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78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99782" y="245923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70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75865" y="2324835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77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12501" y="2579645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66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5755" y="5288672"/>
            <a:ext cx="7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46042" y="5285603"/>
            <a:ext cx="1425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Marketplace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90436" y="5261460"/>
            <a:ext cx="1039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Medicaid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61104" y="1526469"/>
            <a:ext cx="1771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Percent of adults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69860" y="5610329"/>
            <a:ext cx="86522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coverage </a:t>
            </a:r>
            <a:b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since expansion*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336550" y="6205420"/>
            <a:ext cx="115189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*For 2014 we included adults who had Medicaid for less than one year, for 2015 we included adults who had Medicaid for less than 2 years, and for 2016 we include adults who have had Medicaid for less than 3 years. 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Surveys, April–June 2014, March–May 2015, and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Feb.-April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2016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90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/>
              <a:t>Exhibit 8. After </a:t>
            </a:r>
            <a:r>
              <a:rPr lang="en-US" sz="2000" b="1" dirty="0"/>
              <a:t>The End of the Affordable Care Act’s  Third Open Enrollment Period, the Percentage of  Uninsured U.S. Adults Was </a:t>
            </a:r>
            <a:r>
              <a:rPr lang="en-US" sz="2000" b="1" dirty="0" smtClean="0"/>
              <a:t>12.7 Percent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/>
          </p:nvPr>
        </p:nvGraphicFramePr>
        <p:xfrm>
          <a:off x="1667933" y="1752600"/>
          <a:ext cx="8842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1569720" y="6561690"/>
            <a:ext cx="894041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Source: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March–May 2015, and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Feb.-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April 2016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4065" y="126164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Percent adults ages 19–64 uninsured</a:t>
            </a:r>
          </a:p>
        </p:txBody>
      </p:sp>
    </p:spTree>
    <p:extLst>
      <p:ext uri="{BB962C8B-B14F-4D97-AF65-F5344CB8AC3E}">
        <p14:creationId xmlns:p14="http://schemas.microsoft.com/office/powerpoint/2010/main" val="21680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9465</TotalTime>
  <Words>1557</Words>
  <Application>Microsoft Office PowerPoint</Application>
  <PresentationFormat>Widescreen</PresentationFormat>
  <Paragraphs>149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Corbel</vt:lpstr>
      <vt:lpstr>Georgia</vt:lpstr>
      <vt:lpstr>Times New Roman</vt:lpstr>
      <vt:lpstr>Trebuchet MS</vt:lpstr>
      <vt:lpstr>3_CMWF_template_5-2014_white_bg</vt:lpstr>
      <vt:lpstr>CMWF_template_5-2014_white_bg</vt:lpstr>
      <vt:lpstr>Americans’ Experiences with ACA Marketplace and Medicaid Coverage: Access to Care and Satisfaction  Findings from The Commonwealth Fund Affordable Care Act Tracking Survey, February – April 2016  </vt:lpstr>
      <vt:lpstr>Exhibit 1. Summary of Major Findings </vt:lpstr>
      <vt:lpstr>Exhibit 2. Sixty-One Percent of Adults with Marketplace or Medicaid Coverage Who Had Used Their Plan Said They Would Not Have Been Able to Access or Afford This Care Before</vt:lpstr>
      <vt:lpstr>Exhibit 3. More Than Eight of Ten Adults with New Coverage Said Their Ability To Get Health Care Has Improved or Stayed the Same</vt:lpstr>
      <vt:lpstr>PowerPoint Presentation</vt:lpstr>
      <vt:lpstr>PowerPoint Presentation</vt:lpstr>
      <vt:lpstr>PowerPoint Presentation</vt:lpstr>
      <vt:lpstr>PowerPoint Presentation</vt:lpstr>
      <vt:lpstr>Exhibit 8. After The End of the Affordable Care Act’s  Third Open Enrollment Period, the Percentage of  Uninsured U.S. Adults Was 12.7 Percent </vt:lpstr>
      <vt:lpstr>Exhibit 9. Uninsured Rates Among Low-Income Adults  Have Fallen The Most But Remain Substantially Higher Than that  of Wealthier Adults</vt:lpstr>
      <vt:lpstr>Exhibit 10. Nearly Half of Adults in Marketplace Plans and Six in Ten Adults Enrolled in Medicaid Were Uninsured Before Getting Their New Insurance</vt:lpstr>
      <vt:lpstr>Exhibit 11. Over Half of Adults Who Were Uninsured Before Getting  Their New Coverage Had Been Uninsured for More than Two Years</vt:lpstr>
      <vt:lpstr>Exhibit 12. Three of Ten Adults Who Had Employer Insurance for Less Than a Year Previously Had Insurance Through the Marketplaces or Medicaid </vt:lpstr>
      <vt:lpstr>Exhibit 13. Conclusions</vt:lpstr>
      <vt:lpstr>Exhibit 13. Survey Methodology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Adults Continue to be Enrolled in Employer Sponsored Insurance</dc:title>
  <dc:creator>Munira Gunja</dc:creator>
  <cp:lastModifiedBy>Samantha Chase</cp:lastModifiedBy>
  <cp:revision>197</cp:revision>
  <cp:lastPrinted>2016-05-23T23:28:33Z</cp:lastPrinted>
  <dcterms:created xsi:type="dcterms:W3CDTF">2016-04-08T19:10:14Z</dcterms:created>
  <dcterms:modified xsi:type="dcterms:W3CDTF">2016-05-24T14:51:44Z</dcterms:modified>
</cp:coreProperties>
</file>