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</p:sldMasterIdLst>
  <p:notesMasterIdLst>
    <p:notesMasterId r:id="rId15"/>
  </p:notesMasterIdLst>
  <p:sldIdLst>
    <p:sldId id="379" r:id="rId3"/>
    <p:sldId id="256" r:id="rId4"/>
    <p:sldId id="398" r:id="rId5"/>
    <p:sldId id="399" r:id="rId6"/>
    <p:sldId id="400" r:id="rId7"/>
    <p:sldId id="401" r:id="rId8"/>
    <p:sldId id="403" r:id="rId9"/>
    <p:sldId id="402" r:id="rId10"/>
    <p:sldId id="404" r:id="rId11"/>
    <p:sldId id="406" r:id="rId12"/>
    <p:sldId id="407" r:id="rId13"/>
    <p:sldId id="397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FRA</c:v>
                </c:pt>
                <c:pt idx="2">
                  <c:v>UK</c:v>
                </c:pt>
                <c:pt idx="3">
                  <c:v>NOR</c:v>
                </c:pt>
                <c:pt idx="4">
                  <c:v>NZ</c:v>
                </c:pt>
                <c:pt idx="5">
                  <c:v>SWE</c:v>
                </c:pt>
                <c:pt idx="6">
                  <c:v>AUS</c:v>
                </c:pt>
                <c:pt idx="7">
                  <c:v>NETH</c:v>
                </c:pt>
                <c:pt idx="8">
                  <c:v>SWIZ</c:v>
                </c:pt>
                <c:pt idx="9">
                  <c:v>CAN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4.4400000000000004</c:v>
                </c:pt>
                <c:pt idx="1">
                  <c:v>7.26</c:v>
                </c:pt>
                <c:pt idx="2">
                  <c:v>8.3000000000000007</c:v>
                </c:pt>
                <c:pt idx="3">
                  <c:v>9.27</c:v>
                </c:pt>
                <c:pt idx="4">
                  <c:v>10.050000000000001</c:v>
                </c:pt>
                <c:pt idx="5">
                  <c:v>10.34</c:v>
                </c:pt>
                <c:pt idx="6">
                  <c:v>11.01</c:v>
                </c:pt>
                <c:pt idx="7">
                  <c:v>14.28</c:v>
                </c:pt>
                <c:pt idx="8">
                  <c:v>14.47</c:v>
                </c:pt>
                <c:pt idx="9">
                  <c:v>16.989999999999998</c:v>
                </c:pt>
                <c:pt idx="10">
                  <c:v>21.79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34824928"/>
        <c:axId val="234826104"/>
      </c:barChart>
      <c:catAx>
        <c:axId val="23482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4826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4826104"/>
        <c:scaling>
          <c:orientation val="minMax"/>
          <c:max val="6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4824928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GER</c:v>
                </c:pt>
                <c:pt idx="2">
                  <c:v>NETH</c:v>
                </c:pt>
                <c:pt idx="3">
                  <c:v>SWE</c:v>
                </c:pt>
                <c:pt idx="4">
                  <c:v>NOR</c:v>
                </c:pt>
                <c:pt idx="5">
                  <c:v>AUS</c:v>
                </c:pt>
                <c:pt idx="6">
                  <c:v>CAN</c:v>
                </c:pt>
                <c:pt idx="7">
                  <c:v>FRA</c:v>
                </c:pt>
                <c:pt idx="8">
                  <c:v>NZ</c:v>
                </c:pt>
                <c:pt idx="9">
                  <c:v>SWIZ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6.6</c:v>
                </c:pt>
                <c:pt idx="1">
                  <c:v>6.99</c:v>
                </c:pt>
                <c:pt idx="2">
                  <c:v>7.87</c:v>
                </c:pt>
                <c:pt idx="3">
                  <c:v>8.3800000000000008</c:v>
                </c:pt>
                <c:pt idx="4">
                  <c:v>9.5299999999999994</c:v>
                </c:pt>
                <c:pt idx="5">
                  <c:v>14</c:v>
                </c:pt>
                <c:pt idx="6">
                  <c:v>16.41</c:v>
                </c:pt>
                <c:pt idx="7">
                  <c:v>17.100000000000001</c:v>
                </c:pt>
                <c:pt idx="8">
                  <c:v>18.36</c:v>
                </c:pt>
                <c:pt idx="9">
                  <c:v>22.46</c:v>
                </c:pt>
                <c:pt idx="10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34826888"/>
        <c:axId val="234827280"/>
      </c:barChart>
      <c:catAx>
        <c:axId val="234826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4827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482728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4826888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NZ</c:v>
                </c:pt>
                <c:pt idx="2">
                  <c:v>AUS</c:v>
                </c:pt>
                <c:pt idx="3">
                  <c:v>SWE</c:v>
                </c:pt>
                <c:pt idx="4">
                  <c:v>UK</c:v>
                </c:pt>
                <c:pt idx="5">
                  <c:v>US</c:v>
                </c:pt>
                <c:pt idx="6">
                  <c:v>SWIZ</c:v>
                </c:pt>
                <c:pt idx="7">
                  <c:v>FRA</c:v>
                </c:pt>
                <c:pt idx="8">
                  <c:v>GER</c:v>
                </c:pt>
                <c:pt idx="9">
                  <c:v>NOR</c:v>
                </c:pt>
                <c:pt idx="10">
                  <c:v>CAN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19</c:v>
                </c:pt>
                <c:pt idx="1">
                  <c:v>22</c:v>
                </c:pt>
                <c:pt idx="2">
                  <c:v>31</c:v>
                </c:pt>
                <c:pt idx="3">
                  <c:v>41</c:v>
                </c:pt>
                <c:pt idx="4">
                  <c:v>41</c:v>
                </c:pt>
                <c:pt idx="5">
                  <c:v>42.38</c:v>
                </c:pt>
                <c:pt idx="6">
                  <c:v>43</c:v>
                </c:pt>
                <c:pt idx="7">
                  <c:v>44</c:v>
                </c:pt>
                <c:pt idx="8">
                  <c:v>47</c:v>
                </c:pt>
                <c:pt idx="9">
                  <c:v>50</c:v>
                </c:pt>
                <c:pt idx="10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35387336"/>
        <c:axId val="235387728"/>
      </c:barChart>
      <c:catAx>
        <c:axId val="235387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538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538772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538733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UK</c:v>
                </c:pt>
                <c:pt idx="2">
                  <c:v>AUS</c:v>
                </c:pt>
                <c:pt idx="3">
                  <c:v>NZ</c:v>
                </c:pt>
                <c:pt idx="4">
                  <c:v>NETH</c:v>
                </c:pt>
                <c:pt idx="5">
                  <c:v>CAN</c:v>
                </c:pt>
                <c:pt idx="6">
                  <c:v>SWIZ</c:v>
                </c:pt>
                <c:pt idx="7">
                  <c:v>FRA</c:v>
                </c:pt>
                <c:pt idx="8">
                  <c:v>SWE</c:v>
                </c:pt>
                <c:pt idx="9">
                  <c:v>NOR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18.739999999999998</c:v>
                </c:pt>
                <c:pt idx="1">
                  <c:v>19.3</c:v>
                </c:pt>
                <c:pt idx="2">
                  <c:v>22.07</c:v>
                </c:pt>
                <c:pt idx="3">
                  <c:v>22.09</c:v>
                </c:pt>
                <c:pt idx="4">
                  <c:v>22.85</c:v>
                </c:pt>
                <c:pt idx="5">
                  <c:v>29.79</c:v>
                </c:pt>
                <c:pt idx="6">
                  <c:v>30.12</c:v>
                </c:pt>
                <c:pt idx="7">
                  <c:v>30.78</c:v>
                </c:pt>
                <c:pt idx="8">
                  <c:v>31.84</c:v>
                </c:pt>
                <c:pt idx="9">
                  <c:v>35.21</c:v>
                </c:pt>
                <c:pt idx="10">
                  <c:v>35.31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35388512"/>
        <c:axId val="235389296"/>
      </c:barChart>
      <c:catAx>
        <c:axId val="23538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5389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538929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538851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CAN</c:v>
                </c:pt>
                <c:pt idx="2">
                  <c:v>AUS</c:v>
                </c:pt>
                <c:pt idx="3">
                  <c:v>NZ</c:v>
                </c:pt>
                <c:pt idx="4">
                  <c:v>UK</c:v>
                </c:pt>
                <c:pt idx="5">
                  <c:v>SWIZ</c:v>
                </c:pt>
                <c:pt idx="6">
                  <c:v>NETH</c:v>
                </c:pt>
                <c:pt idx="7">
                  <c:v>SWE</c:v>
                </c:pt>
                <c:pt idx="8">
                  <c:v>NOR</c:v>
                </c:pt>
                <c:pt idx="9">
                  <c:v>GER</c:v>
                </c:pt>
                <c:pt idx="10">
                  <c:v>FRA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40.93</c:v>
                </c:pt>
                <c:pt idx="1">
                  <c:v>58.83</c:v>
                </c:pt>
                <c:pt idx="2">
                  <c:v>60.07</c:v>
                </c:pt>
                <c:pt idx="3">
                  <c:v>62.29</c:v>
                </c:pt>
                <c:pt idx="4">
                  <c:v>66.72</c:v>
                </c:pt>
                <c:pt idx="5">
                  <c:v>72.28</c:v>
                </c:pt>
                <c:pt idx="6">
                  <c:v>75.91</c:v>
                </c:pt>
                <c:pt idx="7">
                  <c:v>78.25</c:v>
                </c:pt>
                <c:pt idx="8">
                  <c:v>79.77</c:v>
                </c:pt>
                <c:pt idx="9">
                  <c:v>82.65</c:v>
                </c:pt>
                <c:pt idx="10">
                  <c:v>83.47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35389688"/>
        <c:axId val="235390080"/>
      </c:barChart>
      <c:catAx>
        <c:axId val="235389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5390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539008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5389688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Low income adults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FRA</c:v>
                </c:pt>
                <c:pt idx="1">
                  <c:v>GER</c:v>
                </c:pt>
                <c:pt idx="2">
                  <c:v>NETH*</c:v>
                </c:pt>
                <c:pt idx="3">
                  <c:v>SWE*</c:v>
                </c:pt>
                <c:pt idx="4">
                  <c:v>NOR*</c:v>
                </c:pt>
                <c:pt idx="5">
                  <c:v>AUS*</c:v>
                </c:pt>
                <c:pt idx="6">
                  <c:v>SWIZ*</c:v>
                </c:pt>
                <c:pt idx="7">
                  <c:v>UK*</c:v>
                </c:pt>
                <c:pt idx="8">
                  <c:v>NZ*</c:v>
                </c:pt>
                <c:pt idx="9">
                  <c:v>CAN*</c:v>
                </c:pt>
                <c:pt idx="10">
                  <c:v>US*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23</c:v>
                </c:pt>
                <c:pt idx="1">
                  <c:v>24</c:v>
                </c:pt>
                <c:pt idx="2">
                  <c:v>24</c:v>
                </c:pt>
                <c:pt idx="3">
                  <c:v>24</c:v>
                </c:pt>
                <c:pt idx="4">
                  <c:v>25</c:v>
                </c:pt>
                <c:pt idx="5">
                  <c:v>28</c:v>
                </c:pt>
                <c:pt idx="6">
                  <c:v>29</c:v>
                </c:pt>
                <c:pt idx="7">
                  <c:v>32</c:v>
                </c:pt>
                <c:pt idx="8">
                  <c:v>34</c:v>
                </c:pt>
                <c:pt idx="9">
                  <c:v>38</c:v>
                </c:pt>
                <c:pt idx="10">
                  <c:v>41.48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All other adults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FRA</c:v>
                </c:pt>
                <c:pt idx="1">
                  <c:v>GER</c:v>
                </c:pt>
                <c:pt idx="2">
                  <c:v>NETH*</c:v>
                </c:pt>
                <c:pt idx="3">
                  <c:v>SWE*</c:v>
                </c:pt>
                <c:pt idx="4">
                  <c:v>NOR*</c:v>
                </c:pt>
                <c:pt idx="5">
                  <c:v>AUS*</c:v>
                </c:pt>
                <c:pt idx="6">
                  <c:v>SWIZ*</c:v>
                </c:pt>
                <c:pt idx="7">
                  <c:v>UK*</c:v>
                </c:pt>
                <c:pt idx="8">
                  <c:v>NZ*</c:v>
                </c:pt>
                <c:pt idx="9">
                  <c:v>CAN*</c:v>
                </c:pt>
                <c:pt idx="10">
                  <c:v>US*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17</c:v>
                </c:pt>
                <c:pt idx="1">
                  <c:v>16</c:v>
                </c:pt>
                <c:pt idx="2">
                  <c:v>13</c:v>
                </c:pt>
                <c:pt idx="3">
                  <c:v>16</c:v>
                </c:pt>
                <c:pt idx="4">
                  <c:v>15</c:v>
                </c:pt>
                <c:pt idx="5">
                  <c:v>13</c:v>
                </c:pt>
                <c:pt idx="6">
                  <c:v>13</c:v>
                </c:pt>
                <c:pt idx="7">
                  <c:v>12</c:v>
                </c:pt>
                <c:pt idx="8">
                  <c:v>13</c:v>
                </c:pt>
                <c:pt idx="9">
                  <c:v>18</c:v>
                </c:pt>
                <c:pt idx="10">
                  <c:v>24.98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35390472"/>
        <c:axId val="236370944"/>
      </c:barChart>
      <c:catAx>
        <c:axId val="235390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6370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637094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539047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>
        <c:manualLayout>
          <c:xMode val="edge"/>
          <c:yMode val="edge"/>
          <c:x val="0.23565317299142327"/>
          <c:y val="6.966773847802786E-2"/>
          <c:w val="0.6086450152022479"/>
          <c:h val="7.5352347435670222E-2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Low income adults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GER*</c:v>
                </c:pt>
                <c:pt idx="2">
                  <c:v>SWE*</c:v>
                </c:pt>
                <c:pt idx="3">
                  <c:v>NOR*</c:v>
                </c:pt>
                <c:pt idx="4">
                  <c:v>NETH*</c:v>
                </c:pt>
                <c:pt idx="5">
                  <c:v>AUS*</c:v>
                </c:pt>
                <c:pt idx="6">
                  <c:v>NZ*</c:v>
                </c:pt>
                <c:pt idx="7">
                  <c:v>FRA*</c:v>
                </c:pt>
                <c:pt idx="8">
                  <c:v>CAN*</c:v>
                </c:pt>
                <c:pt idx="9">
                  <c:v>SWIZ*</c:v>
                </c:pt>
                <c:pt idx="10">
                  <c:v>US*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8</c:v>
                </c:pt>
                <c:pt idx="1">
                  <c:v>16</c:v>
                </c:pt>
                <c:pt idx="2">
                  <c:v>16</c:v>
                </c:pt>
                <c:pt idx="3">
                  <c:v>20</c:v>
                </c:pt>
                <c:pt idx="4">
                  <c:v>23</c:v>
                </c:pt>
                <c:pt idx="5">
                  <c:v>24</c:v>
                </c:pt>
                <c:pt idx="6">
                  <c:v>28</c:v>
                </c:pt>
                <c:pt idx="7">
                  <c:v>30</c:v>
                </c:pt>
                <c:pt idx="8">
                  <c:v>30</c:v>
                </c:pt>
                <c:pt idx="9">
                  <c:v>31</c:v>
                </c:pt>
                <c:pt idx="10">
                  <c:v>42.99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All other adults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GER*</c:v>
                </c:pt>
                <c:pt idx="2">
                  <c:v>SWE*</c:v>
                </c:pt>
                <c:pt idx="3">
                  <c:v>NOR*</c:v>
                </c:pt>
                <c:pt idx="4">
                  <c:v>NETH*</c:v>
                </c:pt>
                <c:pt idx="5">
                  <c:v>AUS*</c:v>
                </c:pt>
                <c:pt idx="6">
                  <c:v>NZ*</c:v>
                </c:pt>
                <c:pt idx="7">
                  <c:v>FRA*</c:v>
                </c:pt>
                <c:pt idx="8">
                  <c:v>CAN*</c:v>
                </c:pt>
                <c:pt idx="9">
                  <c:v>SWIZ*</c:v>
                </c:pt>
                <c:pt idx="10">
                  <c:v>US*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  <c:pt idx="5">
                  <c:v>13</c:v>
                </c:pt>
                <c:pt idx="6">
                  <c:v>18</c:v>
                </c:pt>
                <c:pt idx="7">
                  <c:v>14</c:v>
                </c:pt>
                <c:pt idx="8">
                  <c:v>13</c:v>
                </c:pt>
                <c:pt idx="9">
                  <c:v>22</c:v>
                </c:pt>
                <c:pt idx="10">
                  <c:v>31.91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36372120"/>
        <c:axId val="236372512"/>
      </c:barChart>
      <c:catAx>
        <c:axId val="236372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6372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637251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637212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1AEB4FE8-58D1-47D0-9D78-3484A0352200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C0E0CF58-6EE3-47C6-AAC8-A5FD83EB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04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08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7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62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-92230"/>
            <a:ext cx="9144000" cy="968671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905" y="64096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0F9DB24-4B37-415E-84CA-B7C77B2CE7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0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304" y="29041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4831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393" y="1518469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Commonwealth Fund 2016 International Health Policy Survey of Adults in 11 Countries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Robin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Osborn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 Teleconference 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November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15,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CFlogo_2014_4-color_PMS_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634" y="5673012"/>
            <a:ext cx="4132929" cy="107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4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59" y="1"/>
            <a:ext cx="9096841" cy="92881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Cost-Related Access Barriers in the Past Year, </a:t>
            </a:r>
            <a:br>
              <a:rPr lang="en-US" sz="2800" b="1" dirty="0" smtClean="0"/>
            </a:br>
            <a:r>
              <a:rPr lang="en-US" sz="2800" b="1" dirty="0" smtClean="0"/>
              <a:t>by Income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441209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02382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47159" y="5902218"/>
            <a:ext cx="657309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*Indicates differences are significant at p&lt;0.05.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Note: “Low income” defined as household income less than 50% the country median. Sample sizes are  small (n&lt;100) in the Netherlands and UK.</a:t>
            </a:r>
            <a:endParaRPr lang="en-US" sz="11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77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Take-Away Messages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855" y="1025634"/>
            <a:ext cx="890860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Cross-national comparisons reflect differences in country health care systems and policies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Insurance design matters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1200150" lvl="2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Cost-sharing or lack of insurance create serious access barriers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1200150" lvl="2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Subsidies, exemptions, caps on out-of-pocket spending, and other protections for vulnerable populations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 How the care delivery system is organized matters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 Dutch primary health care system stands out for high performance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 The social safety net matters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742950" lvl="1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 Need for a population health orientation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742950" lvl="1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 Investments in social services and models of care that integrate health and  social services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As country objectives and strategies converge, there is a unique opportunity for 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cross-national </a:t>
            </a:r>
            <a:r>
              <a:rPr lang="en-US" smtClean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learning</a:t>
            </a:r>
            <a:endParaRPr lang="en-US" sz="160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Acknowledgements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6627" y="1020278"/>
            <a:ext cx="895149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co-authors – David Squires, Michelle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Doty, Dana Sarnak, and Eric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Schneider – and to SSRS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Don Moulds, David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Blumenthal, and Arnav Shah.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SPECIAL THANKS TO OUR COUNTRY CO-FUNDERS: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Australia: New South Wales Bureau of Health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and Victoria Department of Health and Human Services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Canada: Canadian Institute for Health Information, Canadian Institutes of Health Research, Health Quality Ontario, and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Commissaire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à la Santé et au Bien-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du Québec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France: Haute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Autorité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de Santé and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Caisse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Nationale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d’Assurance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Maladie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Travailleurs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Salariés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Germany: Federal Ministry of Health and Federal Institute for Quality Assurance and Transparency in Health Care (IQTIG)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Netherlands: Ministry of Health, Welfare, and Sport and the Scientific Institute for Quality of Healthcare at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Radboud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University Nijmegen Medical Centre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Norway: Norwegian Knowledge Centre for the Health Services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Sweden: Ministry of Health and Social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Affairs and the Swedish Agency for Health and Care Services Analysis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Switzerland: Federal Office of Public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International Health Policy Survey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2370" y="1311622"/>
            <a:ext cx="8493368" cy="486937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annual survey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Views and experiences of adults 18 years and older in 11 countries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Samples sizes from 1,000 to 7,124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Key US Findings: 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U.S. adults were sick and faced material hardships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U.S. adults reported greater financial barriers, although showed gains from the ACA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Barriers to care were significantly greater for U.S. low income adults than the rest of the population 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Gaps in care coordination but high in the U.S.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U.S. performed well on access to specialty care, care transitions from hospital to home, health promotion </a:t>
            </a:r>
          </a:p>
        </p:txBody>
      </p:sp>
    </p:spTree>
    <p:extLst>
      <p:ext uri="{BB962C8B-B14F-4D97-AF65-F5344CB8AC3E}">
        <p14:creationId xmlns:p14="http://schemas.microsoft.com/office/powerpoint/2010/main" val="31789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Snapshot of Population Health Challenges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266156"/>
              </p:ext>
            </p:extLst>
          </p:nvPr>
        </p:nvGraphicFramePr>
        <p:xfrm>
          <a:off x="149190" y="990975"/>
          <a:ext cx="8855110" cy="509640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095410"/>
                <a:gridCol w="1981200"/>
                <a:gridCol w="2946400"/>
                <a:gridCol w="2832100"/>
              </a:tblGrid>
              <a:tr h="10730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adults reporting: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chronic conditions*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Experiencing emotional distress in past year they couldn’t cope with alone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Unable to do daily activities or work full-time because of health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NETH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NZ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SWIZ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25401" y="6258580"/>
            <a:ext cx="6718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 Chronic conditions asked about were: 1) joint pain or arthritis; 2) asthma </a:t>
            </a:r>
            <a:r>
              <a:rPr lang="en-US" sz="14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 chronic lung </a:t>
            </a:r>
            <a:r>
              <a:rPr lang="en-US" sz="14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disease; 3) diabetes; 4) heart disease; 5) hypertension.</a:t>
            </a:r>
            <a:endParaRPr lang="en-US" sz="14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Material Hardship: Usually Stressed About Being Able to Pay Rent/Mortgage or Buy Nutritious Meals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638305"/>
              </p:ext>
            </p:extLst>
          </p:nvPr>
        </p:nvGraphicFramePr>
        <p:xfrm>
          <a:off x="239471" y="1286926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3426" y="1023749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64744" y="6505624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</p:spTree>
    <p:extLst>
      <p:ext uri="{BB962C8B-B14F-4D97-AF65-F5344CB8AC3E}">
        <p14:creationId xmlns:p14="http://schemas.microsoft.com/office/powerpoint/2010/main" val="22304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Cost-Related Access Barriers </a:t>
            </a:r>
            <a:br>
              <a:rPr lang="en-US" sz="2800" b="1" dirty="0" smtClean="0"/>
            </a:br>
            <a:r>
              <a:rPr lang="en-US" sz="2800" b="1" dirty="0" smtClean="0"/>
              <a:t>in the Past Year 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868221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479822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Percent*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7159" y="6019800"/>
            <a:ext cx="657309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*Had </a:t>
            </a:r>
            <a:r>
              <a:rPr lang="en-US" sz="11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medical problem but did not visit doctor; </a:t>
            </a: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skipped </a:t>
            </a:r>
            <a:r>
              <a:rPr lang="en-US" sz="11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medical test, treatment or follow up recommended by doctor; </a:t>
            </a: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and/or did </a:t>
            </a:r>
            <a:r>
              <a:rPr lang="en-US" sz="11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 fill prescription or skipped doses</a:t>
            </a:r>
          </a:p>
        </p:txBody>
      </p:sp>
    </p:spTree>
    <p:extLst>
      <p:ext uri="{BB962C8B-B14F-4D97-AF65-F5344CB8AC3E}">
        <p14:creationId xmlns:p14="http://schemas.microsoft.com/office/powerpoint/2010/main" val="40944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307"/>
            <a:ext cx="9144000" cy="67356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Did Not Get Same- or Next-Day Appointment Last Time You Needed Care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232671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484889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7159" y="6161723"/>
            <a:ext cx="6435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Base: Excludes adults who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did not need to make an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appointment to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see a doctor or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nurse</a:t>
            </a:r>
            <a:endParaRPr lang="en-US" sz="12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6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sz="2800" b="1" dirty="0"/>
              <a:t>Experienced a Problem with Care </a:t>
            </a:r>
            <a:r>
              <a:rPr lang="en-US" sz="2800" b="1" dirty="0" smtClean="0"/>
              <a:t>Coordination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769348"/>
              </p:ext>
            </p:extLst>
          </p:nvPr>
        </p:nvGraphicFramePr>
        <p:xfrm>
          <a:off x="239471" y="1497242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63" y="1126172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Percent*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2863" y="6031699"/>
            <a:ext cx="67643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Test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results/records not being available at appointment or duplicate tests ordered; specialist lacked medical history or regular doctor not informed about specialist care; and/or received conflicting information from different doctors or health care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professionals in the past two years.</a:t>
            </a:r>
            <a:endParaRPr lang="en-US" sz="12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9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Regular Doctor Has Not Discussed Diet and Exercise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153999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442502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7159" y="6215093"/>
            <a:ext cx="6435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Base: Regular doctor or place </a:t>
            </a:r>
            <a:endParaRPr lang="en-US" sz="12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59" y="129607"/>
            <a:ext cx="9096841" cy="67356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</a:t>
            </a:r>
            <a:r>
              <a:rPr lang="en-US" sz="2800" b="1" dirty="0"/>
              <a:t>with </a:t>
            </a:r>
            <a:r>
              <a:rPr lang="en-US" sz="2800" b="1" dirty="0" smtClean="0"/>
              <a:t>Multiple Chronic </a:t>
            </a:r>
            <a:r>
              <a:rPr lang="en-US" sz="2800" b="1" dirty="0"/>
              <a:t>Conditions, </a:t>
            </a:r>
            <a:br>
              <a:rPr lang="en-US" sz="2800" b="1" dirty="0"/>
            </a:br>
            <a:r>
              <a:rPr lang="en-US" sz="2800" b="1" dirty="0"/>
              <a:t>By </a:t>
            </a:r>
            <a:r>
              <a:rPr lang="en-US" sz="2800" b="1" dirty="0" smtClean="0"/>
              <a:t>Income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/>
          </p:nvPr>
        </p:nvGraphicFramePr>
        <p:xfrm>
          <a:off x="217488" y="1132228"/>
          <a:ext cx="8593137" cy="4524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42772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83"/>
          <p:cNvSpPr>
            <a:spLocks noChangeArrowheads="1"/>
          </p:cNvSpPr>
          <p:nvPr/>
        </p:nvSpPr>
        <p:spPr bwMode="auto">
          <a:xfrm>
            <a:off x="47159" y="6007811"/>
            <a:ext cx="657309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*Indicates differences are significant at p&lt;0.05.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Note: “Low income” defined as household income less than 50% the country median. Sample sizes are  small (n&lt;100) in the Netherlands and UK.</a:t>
            </a:r>
            <a:endParaRPr lang="en-US" sz="11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47158" y="5542124"/>
            <a:ext cx="8906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Chronic conditions asked about were: 1) joint pain or arthritis; 2) asthma </a:t>
            </a:r>
            <a:r>
              <a:rPr lang="en-US" sz="14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 chronic lung </a:t>
            </a:r>
            <a:r>
              <a:rPr lang="en-US" sz="14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disease; 3) diabetes;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4) heart disease; 5) hypertension.</a:t>
            </a:r>
            <a:endParaRPr lang="en-US" sz="14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47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34CFEA-CDAC-4808-B312-2C73CADCD12F}" vid="{10D079B2-7A8E-4FAD-A1F0-D1FFB17C27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784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Lato</vt:lpstr>
      <vt:lpstr>Office Theme</vt:lpstr>
      <vt:lpstr>Custom Design</vt:lpstr>
      <vt:lpstr>PowerPoint Presentation</vt:lpstr>
      <vt:lpstr>2016 International Health Policy Survey</vt:lpstr>
      <vt:lpstr>Snapshot of Population Health Challenges</vt:lpstr>
      <vt:lpstr>Material Hardship: Usually Stressed About Being Able to Pay Rent/Mortgage or Buy Nutritious Meals</vt:lpstr>
      <vt:lpstr>Cost-Related Access Barriers  in the Past Year </vt:lpstr>
      <vt:lpstr>Did Not Get Same- or Next-Day Appointment Last Time You Needed Care</vt:lpstr>
      <vt:lpstr>Experienced a Problem with Care Coordination</vt:lpstr>
      <vt:lpstr>Regular Doctor Has Not Discussed Diet and Exercise</vt:lpstr>
      <vt:lpstr>Adults with Multiple Chronic Conditions,  By Income</vt:lpstr>
      <vt:lpstr>Cost-Related Access Barriers in the Past Year,  by Income</vt:lpstr>
      <vt:lpstr>Take-Away Messages 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Dana Sarnak</cp:lastModifiedBy>
  <cp:revision>300</cp:revision>
  <cp:lastPrinted>2016-11-07T17:52:18Z</cp:lastPrinted>
  <dcterms:created xsi:type="dcterms:W3CDTF">2016-05-18T13:02:30Z</dcterms:created>
  <dcterms:modified xsi:type="dcterms:W3CDTF">2016-11-14T19:25:10Z</dcterms:modified>
</cp:coreProperties>
</file>