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Jen Wilson" initials="JW" lastIdx="1" clrIdx="1">
    <p:extLst/>
  </p:cmAuthor>
  <p:cmAuthor id="3" name="Jen Wilson" initials="JW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1D1F0"/>
    <a:srgbClr val="E6C278"/>
    <a:srgbClr val="C9DEE3"/>
    <a:srgbClr val="5F5A9D"/>
    <a:srgbClr val="E0E0E0"/>
    <a:srgbClr val="4ABDBC"/>
    <a:srgbClr val="8ADAD2"/>
    <a:srgbClr val="9FE1DB"/>
    <a:srgbClr val="B6E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87825" autoAdjust="0"/>
  </p:normalViewPr>
  <p:slideViewPr>
    <p:cSldViewPr snapToGrid="0" snapToObjects="1">
      <p:cViewPr varScale="1">
        <p:scale>
          <a:sx n="110" d="100"/>
          <a:sy n="110" d="100"/>
        </p:scale>
        <p:origin x="816" y="10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378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46074922104798E-2"/>
          <c:y val="2.7028945222776001E-2"/>
          <c:w val="0.94239883148622605"/>
          <c:h val="0.6883921930910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0-B203-4AFA-8250-3AD8B777467C}"/>
              </c:ext>
            </c:extLst>
          </c:dPt>
          <c:cat>
            <c:strRef>
              <c:f>Sheet1!$A$2:$A$54</c:f>
              <c:strCache>
                <c:ptCount val="53"/>
                <c:pt idx="0">
                  <c:v>New Mexico</c:v>
                </c:pt>
                <c:pt idx="1">
                  <c:v>Nevada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Kentucky</c:v>
                </c:pt>
                <c:pt idx="6">
                  <c:v>Oregon</c:v>
                </c:pt>
                <c:pt idx="7">
                  <c:v>Washington</c:v>
                </c:pt>
                <c:pt idx="8">
                  <c:v>West Virginia</c:v>
                </c:pt>
                <c:pt idx="9">
                  <c:v>Colorado</c:v>
                </c:pt>
                <c:pt idx="10">
                  <c:v>New Jersey</c:v>
                </c:pt>
                <c:pt idx="11">
                  <c:v>Illinois</c:v>
                </c:pt>
                <c:pt idx="12">
                  <c:v>Rhode Island</c:v>
                </c:pt>
                <c:pt idx="13">
                  <c:v>Michigan</c:v>
                </c:pt>
                <c:pt idx="14">
                  <c:v>New Hampshire</c:v>
                </c:pt>
                <c:pt idx="15">
                  <c:v>Ohio</c:v>
                </c:pt>
                <c:pt idx="16">
                  <c:v>New York</c:v>
                </c:pt>
                <c:pt idx="17">
                  <c:v>Delaware</c:v>
                </c:pt>
                <c:pt idx="18">
                  <c:v>Maryland</c:v>
                </c:pt>
                <c:pt idx="19">
                  <c:v>North Dakota</c:v>
                </c:pt>
                <c:pt idx="20">
                  <c:v>Pennsylvania</c:v>
                </c:pt>
                <c:pt idx="21">
                  <c:v>Connecticut</c:v>
                </c:pt>
                <c:pt idx="22">
                  <c:v>Iowa</c:v>
                </c:pt>
                <c:pt idx="23">
                  <c:v>Minnesota</c:v>
                </c:pt>
                <c:pt idx="24">
                  <c:v>Hawaii</c:v>
                </c:pt>
                <c:pt idx="25">
                  <c:v>Vermont</c:v>
                </c:pt>
                <c:pt idx="26">
                  <c:v>District of Columbia</c:v>
                </c:pt>
                <c:pt idx="27">
                  <c:v>Massachusetts</c:v>
                </c:pt>
                <c:pt idx="30">
                  <c:v>Texas</c:v>
                </c:pt>
                <c:pt idx="31">
                  <c:v>Florida</c:v>
                </c:pt>
                <c:pt idx="32">
                  <c:v>Georgia</c:v>
                </c:pt>
                <c:pt idx="33">
                  <c:v>Louisiana</c:v>
                </c:pt>
                <c:pt idx="34">
                  <c:v>Mississippi</c:v>
                </c:pt>
                <c:pt idx="35">
                  <c:v>Oklahoma</c:v>
                </c:pt>
                <c:pt idx="36">
                  <c:v>Alaska</c:v>
                </c:pt>
                <c:pt idx="37">
                  <c:v>Idaho</c:v>
                </c:pt>
                <c:pt idx="38">
                  <c:v>Montana</c:v>
                </c:pt>
                <c:pt idx="39">
                  <c:v>North Carolina</c:v>
                </c:pt>
                <c:pt idx="40">
                  <c:v>South Carolina</c:v>
                </c:pt>
                <c:pt idx="41">
                  <c:v>Alabama</c:v>
                </c:pt>
                <c:pt idx="42">
                  <c:v>Tennessee</c:v>
                </c:pt>
                <c:pt idx="43">
                  <c:v>Indiana</c:v>
                </c:pt>
                <c:pt idx="44">
                  <c:v>Kansas</c:v>
                </c:pt>
                <c:pt idx="45">
                  <c:v>Missouri</c:v>
                </c:pt>
                <c:pt idx="46">
                  <c:v>Utah</c:v>
                </c:pt>
                <c:pt idx="47">
                  <c:v>Wyoming</c:v>
                </c:pt>
                <c:pt idx="48">
                  <c:v>South Dakota</c:v>
                </c:pt>
                <c:pt idx="49">
                  <c:v>Virginia</c:v>
                </c:pt>
                <c:pt idx="50">
                  <c:v>Maine</c:v>
                </c:pt>
                <c:pt idx="51">
                  <c:v>Nebraska</c:v>
                </c:pt>
                <c:pt idx="52">
                  <c:v>Wisconsin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28</c:v>
                </c:pt>
                <c:pt idx="1">
                  <c:v>27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21</c:v>
                </c:pt>
                <c:pt idx="6">
                  <c:v>21</c:v>
                </c:pt>
                <c:pt idx="7">
                  <c:v>20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15</c:v>
                </c:pt>
                <c:pt idx="17">
                  <c:v>14</c:v>
                </c:pt>
                <c:pt idx="18">
                  <c:v>14</c:v>
                </c:pt>
                <c:pt idx="19">
                  <c:v>14</c:v>
                </c:pt>
                <c:pt idx="20">
                  <c:v>14</c:v>
                </c:pt>
                <c:pt idx="21">
                  <c:v>13</c:v>
                </c:pt>
                <c:pt idx="22">
                  <c:v>12</c:v>
                </c:pt>
                <c:pt idx="23">
                  <c:v>11</c:v>
                </c:pt>
                <c:pt idx="24">
                  <c:v>10</c:v>
                </c:pt>
                <c:pt idx="25">
                  <c:v>10</c:v>
                </c:pt>
                <c:pt idx="26">
                  <c:v>8</c:v>
                </c:pt>
                <c:pt idx="27">
                  <c:v>5</c:v>
                </c:pt>
                <c:pt idx="30">
                  <c:v>30</c:v>
                </c:pt>
                <c:pt idx="31">
                  <c:v>29</c:v>
                </c:pt>
                <c:pt idx="32">
                  <c:v>26</c:v>
                </c:pt>
                <c:pt idx="33">
                  <c:v>25</c:v>
                </c:pt>
                <c:pt idx="34">
                  <c:v>25</c:v>
                </c:pt>
                <c:pt idx="35">
                  <c:v>25</c:v>
                </c:pt>
                <c:pt idx="36">
                  <c:v>24</c:v>
                </c:pt>
                <c:pt idx="37">
                  <c:v>23</c:v>
                </c:pt>
                <c:pt idx="38">
                  <c:v>23</c:v>
                </c:pt>
                <c:pt idx="39">
                  <c:v>23</c:v>
                </c:pt>
                <c:pt idx="40">
                  <c:v>23</c:v>
                </c:pt>
                <c:pt idx="41">
                  <c:v>20</c:v>
                </c:pt>
                <c:pt idx="42">
                  <c:v>20</c:v>
                </c:pt>
                <c:pt idx="43">
                  <c:v>19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17</c:v>
                </c:pt>
                <c:pt idx="49">
                  <c:v>17</c:v>
                </c:pt>
                <c:pt idx="50">
                  <c:v>16</c:v>
                </c:pt>
                <c:pt idx="51">
                  <c:v>15</c:v>
                </c:pt>
                <c:pt idx="5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03-4AFA-8250-3AD8B77746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Sheet1!$A$2:$A$54</c:f>
              <c:strCache>
                <c:ptCount val="53"/>
                <c:pt idx="0">
                  <c:v>New Mexico</c:v>
                </c:pt>
                <c:pt idx="1">
                  <c:v>Nevada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Kentucky</c:v>
                </c:pt>
                <c:pt idx="6">
                  <c:v>Oregon</c:v>
                </c:pt>
                <c:pt idx="7">
                  <c:v>Washington</c:v>
                </c:pt>
                <c:pt idx="8">
                  <c:v>West Virginia</c:v>
                </c:pt>
                <c:pt idx="9">
                  <c:v>Colorado</c:v>
                </c:pt>
                <c:pt idx="10">
                  <c:v>New Jersey</c:v>
                </c:pt>
                <c:pt idx="11">
                  <c:v>Illinois</c:v>
                </c:pt>
                <c:pt idx="12">
                  <c:v>Rhode Island</c:v>
                </c:pt>
                <c:pt idx="13">
                  <c:v>Michigan</c:v>
                </c:pt>
                <c:pt idx="14">
                  <c:v>New Hampshire</c:v>
                </c:pt>
                <c:pt idx="15">
                  <c:v>Ohio</c:v>
                </c:pt>
                <c:pt idx="16">
                  <c:v>New York</c:v>
                </c:pt>
                <c:pt idx="17">
                  <c:v>Delaware</c:v>
                </c:pt>
                <c:pt idx="18">
                  <c:v>Maryland</c:v>
                </c:pt>
                <c:pt idx="19">
                  <c:v>North Dakota</c:v>
                </c:pt>
                <c:pt idx="20">
                  <c:v>Pennsylvania</c:v>
                </c:pt>
                <c:pt idx="21">
                  <c:v>Connecticut</c:v>
                </c:pt>
                <c:pt idx="22">
                  <c:v>Iowa</c:v>
                </c:pt>
                <c:pt idx="23">
                  <c:v>Minnesota</c:v>
                </c:pt>
                <c:pt idx="24">
                  <c:v>Hawaii</c:v>
                </c:pt>
                <c:pt idx="25">
                  <c:v>Vermont</c:v>
                </c:pt>
                <c:pt idx="26">
                  <c:v>District of Columbia</c:v>
                </c:pt>
                <c:pt idx="27">
                  <c:v>Massachusetts</c:v>
                </c:pt>
                <c:pt idx="30">
                  <c:v>Texas</c:v>
                </c:pt>
                <c:pt idx="31">
                  <c:v>Florida</c:v>
                </c:pt>
                <c:pt idx="32">
                  <c:v>Georgia</c:v>
                </c:pt>
                <c:pt idx="33">
                  <c:v>Louisiana</c:v>
                </c:pt>
                <c:pt idx="34">
                  <c:v>Mississippi</c:v>
                </c:pt>
                <c:pt idx="35">
                  <c:v>Oklahoma</c:v>
                </c:pt>
                <c:pt idx="36">
                  <c:v>Alaska</c:v>
                </c:pt>
                <c:pt idx="37">
                  <c:v>Idaho</c:v>
                </c:pt>
                <c:pt idx="38">
                  <c:v>Montana</c:v>
                </c:pt>
                <c:pt idx="39">
                  <c:v>North Carolina</c:v>
                </c:pt>
                <c:pt idx="40">
                  <c:v>South Carolina</c:v>
                </c:pt>
                <c:pt idx="41">
                  <c:v>Alabama</c:v>
                </c:pt>
                <c:pt idx="42">
                  <c:v>Tennessee</c:v>
                </c:pt>
                <c:pt idx="43">
                  <c:v>Indiana</c:v>
                </c:pt>
                <c:pt idx="44">
                  <c:v>Kansas</c:v>
                </c:pt>
                <c:pt idx="45">
                  <c:v>Missouri</c:v>
                </c:pt>
                <c:pt idx="46">
                  <c:v>Utah</c:v>
                </c:pt>
                <c:pt idx="47">
                  <c:v>Wyoming</c:v>
                </c:pt>
                <c:pt idx="48">
                  <c:v>South Dakota</c:v>
                </c:pt>
                <c:pt idx="49">
                  <c:v>Virginia</c:v>
                </c:pt>
                <c:pt idx="50">
                  <c:v>Maine</c:v>
                </c:pt>
                <c:pt idx="51">
                  <c:v>Nebraska</c:v>
                </c:pt>
                <c:pt idx="52">
                  <c:v>Wisconsin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16</c:v>
                </c:pt>
                <c:pt idx="1">
                  <c:v>17</c:v>
                </c:pt>
                <c:pt idx="2">
                  <c:v>15</c:v>
                </c:pt>
                <c:pt idx="3">
                  <c:v>14</c:v>
                </c:pt>
                <c:pt idx="4">
                  <c:v>12</c:v>
                </c:pt>
                <c:pt idx="5">
                  <c:v>8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11</c:v>
                </c:pt>
                <c:pt idx="10">
                  <c:v>12</c:v>
                </c:pt>
                <c:pt idx="11">
                  <c:v>10</c:v>
                </c:pt>
                <c:pt idx="12">
                  <c:v>7</c:v>
                </c:pt>
                <c:pt idx="13">
                  <c:v>9</c:v>
                </c:pt>
                <c:pt idx="14">
                  <c:v>10</c:v>
                </c:pt>
                <c:pt idx="15">
                  <c:v>9</c:v>
                </c:pt>
                <c:pt idx="16">
                  <c:v>10</c:v>
                </c:pt>
                <c:pt idx="17">
                  <c:v>8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8</c:v>
                </c:pt>
                <c:pt idx="22">
                  <c:v>7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5</c:v>
                </c:pt>
                <c:pt idx="27">
                  <c:v>4</c:v>
                </c:pt>
                <c:pt idx="30">
                  <c:v>23</c:v>
                </c:pt>
                <c:pt idx="31">
                  <c:v>20</c:v>
                </c:pt>
                <c:pt idx="32">
                  <c:v>19</c:v>
                </c:pt>
                <c:pt idx="33">
                  <c:v>18</c:v>
                </c:pt>
                <c:pt idx="34">
                  <c:v>19</c:v>
                </c:pt>
                <c:pt idx="35">
                  <c:v>20</c:v>
                </c:pt>
                <c:pt idx="36">
                  <c:v>19</c:v>
                </c:pt>
                <c:pt idx="37">
                  <c:v>17</c:v>
                </c:pt>
                <c:pt idx="38">
                  <c:v>16</c:v>
                </c:pt>
                <c:pt idx="39">
                  <c:v>16</c:v>
                </c:pt>
                <c:pt idx="40">
                  <c:v>16</c:v>
                </c:pt>
                <c:pt idx="41">
                  <c:v>16</c:v>
                </c:pt>
                <c:pt idx="42">
                  <c:v>15</c:v>
                </c:pt>
                <c:pt idx="43">
                  <c:v>13</c:v>
                </c:pt>
                <c:pt idx="44">
                  <c:v>13</c:v>
                </c:pt>
                <c:pt idx="45">
                  <c:v>13</c:v>
                </c:pt>
                <c:pt idx="46">
                  <c:v>14</c:v>
                </c:pt>
                <c:pt idx="47">
                  <c:v>14</c:v>
                </c:pt>
                <c:pt idx="48">
                  <c:v>16</c:v>
                </c:pt>
                <c:pt idx="49">
                  <c:v>13</c:v>
                </c:pt>
                <c:pt idx="50">
                  <c:v>12</c:v>
                </c:pt>
                <c:pt idx="51">
                  <c:v>11</c:v>
                </c:pt>
                <c:pt idx="5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B203-4AFA-8250-3AD8B7774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363523296"/>
        <c:axId val="363523688"/>
      </c:lineChart>
      <c:catAx>
        <c:axId val="3635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-5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363523688"/>
        <c:crosses val="autoZero"/>
        <c:auto val="1"/>
        <c:lblAlgn val="ctr"/>
        <c:lblOffset val="100"/>
        <c:noMultiLvlLbl val="0"/>
      </c:catAx>
      <c:valAx>
        <c:axId val="363523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36352329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36357411845297E-2"/>
          <c:y val="0.12852253720579701"/>
          <c:w val="0.94637861843356597"/>
          <c:h val="0.66612964687166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rebuchet MS" charset="0"/>
                    <a:ea typeface="Trebuchet MS" charset="0"/>
                    <a:cs typeface="Trebuchet MS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Has a personal physician***</c:v>
                </c:pt>
                <c:pt idx="1">
                  <c:v>Skipped medication due to cost***</c:v>
                </c:pt>
                <c:pt idx="2">
                  <c:v>Any ED visits in past year**</c:v>
                </c:pt>
                <c:pt idx="3">
                  <c:v>Regular care for chronic condition**</c:v>
                </c:pt>
                <c:pt idx="4">
                  <c:v>Excellent self-reported health*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16.7</c:v>
                </c:pt>
                <c:pt idx="1">
                  <c:v>-10.5</c:v>
                </c:pt>
                <c:pt idx="2">
                  <c:v>-6.6</c:v>
                </c:pt>
                <c:pt idx="3">
                  <c:v>11.2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8-4EED-9CB9-6114AEA7D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overlap val="-27"/>
        <c:axId val="363524472"/>
        <c:axId val="363524864"/>
      </c:barChart>
      <c:catAx>
        <c:axId val="363524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524864"/>
        <c:crosses val="autoZero"/>
        <c:auto val="1"/>
        <c:lblAlgn val="ctr"/>
        <c:lblOffset val="50"/>
        <c:noMultiLvlLbl val="0"/>
      </c:catAx>
      <c:valAx>
        <c:axId val="363524864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5244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5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>
                <a:solidFill>
                  <a:schemeClr val="tx1"/>
                </a:solidFill>
              </a:rPr>
              <a:t>Billions of dollars on Medicaid</a:t>
            </a:r>
            <a:r>
              <a:rPr lang="en-US" sz="1200" i="1" baseline="0" dirty="0">
                <a:solidFill>
                  <a:schemeClr val="tx1"/>
                </a:solidFill>
              </a:rPr>
              <a:t> outlays</a:t>
            </a:r>
            <a:r>
              <a:rPr lang="en-US" sz="1200" i="1" dirty="0">
                <a:solidFill>
                  <a:schemeClr val="tx1"/>
                </a:solidFill>
              </a:rPr>
              <a:t>, by fiscal year</a:t>
            </a:r>
          </a:p>
        </c:rich>
      </c:tx>
      <c:layout>
        <c:manualLayout>
          <c:xMode val="edge"/>
          <c:yMode val="edge"/>
          <c:x val="1.3419041518573801E-3"/>
          <c:y val="2.505873140172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5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6176811505707E-2"/>
          <c:y val="0.15707138408795199"/>
          <c:w val="0.91929876424444601"/>
          <c:h val="0.75555750127944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rebuchet MS" charset="0"/>
                    <a:ea typeface="Trebuchet MS" charset="0"/>
                    <a:cs typeface="Trebuchet MS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-14</c:v>
                </c:pt>
                <c:pt idx="2">
                  <c:v>-26</c:v>
                </c:pt>
                <c:pt idx="3">
                  <c:v>-65</c:v>
                </c:pt>
                <c:pt idx="4">
                  <c:v>-89</c:v>
                </c:pt>
                <c:pt idx="5">
                  <c:v>-105</c:v>
                </c:pt>
                <c:pt idx="6">
                  <c:v>-117</c:v>
                </c:pt>
                <c:pt idx="7">
                  <c:v>-129</c:v>
                </c:pt>
                <c:pt idx="8">
                  <c:v>-139</c:v>
                </c:pt>
                <c:pt idx="9">
                  <c:v>-150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8E-4E21-94F0-72B2B849A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941616"/>
        <c:axId val="366942008"/>
      </c:lineChart>
      <c:catAx>
        <c:axId val="36694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942008"/>
        <c:crosses val="autoZero"/>
        <c:auto val="1"/>
        <c:lblAlgn val="ctr"/>
        <c:lblOffset val="100"/>
        <c:noMultiLvlLbl val="0"/>
      </c:catAx>
      <c:valAx>
        <c:axId val="3669420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94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6/19/2017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There</a:t>
            </a:r>
            <a:r>
              <a:rPr lang="en-US" baseline="0" dirty="0"/>
              <a:t> has always been uncertainty WRT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70AF-1D7C-4A94-83A3-275B53629A3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95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FE42A-B280-4FC2-B7E7-C1F0AEC48908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0317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FD043-8F68-438A-A782-F51B862F69E0}" type="slidenum">
              <a: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8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FE71-1B64-4A45-A451-FC87ACEB27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72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defTabSz="1219170"/>
            <a:r>
              <a:rPr lang="en-US" sz="1000" dirty="0">
                <a:solidFill>
                  <a:srgbClr val="4C515A"/>
                </a:solidFill>
                <a:latin typeface="Trebuchet MS Regular" charset="0"/>
              </a:rPr>
              <a:t>Source: D. C. Radley, D. McCarthy, and S. L. Hayes, Aiming Higher: Results from the Commonwealth Fund Scorecard on State Health System Performance 2017 Edition, The Commonwealth Fund, March 2017.</a:t>
            </a:r>
          </a:p>
        </p:txBody>
      </p:sp>
    </p:spTree>
    <p:extLst>
      <p:ext uri="{BB962C8B-B14F-4D97-AF65-F5344CB8AC3E}">
        <p14:creationId xmlns:p14="http://schemas.microsoft.com/office/powerpoint/2010/main" val="3864288629"/>
      </p:ext>
    </p:extLst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C585F-440D-40D3-B087-731D964D91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7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  <p:sldLayoutId id="2147483804" r:id="rId44"/>
    <p:sldLayoutId id="2147483805" r:id="rId45"/>
    <p:sldLayoutId id="2147483806" r:id="rId4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o.gov/system/files/115th-congress-2017-2018/costestimate/hr1628aspassed.pd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How Would the American Health Care Act Change Medicaid and Impact States’ Economies? </a:t>
            </a:r>
          </a:p>
          <a:p>
            <a:r>
              <a:rPr lang="en-US" dirty="0"/>
              <a:t>June 20, 2017 </a:t>
            </a:r>
          </a:p>
          <a:p>
            <a:endParaRPr lang="en-US" dirty="0"/>
          </a:p>
        </p:txBody>
      </p:sp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52028" y="266733"/>
            <a:ext cx="7772400" cy="2221708"/>
          </a:xfrm>
        </p:spPr>
        <p:txBody>
          <a:bodyPr>
            <a:normAutofit/>
          </a:bodyPr>
          <a:lstStyle/>
          <a:p>
            <a:r>
              <a:rPr lang="en-US" sz="4000" dirty="0"/>
              <a:t>How Would the American Health Care Act Change Medicaid? </a:t>
            </a:r>
            <a:endParaRPr lang="en-US" sz="3800" dirty="0">
              <a:latin typeface="Georgia" charset="0"/>
              <a:ea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Sara Collins, Ph.D.</a:t>
            </a:r>
          </a:p>
          <a:p>
            <a:r>
              <a:rPr lang="en-US" dirty="0"/>
              <a:t>Vice President, Health Care Coverage and Access</a:t>
            </a:r>
          </a:p>
        </p:txBody>
      </p:sp>
    </p:spTree>
    <p:extLst>
      <p:ext uri="{BB962C8B-B14F-4D97-AF65-F5344CB8AC3E}">
        <p14:creationId xmlns:p14="http://schemas.microsoft.com/office/powerpoint/2010/main" val="206923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5897655"/>
              </p:ext>
            </p:extLst>
          </p:nvPr>
        </p:nvGraphicFramePr>
        <p:xfrm>
          <a:off x="614363" y="2207895"/>
          <a:ext cx="823703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Notes: States are arranged in rank order based on their uninsured rate in 2013. Alaska, Indiana, Louisiana, and Montana expanded their Medicaid programs after Jan. 1, 2015.</a:t>
            </a:r>
          </a:p>
          <a:p>
            <a:r>
              <a:rPr lang="en-US"/>
              <a:t>Data: U.S. Census Bureau, 2013 and 2015 One-Year American Community Surveys. Public Use Micro Sample (ACS PUMS).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States That Expanded Medicaid Saw Greatest Reductions in Rates of Uninsured Working-Age Adults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3547" y="2135081"/>
            <a:ext cx="4392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Trebuchet MS Regular" charset="0"/>
                <a:cs typeface="Trebuchet MS Regular" charset="0"/>
              </a:rPr>
              <a:t>States that expanded Medicaid 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Trebuchet MS Regular" charset="0"/>
                <a:cs typeface="Trebuchet MS Regular" charset="0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Trebuchet MS Regular" charset="0"/>
                <a:cs typeface="Trebuchet MS Regular" charset="0"/>
              </a:rPr>
              <a:t>as of January 1, 2015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328083" y="2135081"/>
            <a:ext cx="366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Trebuchet MS Regular" charset="0"/>
                <a:cs typeface="Trebuchet MS Regular" charset="0"/>
              </a:rPr>
              <a:t>States that had not expanded Medicaid 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Trebuchet MS Regular" charset="0"/>
                <a:cs typeface="Trebuchet MS Regular" charset="0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Trebuchet MS Regular" charset="0"/>
                <a:cs typeface="Trebuchet MS Regular" charset="0"/>
              </a:rPr>
              <a:t>as of January 1, 2015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518380" y="1802905"/>
            <a:ext cx="1284246" cy="277967"/>
            <a:chOff x="7403045" y="930138"/>
            <a:chExt cx="1284246" cy="277967"/>
          </a:xfrm>
        </p:grpSpPr>
        <p:sp>
          <p:nvSpPr>
            <p:cNvPr id="24" name="Oval 23"/>
            <p:cNvSpPr/>
            <p:nvPr/>
          </p:nvSpPr>
          <p:spPr bwMode="gray">
            <a:xfrm>
              <a:off x="7403045" y="1007518"/>
              <a:ext cx="137160" cy="13716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4ABDBC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gray">
            <a:xfrm>
              <a:off x="7488324" y="930138"/>
              <a:ext cx="5243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Trebuchet MS Regular" charset="0"/>
                  <a:ea typeface="+mn-ea"/>
                  <a:cs typeface="+mn-cs"/>
                </a:rPr>
                <a:t>2013</a:t>
              </a:r>
            </a:p>
          </p:txBody>
        </p:sp>
        <p:sp>
          <p:nvSpPr>
            <p:cNvPr id="26" name="Oval 25"/>
            <p:cNvSpPr/>
            <p:nvPr/>
          </p:nvSpPr>
          <p:spPr bwMode="gray">
            <a:xfrm>
              <a:off x="8077622" y="1008486"/>
              <a:ext cx="137160" cy="1371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8162901" y="931106"/>
              <a:ext cx="5243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Trebuchet MS Regular" charset="0"/>
                  <a:ea typeface="+mn-ea"/>
                  <a:cs typeface="+mn-cs"/>
                </a:rPr>
                <a:t>2015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77787" y="1863556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67056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Low-Income Adults in Arkansas and Kentucky Experienced Marked Improvements in Health Care Access and Affordability Following Medicaid Expansion Compared to Adults in Texas, Which Did Not Expand Medicaid, 2016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324" y="2327203"/>
            <a:ext cx="4079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Percentage point change since baseline (2013) compared to non-expansion states (Texas)</a:t>
            </a:r>
          </a:p>
        </p:txBody>
      </p:sp>
      <p:graphicFrame>
        <p:nvGraphicFramePr>
          <p:cNvPr id="14" name="Conten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08518266"/>
              </p:ext>
            </p:extLst>
          </p:nvPr>
        </p:nvGraphicFramePr>
        <p:xfrm>
          <a:off x="577709" y="2731008"/>
          <a:ext cx="8140842" cy="302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p &lt; .10.  ** p &lt; .05.  *** p &lt; .01.</a:t>
            </a:r>
          </a:p>
          <a:p>
            <a:r>
              <a:rPr lang="en-US" dirty="0"/>
              <a:t>Adapted from B. D. Sommers, B. </a:t>
            </a:r>
            <a:r>
              <a:rPr lang="en-US" dirty="0" err="1"/>
              <a:t>Maylone</a:t>
            </a:r>
            <a:r>
              <a:rPr lang="en-US" dirty="0"/>
              <a:t>, R. J. </a:t>
            </a:r>
            <a:r>
              <a:rPr lang="en-US" dirty="0" err="1"/>
              <a:t>Blendon</a:t>
            </a:r>
            <a:r>
              <a:rPr lang="en-US" dirty="0"/>
              <a:t> et al., “Three-Year Impacts of the Affordable Care Act: Improved Medical Care and Health Among Low-Income Adults,” Health Affairs Web First, published online May 17, 2017.</a:t>
            </a:r>
          </a:p>
        </p:txBody>
      </p:sp>
    </p:spTree>
    <p:extLst>
      <p:ext uri="{BB962C8B-B14F-4D97-AF65-F5344CB8AC3E}">
        <p14:creationId xmlns:p14="http://schemas.microsoft.com/office/powerpoint/2010/main" val="393394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8130" name="Group 530"/>
          <p:cNvGraphicFramePr>
            <a:graphicFrameLocks noGrp="1"/>
          </p:cNvGraphicFramePr>
          <p:nvPr>
            <p:ph type="tbl" sz="quarter" idx="22"/>
            <p:extLst>
              <p:ext uri="{D42A27DB-BD31-4B8C-83A1-F6EECF244321}">
                <p14:modId xmlns:p14="http://schemas.microsoft.com/office/powerpoint/2010/main" val="589093949"/>
              </p:ext>
            </p:extLst>
          </p:nvPr>
        </p:nvGraphicFramePr>
        <p:xfrm>
          <a:off x="627063" y="1789418"/>
          <a:ext cx="8091487" cy="37306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6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5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1805" marR="41805" marT="27419" marB="27419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rebuchet MS" charset="0"/>
                          <a:ea typeface="Trebuchet MS" charset="0"/>
                          <a:cs typeface="Trebuchet MS" charset="0"/>
                        </a:rPr>
                        <a:t>Affordable Care Act</a:t>
                      </a:r>
                      <a:endParaRPr kumimoji="0" lang="en-US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1805" marR="41805" marT="27419" marB="2741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rebuchet MS" charset="0"/>
                          <a:ea typeface="Trebuchet MS" charset="0"/>
                          <a:cs typeface="Trebuchet MS" charset="0"/>
                        </a:rPr>
                        <a:t>American Health Care Act</a:t>
                      </a:r>
                      <a:endParaRPr kumimoji="0" lang="en-US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1805" marR="41805" marT="27419" marB="274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1947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Medicaid 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Expansion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83600" marR="41805" marT="27419" marB="2741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 adults up to 138% poverty, enhanced federal match of 100% phasing down to 90% by 2020.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82880" marR="182880" marT="91440" marB="9144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Phases out the Medicaid expansion.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82880" marR="182880" marT="91440" marB="9144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8140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Existing Medicaid Program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83600" marR="41805" marT="27419" marB="2741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Federal match ranges from 50%  -  76% across states. </a:t>
                      </a:r>
                    </a:p>
                  </a:txBody>
                  <a:tcPr marL="182880" marR="182880" marT="91440" marB="9144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Caps the federal contribution to Medicaid.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82880" marR="182880" marT="91440" marB="9144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AHCA Makes Sweeping Changes to the Medicaid Program</a:t>
            </a:r>
          </a:p>
        </p:txBody>
      </p:sp>
    </p:spTree>
    <p:extLst>
      <p:ext uri="{BB962C8B-B14F-4D97-AF65-F5344CB8AC3E}">
        <p14:creationId xmlns:p14="http://schemas.microsoft.com/office/powerpoint/2010/main" val="309005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69289944"/>
              </p:ext>
            </p:extLst>
          </p:nvPr>
        </p:nvGraphicFramePr>
        <p:xfrm>
          <a:off x="627063" y="1790666"/>
          <a:ext cx="8091487" cy="3964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Congressional Budget Office, Cost Estimate for H.R. 1628, the American Health Care Act of 2017 (May 24, 2017), </a:t>
            </a:r>
            <a:r>
              <a:rPr lang="en-US" dirty="0">
                <a:hlinkClick r:id="rId3"/>
              </a:rPr>
              <a:t>https://www.cbo.gov/system/files/115th-congress-2017-2018/costestimate/hr1628aspassed.pdf</a:t>
            </a:r>
            <a:r>
              <a:rPr lang="en-US" dirty="0"/>
              <a:t>, Table 3.</a:t>
            </a:r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27434" y="515179"/>
            <a:ext cx="8091114" cy="1185034"/>
          </a:xfrm>
        </p:spPr>
        <p:txBody>
          <a:bodyPr>
            <a:normAutofit fontScale="90000"/>
          </a:bodyPr>
          <a:lstStyle/>
          <a:p>
            <a:r>
              <a:rPr lang="en-US" dirty="0"/>
              <a:t>States Would Lose an Estimated $834 Billion in Federal Funds for Their Medicaid Programs Under the AHCA</a:t>
            </a:r>
          </a:p>
        </p:txBody>
      </p:sp>
    </p:spTree>
    <p:extLst>
      <p:ext uri="{BB962C8B-B14F-4D97-AF65-F5344CB8AC3E}">
        <p14:creationId xmlns:p14="http://schemas.microsoft.com/office/powerpoint/2010/main" val="41121205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9bc6a8d-14dd-4a95-baab-e16a8c685bb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117</TotalTime>
  <Words>320</Words>
  <Application>Microsoft Office PowerPoint</Application>
  <PresentationFormat>On-screen Show (4:3)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Georgia</vt:lpstr>
      <vt:lpstr>Open Sans Light</vt:lpstr>
      <vt:lpstr>Trebuchet MS</vt:lpstr>
      <vt:lpstr>Trebuchet MS Regular</vt:lpstr>
      <vt:lpstr>1_Office Theme</vt:lpstr>
      <vt:lpstr>How Would the American Health Care Act Change Medicaid? </vt:lpstr>
      <vt:lpstr>States That Expanded Medicaid Saw Greatest Reductions in Rates of Uninsured Working-Age Adults</vt:lpstr>
      <vt:lpstr>Low-Income Adults in Arkansas and Kentucky Experienced Marked Improvements in Health Care Access and Affordability Following Medicaid Expansion Compared to Adults in Texas, Which Did Not Expand Medicaid, 2016 </vt:lpstr>
      <vt:lpstr>AHCA Makes Sweeping Changes to the Medicaid Program</vt:lpstr>
      <vt:lpstr>States Would Lose an Estimated $834 Billion in Federal Funds for Their Medicaid Programs Under the AHCA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 Bhupal</dc:creator>
  <cp:lastModifiedBy>Sara R. Collins</cp:lastModifiedBy>
  <cp:revision>17</cp:revision>
  <dcterms:created xsi:type="dcterms:W3CDTF">2017-06-19T19:25:36Z</dcterms:created>
  <dcterms:modified xsi:type="dcterms:W3CDTF">2017-06-19T23:27:32Z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