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685" r:id="rId3"/>
    <p:sldId id="696" r:id="rId4"/>
    <p:sldId id="698" r:id="rId5"/>
    <p:sldId id="694" r:id="rId6"/>
    <p:sldId id="692" r:id="rId7"/>
    <p:sldId id="697" r:id="rId8"/>
  </p:sldIdLst>
  <p:sldSz cx="13003213" cy="9747250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1pPr>
    <a:lvl2pPr marL="457536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2pPr>
    <a:lvl3pPr marL="915072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3pPr>
    <a:lvl4pPr marL="1372607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4pPr>
    <a:lvl5pPr marL="183014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5pPr>
    <a:lvl6pPr marL="2287679" algn="l" defTabSz="915072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6pPr>
    <a:lvl7pPr marL="2745215" algn="l" defTabSz="915072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7pPr>
    <a:lvl8pPr marL="3202752" algn="l" defTabSz="915072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8pPr>
    <a:lvl9pPr marL="3660287" algn="l" defTabSz="915072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4">
          <p15:clr>
            <a:srgbClr val="A4A3A4"/>
          </p15:clr>
        </p15:guide>
        <p15:guide id="2" pos="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3" userDrawn="1">
          <p15:clr>
            <a:srgbClr val="A4A3A4"/>
          </p15:clr>
        </p15:guide>
        <p15:guide id="2" pos="2291" userDrawn="1">
          <p15:clr>
            <a:srgbClr val="A4A3A4"/>
          </p15:clr>
        </p15:guide>
        <p15:guide id="3" orient="horz" pos="2978" userDrawn="1">
          <p15:clr>
            <a:srgbClr val="A4A3A4"/>
          </p15:clr>
        </p15:guide>
        <p15:guide id="4" pos="2246" userDrawn="1">
          <p15:clr>
            <a:srgbClr val="A4A3A4"/>
          </p15:clr>
        </p15:guide>
        <p15:guide id="5" orient="horz" pos="2924" userDrawn="1">
          <p15:clr>
            <a:srgbClr val="A4A3A4"/>
          </p15:clr>
        </p15:guide>
        <p15:guide id="6" pos="220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Phap-Hoa Luu" initials="PL" lastIdx="2" clrIdx="6">
    <p:extLst>
      <p:ext uri="{19B8F6BF-5375-455C-9EA6-DF929625EA0E}">
        <p15:presenceInfo xmlns:p15="http://schemas.microsoft.com/office/powerpoint/2012/main" userId="Phap-Hoa Luu" providerId="None"/>
      </p:ext>
    </p:extLst>
  </p:cmAuthor>
  <p:cmAuthor id="1" name="Alex Collins" initials="AC" lastIdx="10" clrIdx="0">
    <p:extLst/>
  </p:cmAuthor>
  <p:cmAuthor id="8" name="Melinda K. Abrams" initials="MKA" lastIdx="4" clrIdx="7">
    <p:extLst>
      <p:ext uri="{19B8F6BF-5375-455C-9EA6-DF929625EA0E}">
        <p15:presenceInfo xmlns:p15="http://schemas.microsoft.com/office/powerpoint/2012/main" userId="S-1-5-21-1004529278-3813118908-2288687658-1146" providerId="AD"/>
      </p:ext>
    </p:extLst>
  </p:cmAuthor>
  <p:cmAuthor id="2" name="Alex Hartzman" initials="AH" lastIdx="73" clrIdx="1">
    <p:extLst/>
  </p:cmAuthor>
  <p:cmAuthor id="3" name="Alex Hartzman" initials="AH [2]" lastIdx="11" clrIdx="2">
    <p:extLst/>
  </p:cmAuthor>
  <p:cmAuthor id="4" name="Audrey El-Gamil" initials="AE" lastIdx="67" clrIdx="3">
    <p:extLst>
      <p:ext uri="{19B8F6BF-5375-455C-9EA6-DF929625EA0E}">
        <p15:presenceInfo xmlns:p15="http://schemas.microsoft.com/office/powerpoint/2012/main" userId="S-1-5-21-3976050625-2257552848-3926626037-1104" providerId="AD"/>
      </p:ext>
    </p:extLst>
  </p:cmAuthor>
  <p:cmAuthor id="5" name="Dorothy Chen" initials="DC" lastIdx="28" clrIdx="4">
    <p:extLst>
      <p:ext uri="{19B8F6BF-5375-455C-9EA6-DF929625EA0E}">
        <p15:presenceInfo xmlns:p15="http://schemas.microsoft.com/office/powerpoint/2012/main" userId="S-1-5-21-3976050625-2257552848-3926626037-1265" providerId="AD"/>
      </p:ext>
    </p:extLst>
  </p:cmAuthor>
  <p:cmAuthor id="6" name="djchen" initials="d" lastIdx="6" clrIdx="5">
    <p:extLst>
      <p:ext uri="{19B8F6BF-5375-455C-9EA6-DF929625EA0E}">
        <p15:presenceInfo xmlns:p15="http://schemas.microsoft.com/office/powerpoint/2012/main" userId="djch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B03E3E"/>
    <a:srgbClr val="000066"/>
    <a:srgbClr val="C25252"/>
    <a:srgbClr val="374A1D"/>
    <a:srgbClr val="000000"/>
    <a:srgbClr val="99CCFF"/>
    <a:srgbClr val="FFFFA3"/>
    <a:srgbClr val="FFFED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84471" autoAdjust="0"/>
  </p:normalViewPr>
  <p:slideViewPr>
    <p:cSldViewPr>
      <p:cViewPr varScale="1">
        <p:scale>
          <a:sx n="70" d="100"/>
          <a:sy n="70" d="100"/>
        </p:scale>
        <p:origin x="1866" y="60"/>
      </p:cViewPr>
      <p:guideLst>
        <p:guide orient="horz" pos="1054"/>
        <p:guide pos="831"/>
      </p:guideLst>
    </p:cSldViewPr>
  </p:slideViewPr>
  <p:outlineViewPr>
    <p:cViewPr>
      <p:scale>
        <a:sx n="33" d="100"/>
        <a:sy n="33" d="100"/>
      </p:scale>
      <p:origin x="24" y="92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186" y="-108"/>
      </p:cViewPr>
      <p:guideLst>
        <p:guide orient="horz" pos="3033"/>
        <p:guide pos="2291"/>
        <p:guide orient="horz" pos="2978"/>
        <p:guide pos="2246"/>
        <p:guide orient="horz" pos="2924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'Overall by Provision'!$A$136</c:f>
              <c:strCache>
                <c:ptCount val="1"/>
                <c:pt idx="0">
                  <c:v>Current Law Total Margin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'Overall by Provision'!$B$135:$M$135</c:f>
              <c:numCache>
                <c:formatCode>General</c:formatCode>
                <c:ptCount val="12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</c:numCache>
            </c:numRef>
          </c:cat>
          <c:val>
            <c:numRef>
              <c:f>'Overall by Provision'!$B$136:$M$136</c:f>
              <c:numCache>
                <c:formatCode>0.0%</c:formatCode>
                <c:ptCount val="12"/>
                <c:pt idx="0">
                  <c:v>5.884596733407442E-2</c:v>
                </c:pt>
                <c:pt idx="1">
                  <c:v>5.6344424535468098E-2</c:v>
                </c:pt>
                <c:pt idx="2">
                  <c:v>5.2500087769788296E-2</c:v>
                </c:pt>
                <c:pt idx="3">
                  <c:v>4.5679385890137113E-2</c:v>
                </c:pt>
                <c:pt idx="4">
                  <c:v>4.0015935613647392E-2</c:v>
                </c:pt>
                <c:pt idx="5">
                  <c:v>3.6247010922650501E-2</c:v>
                </c:pt>
                <c:pt idx="6">
                  <c:v>3.2929638939230961E-2</c:v>
                </c:pt>
                <c:pt idx="7">
                  <c:v>2.9265189484336859E-2</c:v>
                </c:pt>
                <c:pt idx="8">
                  <c:v>2.5616695294583224E-2</c:v>
                </c:pt>
                <c:pt idx="9">
                  <c:v>2.2061086314833805E-2</c:v>
                </c:pt>
                <c:pt idx="10">
                  <c:v>2.0224142626598711E-2</c:v>
                </c:pt>
                <c:pt idx="11">
                  <c:v>2.88266654885381E-2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'Overall by Provision'!$A$137</c:f>
              <c:strCache>
                <c:ptCount val="1"/>
                <c:pt idx="0">
                  <c:v>AHCA Total Margin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'Overall by Provision'!$B$135:$M$135</c:f>
              <c:numCache>
                <c:formatCode>General</c:formatCode>
                <c:ptCount val="12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</c:numCache>
            </c:numRef>
          </c:cat>
          <c:val>
            <c:numRef>
              <c:f>'Overall by Provision'!$B$137:$M$137</c:f>
              <c:numCache>
                <c:formatCode>0.0%</c:formatCode>
                <c:ptCount val="12"/>
                <c:pt idx="0">
                  <c:v>5.884596733407442E-2</c:v>
                </c:pt>
                <c:pt idx="1">
                  <c:v>5.6344424535468098E-2</c:v>
                </c:pt>
                <c:pt idx="2">
                  <c:v>5.1996087980578087E-2</c:v>
                </c:pt>
                <c:pt idx="3">
                  <c:v>4.9659119834384806E-2</c:v>
                </c:pt>
                <c:pt idx="4">
                  <c:v>4.3735243338005429E-2</c:v>
                </c:pt>
                <c:pt idx="5">
                  <c:v>3.1834004638145647E-2</c:v>
                </c:pt>
                <c:pt idx="6">
                  <c:v>2.7705475850028929E-2</c:v>
                </c:pt>
                <c:pt idx="7">
                  <c:v>2.2224948969831709E-2</c:v>
                </c:pt>
                <c:pt idx="8">
                  <c:v>1.4509843543264225E-2</c:v>
                </c:pt>
                <c:pt idx="9">
                  <c:v>1.0491096504802299E-2</c:v>
                </c:pt>
                <c:pt idx="10">
                  <c:v>7.5957265719796404E-3</c:v>
                </c:pt>
                <c:pt idx="11">
                  <c:v>4.9151014511468576E-3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'Overall by Provision'!$A$138</c:f>
              <c:strCache>
                <c:ptCount val="1"/>
                <c:pt idx="0">
                  <c:v>Current Law Operating Margin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'Overall by Provision'!$B$135:$M$135</c:f>
              <c:numCache>
                <c:formatCode>General</c:formatCode>
                <c:ptCount val="12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</c:numCache>
            </c:numRef>
          </c:cat>
          <c:val>
            <c:numRef>
              <c:f>'Overall by Provision'!$B$138:$M$138</c:f>
              <c:numCache>
                <c:formatCode>0.0%</c:formatCode>
                <c:ptCount val="12"/>
                <c:pt idx="0">
                  <c:v>-8.689833511652487E-3</c:v>
                </c:pt>
                <c:pt idx="1">
                  <c:v>-1.106325690590366E-2</c:v>
                </c:pt>
                <c:pt idx="2">
                  <c:v>-1.4777119886527716E-2</c:v>
                </c:pt>
                <c:pt idx="3">
                  <c:v>-2.1939901728166577E-2</c:v>
                </c:pt>
                <c:pt idx="4">
                  <c:v>-2.7755096822124594E-2</c:v>
                </c:pt>
                <c:pt idx="5">
                  <c:v>-3.1374636649744575E-2</c:v>
                </c:pt>
                <c:pt idx="6">
                  <c:v>-3.4660815122572741E-2</c:v>
                </c:pt>
                <c:pt idx="7">
                  <c:v>-3.8145390933106219E-2</c:v>
                </c:pt>
                <c:pt idx="8">
                  <c:v>-4.1603695222819086E-2</c:v>
                </c:pt>
                <c:pt idx="9">
                  <c:v>-4.4947476476316806E-2</c:v>
                </c:pt>
                <c:pt idx="10">
                  <c:v>-4.6310765152319799E-2</c:v>
                </c:pt>
                <c:pt idx="11">
                  <c:v>-3.5930409338479567E-2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'Overall by Provision'!$A$139</c:f>
              <c:strCache>
                <c:ptCount val="1"/>
                <c:pt idx="0">
                  <c:v>AHCA Operating Margin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'Overall by Provision'!$B$135:$M$135</c:f>
              <c:numCache>
                <c:formatCode>General</c:formatCode>
                <c:ptCount val="12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</c:numCache>
            </c:numRef>
          </c:cat>
          <c:val>
            <c:numRef>
              <c:f>'Overall by Provision'!$B$139:$M$139</c:f>
              <c:numCache>
                <c:formatCode>0.0%</c:formatCode>
                <c:ptCount val="12"/>
                <c:pt idx="0">
                  <c:v>-8.689833511652487E-3</c:v>
                </c:pt>
                <c:pt idx="1">
                  <c:v>-1.106325690590366E-2</c:v>
                </c:pt>
                <c:pt idx="2">
                  <c:v>-1.5399376310857861E-2</c:v>
                </c:pt>
                <c:pt idx="3">
                  <c:v>-1.742474363121101E-2</c:v>
                </c:pt>
                <c:pt idx="4">
                  <c:v>-2.3583196635075059E-2</c:v>
                </c:pt>
                <c:pt idx="5">
                  <c:v>-3.681785993388742E-2</c:v>
                </c:pt>
                <c:pt idx="6">
                  <c:v>-4.120616981952116E-2</c:v>
                </c:pt>
                <c:pt idx="7">
                  <c:v>-4.7016539473335651E-2</c:v>
                </c:pt>
                <c:pt idx="8">
                  <c:v>-5.5255212829755401E-2</c:v>
                </c:pt>
                <c:pt idx="9">
                  <c:v>-5.9219771448024927E-2</c:v>
                </c:pt>
                <c:pt idx="10">
                  <c:v>-6.1777057327862067E-2</c:v>
                </c:pt>
                <c:pt idx="11">
                  <c:v>-6.430786696926423E-2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42148304"/>
        <c:axId val="335644704"/>
      </c:lineChart>
      <c:catAx>
        <c:axId val="44214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644704"/>
        <c:crosses val="autoZero"/>
        <c:auto val="1"/>
        <c:lblAlgn val="ctr"/>
        <c:lblOffset val="100"/>
        <c:noMultiLvlLbl val="0"/>
      </c:catAx>
      <c:valAx>
        <c:axId val="3356447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4214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Expansion!$A$70</c:f>
              <c:strCache>
                <c:ptCount val="1"/>
                <c:pt idx="0">
                  <c:v>Current Law Total Margin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Expansion!$B$69:$M$69</c:f>
              <c:numCache>
                <c:formatCode>General</c:formatCode>
                <c:ptCount val="12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</c:numCache>
            </c:numRef>
          </c:cat>
          <c:val>
            <c:numRef>
              <c:f>Expansion!$B$70:$M$70</c:f>
              <c:numCache>
                <c:formatCode>0.0%</c:formatCode>
                <c:ptCount val="12"/>
                <c:pt idx="0">
                  <c:v>5.7517507980375714E-2</c:v>
                </c:pt>
                <c:pt idx="1">
                  <c:v>5.5097119713202324E-2</c:v>
                </c:pt>
                <c:pt idx="2">
                  <c:v>5.1202811351886035E-2</c:v>
                </c:pt>
                <c:pt idx="3">
                  <c:v>4.3864511404091033E-2</c:v>
                </c:pt>
                <c:pt idx="4">
                  <c:v>3.7829573885626855E-2</c:v>
                </c:pt>
                <c:pt idx="5">
                  <c:v>3.3674651990642054E-2</c:v>
                </c:pt>
                <c:pt idx="6">
                  <c:v>3.0127972047753287E-2</c:v>
                </c:pt>
                <c:pt idx="7">
                  <c:v>2.6081683290830205E-2</c:v>
                </c:pt>
                <c:pt idx="8">
                  <c:v>2.2040997073105698E-2</c:v>
                </c:pt>
                <c:pt idx="9">
                  <c:v>1.812757825013005E-2</c:v>
                </c:pt>
                <c:pt idx="10">
                  <c:v>1.6334942084586274E-2</c:v>
                </c:pt>
                <c:pt idx="11">
                  <c:v>2.6926160640413175E-2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Expansion!$A$71</c:f>
              <c:strCache>
                <c:ptCount val="1"/>
                <c:pt idx="0">
                  <c:v>AHCA Total Margin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Expansion!$B$69:$M$69</c:f>
              <c:numCache>
                <c:formatCode>General</c:formatCode>
                <c:ptCount val="12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</c:numCache>
            </c:numRef>
          </c:cat>
          <c:val>
            <c:numRef>
              <c:f>Expansion!$B$71:$M$71</c:f>
              <c:numCache>
                <c:formatCode>0.0%</c:formatCode>
                <c:ptCount val="12"/>
                <c:pt idx="0">
                  <c:v>5.7517507980375714E-2</c:v>
                </c:pt>
                <c:pt idx="1">
                  <c:v>5.5097119713202324E-2</c:v>
                </c:pt>
                <c:pt idx="2">
                  <c:v>5.0639746932552333E-2</c:v>
                </c:pt>
                <c:pt idx="3">
                  <c:v>4.279267231489093E-2</c:v>
                </c:pt>
                <c:pt idx="4">
                  <c:v>3.6147063471070981E-2</c:v>
                </c:pt>
                <c:pt idx="5">
                  <c:v>2.2723916660991494E-2</c:v>
                </c:pt>
                <c:pt idx="6">
                  <c:v>1.7526961005196233E-2</c:v>
                </c:pt>
                <c:pt idx="7">
                  <c:v>1.0286970307749459E-2</c:v>
                </c:pt>
                <c:pt idx="8">
                  <c:v>5.4142899853207461E-3</c:v>
                </c:pt>
                <c:pt idx="9">
                  <c:v>4.7034208106370165E-4</c:v>
                </c:pt>
                <c:pt idx="10">
                  <c:v>-2.5865342737383984E-3</c:v>
                </c:pt>
                <c:pt idx="11">
                  <c:v>-5.4564760171547134E-3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Expansion!$A$72</c:f>
              <c:strCache>
                <c:ptCount val="1"/>
                <c:pt idx="0">
                  <c:v>Current Law Operating Margin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Expansion!$B$69:$M$69</c:f>
              <c:numCache>
                <c:formatCode>General</c:formatCode>
                <c:ptCount val="12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</c:numCache>
            </c:numRef>
          </c:cat>
          <c:val>
            <c:numRef>
              <c:f>Expansion!$B$72:$M$72</c:f>
              <c:numCache>
                <c:formatCode>0.0%</c:formatCode>
                <c:ptCount val="12"/>
                <c:pt idx="0">
                  <c:v>-1.8535376215499392E-2</c:v>
                </c:pt>
                <c:pt idx="1">
                  <c:v>-2.0800874385858616E-2</c:v>
                </c:pt>
                <c:pt idx="2">
                  <c:v>-2.4517139489502956E-2</c:v>
                </c:pt>
                <c:pt idx="3">
                  <c:v>-3.2307139274724048E-2</c:v>
                </c:pt>
                <c:pt idx="4">
                  <c:v>-3.8554856130961448E-2</c:v>
                </c:pt>
                <c:pt idx="5">
                  <c:v>-4.258666895037945E-2</c:v>
                </c:pt>
                <c:pt idx="6">
                  <c:v>-4.6155087056275954E-2</c:v>
                </c:pt>
                <c:pt idx="7">
                  <c:v>-5.0039263596371793E-2</c:v>
                </c:pt>
                <c:pt idx="8">
                  <c:v>-5.3908216984510225E-2</c:v>
                </c:pt>
                <c:pt idx="9">
                  <c:v>-5.7620014920849547E-2</c:v>
                </c:pt>
                <c:pt idx="10">
                  <c:v>-5.8849608669191068E-2</c:v>
                </c:pt>
                <c:pt idx="11">
                  <c:v>-4.5911644596726697E-2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Expansion!$A$73</c:f>
              <c:strCache>
                <c:ptCount val="1"/>
                <c:pt idx="0">
                  <c:v>AHCA Operating Margin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Expansion!$B$69:$M$69</c:f>
              <c:numCache>
                <c:formatCode>General</c:formatCode>
                <c:ptCount val="12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</c:numCache>
            </c:numRef>
          </c:cat>
          <c:val>
            <c:numRef>
              <c:f>Expansion!$B$73:$M$73</c:f>
              <c:numCache>
                <c:formatCode>0.0%</c:formatCode>
                <c:ptCount val="12"/>
                <c:pt idx="0">
                  <c:v>-1.8535376215499392E-2</c:v>
                </c:pt>
                <c:pt idx="1">
                  <c:v>-2.0800874385858616E-2</c:v>
                </c:pt>
                <c:pt idx="2">
                  <c:v>-2.5232337974921824E-2</c:v>
                </c:pt>
                <c:pt idx="3">
                  <c:v>-3.3666432942172177E-2</c:v>
                </c:pt>
                <c:pt idx="4">
                  <c:v>-4.0684998489441508E-2</c:v>
                </c:pt>
                <c:pt idx="5">
                  <c:v>-5.6026719857923873E-2</c:v>
                </c:pt>
                <c:pt idx="6">
                  <c:v>-6.1842227735800621E-2</c:v>
                </c:pt>
                <c:pt idx="7">
                  <c:v>-6.9907433691283064E-2</c:v>
                </c:pt>
                <c:pt idx="8">
                  <c:v>-7.4921950858703304E-2</c:v>
                </c:pt>
                <c:pt idx="9">
                  <c:v>-8.0009418027916848E-2</c:v>
                </c:pt>
                <c:pt idx="10">
                  <c:v>-8.2676772261601736E-2</c:v>
                </c:pt>
                <c:pt idx="11">
                  <c:v>-8.5378791339472529E-2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6304256"/>
        <c:axId val="436304816"/>
      </c:lineChart>
      <c:catAx>
        <c:axId val="43630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304816"/>
        <c:crosses val="autoZero"/>
        <c:auto val="1"/>
        <c:lblAlgn val="ctr"/>
        <c:lblOffset val="100"/>
        <c:noMultiLvlLbl val="0"/>
      </c:catAx>
      <c:valAx>
        <c:axId val="4363048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3630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'No Expansion'!$A$70</c:f>
              <c:strCache>
                <c:ptCount val="1"/>
                <c:pt idx="0">
                  <c:v>Current Law Total Margin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'No Expansion'!$B$69:$M$69</c:f>
              <c:numCache>
                <c:formatCode>General</c:formatCode>
                <c:ptCount val="12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</c:numCache>
            </c:numRef>
          </c:cat>
          <c:val>
            <c:numRef>
              <c:f>'No Expansion'!$B$70:$M$70</c:f>
              <c:numCache>
                <c:formatCode>0.0%</c:formatCode>
                <c:ptCount val="12"/>
                <c:pt idx="0">
                  <c:v>6.1069508144448642E-2</c:v>
                </c:pt>
                <c:pt idx="1">
                  <c:v>5.8432025687653363E-2</c:v>
                </c:pt>
                <c:pt idx="2">
                  <c:v>5.4673327581877582E-2</c:v>
                </c:pt>
                <c:pt idx="3">
                  <c:v>4.8716853901362912E-2</c:v>
                </c:pt>
                <c:pt idx="4">
                  <c:v>4.3673101044113323E-2</c:v>
                </c:pt>
                <c:pt idx="5">
                  <c:v>4.0547115045263801E-2</c:v>
                </c:pt>
                <c:pt idx="6">
                  <c:v>3.7606570573183375E-2</c:v>
                </c:pt>
                <c:pt idx="7">
                  <c:v>3.4576759912647845E-2</c:v>
                </c:pt>
                <c:pt idx="8">
                  <c:v>3.157918360859991E-2</c:v>
                </c:pt>
                <c:pt idx="9">
                  <c:v>2.8616880974389632E-2</c:v>
                </c:pt>
                <c:pt idx="10">
                  <c:v>2.670961410323203E-2</c:v>
                </c:pt>
                <c:pt idx="11">
                  <c:v>3.2014655279159067E-2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'No Expansion'!$A$71</c:f>
              <c:strCache>
                <c:ptCount val="1"/>
                <c:pt idx="0">
                  <c:v>AHCA Total Margin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'No Expansion'!$B$69:$M$69</c:f>
              <c:numCache>
                <c:formatCode>General</c:formatCode>
                <c:ptCount val="12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</c:numCache>
            </c:numRef>
          </c:cat>
          <c:val>
            <c:numRef>
              <c:f>'No Expansion'!$B$71:$M$71</c:f>
              <c:numCache>
                <c:formatCode>0.0%</c:formatCode>
                <c:ptCount val="12"/>
                <c:pt idx="0">
                  <c:v>6.1069508144448642E-2</c:v>
                </c:pt>
                <c:pt idx="1">
                  <c:v>5.8432025687653363E-2</c:v>
                </c:pt>
                <c:pt idx="2">
                  <c:v>5.4267273607750223E-2</c:v>
                </c:pt>
                <c:pt idx="3">
                  <c:v>6.0984438464333532E-2</c:v>
                </c:pt>
                <c:pt idx="4">
                  <c:v>5.6229724028391694E-2</c:v>
                </c:pt>
                <c:pt idx="5">
                  <c:v>4.6706537915350954E-2</c:v>
                </c:pt>
                <c:pt idx="6">
                  <c:v>4.4203871825341266E-2</c:v>
                </c:pt>
                <c:pt idx="7">
                  <c:v>4.1400646563053561E-2</c:v>
                </c:pt>
                <c:pt idx="8">
                  <c:v>2.9207783932822362E-2</c:v>
                </c:pt>
                <c:pt idx="9">
                  <c:v>2.6618586395227087E-2</c:v>
                </c:pt>
                <c:pt idx="10">
                  <c:v>2.3984344110916815E-2</c:v>
                </c:pt>
                <c:pt idx="11">
                  <c:v>2.1609989207952159E-2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'No Expansion'!$A$72</c:f>
              <c:strCache>
                <c:ptCount val="1"/>
                <c:pt idx="0">
                  <c:v>Current Law Operating Margin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'No Expansion'!$B$69:$M$69</c:f>
              <c:numCache>
                <c:formatCode>General</c:formatCode>
                <c:ptCount val="12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</c:numCache>
            </c:numRef>
          </c:cat>
          <c:val>
            <c:numRef>
              <c:f>'No Expansion'!$B$72:$M$72</c:f>
              <c:numCache>
                <c:formatCode>0.0%</c:formatCode>
                <c:ptCount val="12"/>
                <c:pt idx="0">
                  <c:v>7.426623509585009E-3</c:v>
                </c:pt>
                <c:pt idx="1">
                  <c:v>4.8773669617078047E-3</c:v>
                </c:pt>
                <c:pt idx="2">
                  <c:v>1.1854352843199774E-3</c:v>
                </c:pt>
                <c:pt idx="3">
                  <c:v>-4.9655761983567939E-3</c:v>
                </c:pt>
                <c:pt idx="4">
                  <c:v>-1.0081547120659687E-2</c:v>
                </c:pt>
                <c:pt idx="5">
                  <c:v>-1.3036268249299125E-2</c:v>
                </c:pt>
                <c:pt idx="6">
                  <c:v>-1.5887017752947041E-2</c:v>
                </c:pt>
                <c:pt idx="7">
                  <c:v>-1.8726935044553167E-2</c:v>
                </c:pt>
                <c:pt idx="8">
                  <c:v>-2.1524192478158486E-2</c:v>
                </c:pt>
                <c:pt idx="9">
                  <c:v>-2.4275519702165491E-2</c:v>
                </c:pt>
                <c:pt idx="10">
                  <c:v>-2.5841033739444654E-2</c:v>
                </c:pt>
                <c:pt idx="11">
                  <c:v>-1.9526865275485222E-2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'No Expansion'!$A$73</c:f>
              <c:strCache>
                <c:ptCount val="1"/>
                <c:pt idx="0">
                  <c:v>AHCA Operating Margin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'No Expansion'!$B$69:$M$69</c:f>
              <c:numCache>
                <c:formatCode>General</c:formatCode>
                <c:ptCount val="12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</c:numCache>
            </c:numRef>
          </c:cat>
          <c:val>
            <c:numRef>
              <c:f>'No Expansion'!$B$73:$M$73</c:f>
              <c:numCache>
                <c:formatCode>0.0%</c:formatCode>
                <c:ptCount val="12"/>
                <c:pt idx="0">
                  <c:v>7.426623509585009E-3</c:v>
                </c:pt>
                <c:pt idx="1">
                  <c:v>4.8773669617078047E-3</c:v>
                </c:pt>
                <c:pt idx="2">
                  <c:v>7.0747284425611739E-4</c:v>
                </c:pt>
                <c:pt idx="3">
                  <c:v>8.7567020738319682E-3</c:v>
                </c:pt>
                <c:pt idx="4">
                  <c:v>3.9367051312813681E-3</c:v>
                </c:pt>
                <c:pt idx="5">
                  <c:v>-6.1938601753989521E-3</c:v>
                </c:pt>
                <c:pt idx="6">
                  <c:v>-8.5571981490820143E-3</c:v>
                </c:pt>
                <c:pt idx="7">
                  <c:v>-1.1148912926078974E-2</c:v>
                </c:pt>
                <c:pt idx="8">
                  <c:v>-2.4239945051248952E-2</c:v>
                </c:pt>
                <c:pt idx="9">
                  <c:v>-2.6571541872034553E-2</c:v>
                </c:pt>
                <c:pt idx="10">
                  <c:v>-2.8946975727379674E-2</c:v>
                </c:pt>
                <c:pt idx="11">
                  <c:v>-3.1201449565390494E-2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33018096"/>
        <c:axId val="333018656"/>
      </c:lineChart>
      <c:catAx>
        <c:axId val="33301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018656"/>
        <c:crosses val="autoZero"/>
        <c:auto val="1"/>
        <c:lblAlgn val="ctr"/>
        <c:lblOffset val="100"/>
        <c:noMultiLvlLbl val="0"/>
      </c:catAx>
      <c:valAx>
        <c:axId val="3330186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333018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0" y="12"/>
            <a:ext cx="3027466" cy="464502"/>
          </a:xfrm>
          <a:prstGeom prst="rect">
            <a:avLst/>
          </a:prstGeom>
        </p:spPr>
        <p:txBody>
          <a:bodyPr vert="horz" lIns="91202" tIns="45599" rIns="91202" bIns="4559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67" y="12"/>
            <a:ext cx="3027466" cy="464502"/>
          </a:xfrm>
          <a:prstGeom prst="rect">
            <a:avLst/>
          </a:prstGeom>
        </p:spPr>
        <p:txBody>
          <a:bodyPr vert="horz" lIns="91202" tIns="45599" rIns="91202" bIns="45599" rtlCol="0"/>
          <a:lstStyle>
            <a:lvl1pPr algn="r">
              <a:defRPr sz="1200"/>
            </a:lvl1pPr>
          </a:lstStyle>
          <a:p>
            <a:fld id="{16848E4D-4876-48E9-861F-5D7CF7E276E8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0" y="8817625"/>
            <a:ext cx="3027466" cy="464502"/>
          </a:xfrm>
          <a:prstGeom prst="rect">
            <a:avLst/>
          </a:prstGeom>
        </p:spPr>
        <p:txBody>
          <a:bodyPr vert="horz" lIns="91202" tIns="45599" rIns="91202" bIns="4559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67" y="8817625"/>
            <a:ext cx="3027466" cy="464502"/>
          </a:xfrm>
          <a:prstGeom prst="rect">
            <a:avLst/>
          </a:prstGeom>
        </p:spPr>
        <p:txBody>
          <a:bodyPr vert="horz" lIns="91202" tIns="45599" rIns="91202" bIns="45599" rtlCol="0" anchor="b"/>
          <a:lstStyle>
            <a:lvl1pPr algn="r">
              <a:defRPr sz="1200"/>
            </a:lvl1pPr>
          </a:lstStyle>
          <a:p>
            <a:fld id="{251D750E-0556-4A32-B064-5063C37387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4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0" y="0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3" tIns="46468" rIns="92933" bIns="464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171" y="0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3" tIns="46468" rIns="92933" bIns="464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341" y="4409758"/>
            <a:ext cx="5122333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3" tIns="46468" rIns="92933" bIns="46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0" y="8819515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3" tIns="46468" rIns="92933" bIns="464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171" y="8819515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3" tIns="46468" rIns="92933" bIns="464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29894D-3855-41FF-8BE0-0A88CE5B11A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937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1pPr>
    <a:lvl2pPr marL="457536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2pPr>
    <a:lvl3pPr marL="915072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3pPr>
    <a:lvl4pPr marL="1372607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4pPr>
    <a:lvl5pPr marL="1830143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5pPr>
    <a:lvl6pPr marL="2287679" algn="l" defTabSz="915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5215" algn="l" defTabSz="915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2752" algn="l" defTabSz="915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60287" algn="l" defTabSz="915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  <a:ea typeface="ヒラギノ角ゴ Pro W3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65E6D9-99B3-4CBD-A990-4D1476661973}" type="slidenum"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pPr/>
              <a:t>1</a:t>
            </a:fld>
            <a:endParaRPr lang="en-US" dirty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01090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6858000"/>
            <a:ext cx="13003213" cy="1524001"/>
          </a:xfrm>
          <a:prstGeom prst="rect">
            <a:avLst/>
          </a:prstGeom>
          <a:solidFill>
            <a:srgbClr val="9FC761"/>
          </a:solidFill>
          <a:ln w="9525">
            <a:noFill/>
            <a:miter lim="800000"/>
            <a:headEnd/>
            <a:tailEnd/>
          </a:ln>
        </p:spPr>
        <p:txBody>
          <a:bodyPr wrap="none" lIns="91508" tIns="45753" rIns="91508" bIns="45753" anchor="ctr"/>
          <a:lstStyle/>
          <a:p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8667" y="1199798"/>
            <a:ext cx="9157416" cy="2590800"/>
          </a:xfrm>
        </p:spPr>
        <p:txBody>
          <a:bodyPr lIns="91508" rIns="9150"/>
          <a:lstStyle>
            <a:lvl1pPr>
              <a:defRPr sz="54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8669" y="3809999"/>
            <a:ext cx="9190801" cy="2514600"/>
          </a:xfrm>
        </p:spPr>
        <p:txBody>
          <a:bodyPr lIns="91508" rIns="91508"/>
          <a:lstStyle>
            <a:lvl1pPr>
              <a:defRPr sz="4000" b="1" i="1">
                <a:solidFill>
                  <a:srgbClr val="9FC761"/>
                </a:solidFill>
                <a:latin typeface="Calibri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2055" y="8915401"/>
            <a:ext cx="2670913" cy="685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508" tIns="64993" rIns="91508" bIns="64993" numCol="1" anchor="t" anchorCtr="0" compatLnSpc="1">
            <a:prstTxWarp prst="textNoShape">
              <a:avLst/>
            </a:prstTxWarp>
          </a:bodyPr>
          <a:lstStyle>
            <a:lvl1pPr defTabSz="1299529">
              <a:defRPr sz="2000">
                <a:solidFill>
                  <a:srgbClr val="00008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2207" y="9369425"/>
            <a:ext cx="5562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29986" tIns="64993" rIns="129986" bIns="64993" numCol="1" anchor="t" anchorCtr="0" compatLnSpc="1">
            <a:prstTxWarp prst="textNoShape">
              <a:avLst/>
            </a:prstTxWarp>
          </a:bodyPr>
          <a:lstStyle>
            <a:lvl1pPr algn="ctr" defTabSz="1299529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© 2016 Dobson DaVanzo &amp; Associates, LLC. All Rights Reserved. </a:t>
            </a:r>
            <a:endParaRPr lang="en-US" sz="1200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994948" y="8915401"/>
            <a:ext cx="450258" cy="685800"/>
          </a:xfrm>
        </p:spPr>
        <p:txBody>
          <a:bodyPr anchor="t"/>
          <a:lstStyle>
            <a:lvl1pPr>
              <a:defRPr/>
            </a:lvl1pPr>
          </a:lstStyle>
          <a:p>
            <a:fld id="{D66EA928-0FD6-44DA-A008-23018F9B7FA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0607341" y="0"/>
            <a:ext cx="1831483" cy="9747250"/>
          </a:xfrm>
          <a:prstGeom prst="rect">
            <a:avLst/>
          </a:prstGeom>
          <a:gradFill rotWithShape="0">
            <a:gsLst>
              <a:gs pos="0">
                <a:srgbClr val="000080">
                  <a:alpha val="55000"/>
                </a:srgbClr>
              </a:gs>
              <a:gs pos="100000">
                <a:srgbClr val="007DA8">
                  <a:alpha val="55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1508" tIns="45753" rIns="91508" bIns="45753" anchor="ctr"/>
          <a:lstStyle/>
          <a:p>
            <a:pPr algn="ctr"/>
            <a:endParaRPr lang="en-US" dirty="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92053" y="8458200"/>
            <a:ext cx="9081105" cy="33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8" tIns="45753" rIns="91508" bIns="45753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Dobson DaVanzo &amp; Associates, LLC  Vienna, VA  703.260.1760  </a:t>
            </a:r>
            <a:r>
              <a:rPr lang="en-US" sz="1600" b="1" dirty="0">
                <a:solidFill>
                  <a:schemeClr val="accent3"/>
                </a:solidFill>
                <a:latin typeface="Calibri" pitchFamily="34" charset="0"/>
              </a:rPr>
              <a:t>www.dobsondavanzo.com</a:t>
            </a:r>
          </a:p>
        </p:txBody>
      </p:sp>
      <p:pic>
        <p:nvPicPr>
          <p:cNvPr id="5130" name="Picture 10" descr="DobsonDaVanzo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000" y="7162800"/>
            <a:ext cx="7707491" cy="96996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ed 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6858000"/>
            <a:ext cx="13003213" cy="1524001"/>
          </a:xfrm>
          <a:prstGeom prst="rect">
            <a:avLst/>
          </a:prstGeom>
          <a:solidFill>
            <a:srgbClr val="9FC761"/>
          </a:solidFill>
          <a:ln w="9525">
            <a:noFill/>
            <a:miter lim="800000"/>
            <a:headEnd/>
            <a:tailEnd/>
          </a:ln>
        </p:spPr>
        <p:txBody>
          <a:bodyPr wrap="none" lIns="91508" tIns="45753" rIns="91508" bIns="45753" anchor="ctr"/>
          <a:lstStyle/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58669" y="3197225"/>
            <a:ext cx="9190801" cy="3200400"/>
          </a:xfrm>
        </p:spPr>
        <p:txBody>
          <a:bodyPr lIns="91508" rIns="91508"/>
          <a:lstStyle>
            <a:lvl1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4000" b="1" i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PRESENTED TO: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America’s Health Insurance Plans (AHIP)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PRESENTED BY: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Allen Dobson, Ph.D. &amp; Joan E. </a:t>
            </a:r>
            <a:r>
              <a:rPr lang="en-US" sz="2000" dirty="0" err="1"/>
              <a:t>DaVanzo</a:t>
            </a:r>
            <a:r>
              <a:rPr lang="en-US" sz="2000" dirty="0"/>
              <a:t>, Ph.D., M.S.W.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PREPARED BY: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Audrey El-</a:t>
            </a:r>
            <a:r>
              <a:rPr lang="en-US" sz="2000" dirty="0" err="1"/>
              <a:t>Gamil</a:t>
            </a:r>
            <a:r>
              <a:rPr lang="en-US" sz="2000" dirty="0"/>
              <a:t> &amp; Greg Berger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JUNE 26, 2009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0607341" y="0"/>
            <a:ext cx="1831483" cy="9747250"/>
          </a:xfrm>
          <a:prstGeom prst="rect">
            <a:avLst/>
          </a:prstGeom>
          <a:gradFill rotWithShape="0">
            <a:gsLst>
              <a:gs pos="0">
                <a:srgbClr val="000080">
                  <a:alpha val="55000"/>
                </a:srgbClr>
              </a:gs>
              <a:gs pos="100000">
                <a:srgbClr val="007DA8">
                  <a:alpha val="55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1508" tIns="45753" rIns="91508" bIns="45753" anchor="ctr"/>
          <a:lstStyle/>
          <a:p>
            <a:pPr algn="ctr"/>
            <a:endParaRPr lang="en-US" dirty="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92053" y="8458200"/>
            <a:ext cx="9081105" cy="33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8" tIns="45753" rIns="91508" bIns="45753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Dobson DaVanzo &amp; Associates, LLC  Vienna, VA  703.260.1760  </a:t>
            </a:r>
            <a:r>
              <a:rPr lang="en-US" sz="1600" b="1" dirty="0">
                <a:solidFill>
                  <a:schemeClr val="accent3"/>
                </a:solidFill>
                <a:latin typeface="Calibri" pitchFamily="34" charset="0"/>
              </a:rPr>
              <a:t>www.dobsondavanzo.com</a:t>
            </a:r>
          </a:p>
        </p:txBody>
      </p:sp>
      <p:pic>
        <p:nvPicPr>
          <p:cNvPr id="5130" name="Picture 10" descr="DobsonDaVanzo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000" y="7162800"/>
            <a:ext cx="7707491" cy="969964"/>
          </a:xfrm>
          <a:prstGeom prst="rect">
            <a:avLst/>
          </a:prstGeom>
          <a:noFill/>
        </p:spPr>
      </p:pic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9006" y="606425"/>
            <a:ext cx="9157416" cy="2590800"/>
          </a:xfrm>
        </p:spPr>
        <p:txBody>
          <a:bodyPr lIns="91508" rIns="9150" anchor="t"/>
          <a:lstStyle>
            <a:lvl1pPr>
              <a:defRPr sz="48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2055" y="8915401"/>
            <a:ext cx="2670913" cy="685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508" tIns="64993" rIns="91508" bIns="64993" numCol="1" anchor="t" anchorCtr="0" compatLnSpc="1">
            <a:prstTxWarp prst="textNoShape">
              <a:avLst/>
            </a:prstTxWarp>
          </a:bodyPr>
          <a:lstStyle>
            <a:lvl1pPr defTabSz="1299529">
              <a:defRPr sz="2000">
                <a:solidFill>
                  <a:srgbClr val="00008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2207" y="9369425"/>
            <a:ext cx="5562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29986" tIns="64993" rIns="129986" bIns="64993" numCol="1" anchor="t" anchorCtr="0" compatLnSpc="1">
            <a:prstTxWarp prst="textNoShape">
              <a:avLst/>
            </a:prstTxWarp>
          </a:bodyPr>
          <a:lstStyle>
            <a:lvl1pPr algn="ctr" defTabSz="1299529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© 2016 Dobson DaVanzo &amp; Associates, LLC. All Rights Reserved. </a:t>
            </a:r>
            <a:endParaRPr lang="en-US" sz="1200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994948" y="8915401"/>
            <a:ext cx="450258" cy="685800"/>
          </a:xfrm>
        </p:spPr>
        <p:txBody>
          <a:bodyPr anchor="t"/>
          <a:lstStyle>
            <a:lvl1pPr>
              <a:defRPr/>
            </a:lvl1pPr>
          </a:lstStyle>
          <a:p>
            <a:fld id="{D66EA928-0FD6-44DA-A008-23018F9B7FA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6858000"/>
            <a:ext cx="13003213" cy="1524001"/>
          </a:xfrm>
          <a:prstGeom prst="rect">
            <a:avLst/>
          </a:prstGeom>
          <a:solidFill>
            <a:srgbClr val="9FC761"/>
          </a:solidFill>
          <a:ln w="9525">
            <a:noFill/>
            <a:miter lim="800000"/>
            <a:headEnd/>
            <a:tailEnd/>
          </a:ln>
        </p:spPr>
        <p:txBody>
          <a:bodyPr wrap="none" lIns="91508" tIns="45753" rIns="91508" bIns="45753" anchor="ctr"/>
          <a:lstStyle/>
          <a:p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9006" y="606425"/>
            <a:ext cx="9157416" cy="2590800"/>
          </a:xfrm>
        </p:spPr>
        <p:txBody>
          <a:bodyPr lIns="91508" rIns="9150" anchor="t"/>
          <a:lstStyle>
            <a:lvl1pPr>
              <a:defRPr sz="48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8669" y="3273425"/>
            <a:ext cx="9190801" cy="3276600"/>
          </a:xfrm>
        </p:spPr>
        <p:txBody>
          <a:bodyPr lIns="91508" rIns="91508"/>
          <a:lstStyle>
            <a:lvl1pPr>
              <a:defRPr lang="en-US" sz="4000" i="0" dirty="0">
                <a:solidFill>
                  <a:schemeClr val="accent1"/>
                </a:solidFill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0">
                <a:solidFill>
                  <a:schemeClr val="accent1"/>
                </a:solidFill>
                <a:latin typeface="+mj-lt"/>
              </a:rPr>
              <a:t>Click to edit Master subtitle style</a:t>
            </a:r>
            <a:endParaRPr lang="en-US" sz="2000" i="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0607341" y="0"/>
            <a:ext cx="1831483" cy="9747250"/>
          </a:xfrm>
          <a:prstGeom prst="rect">
            <a:avLst/>
          </a:prstGeom>
          <a:gradFill rotWithShape="0">
            <a:gsLst>
              <a:gs pos="0">
                <a:srgbClr val="000080">
                  <a:alpha val="55000"/>
                </a:srgbClr>
              </a:gs>
              <a:gs pos="100000">
                <a:srgbClr val="007DA8">
                  <a:alpha val="55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1508" tIns="45753" rIns="91508" bIns="45753" anchor="ctr"/>
          <a:lstStyle/>
          <a:p>
            <a:pPr algn="ctr"/>
            <a:endParaRPr lang="en-US" dirty="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92053" y="8458200"/>
            <a:ext cx="9081105" cy="33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8" tIns="45753" rIns="91508" bIns="45753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Dobson DaVanzo &amp; Associates, LLC  Vienna, VA  703.260.1760  </a:t>
            </a:r>
            <a:r>
              <a:rPr lang="en-US" sz="1600" b="1" dirty="0">
                <a:solidFill>
                  <a:schemeClr val="accent3"/>
                </a:solidFill>
                <a:latin typeface="Calibri" pitchFamily="34" charset="0"/>
              </a:rPr>
              <a:t>www.dobsondavanzo.com</a:t>
            </a:r>
          </a:p>
        </p:txBody>
      </p:sp>
      <p:pic>
        <p:nvPicPr>
          <p:cNvPr id="5130" name="Picture 10" descr="DobsonDaVanzo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000" y="7162800"/>
            <a:ext cx="7707491" cy="969964"/>
          </a:xfrm>
          <a:prstGeom prst="rect">
            <a:avLst/>
          </a:prstGeom>
          <a:noFill/>
        </p:spPr>
      </p:pic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2055" y="8915401"/>
            <a:ext cx="2670913" cy="685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508" tIns="64993" rIns="91508" bIns="64993" numCol="1" anchor="t" anchorCtr="0" compatLnSpc="1">
            <a:prstTxWarp prst="textNoShape">
              <a:avLst/>
            </a:prstTxWarp>
          </a:bodyPr>
          <a:lstStyle>
            <a:lvl1pPr defTabSz="1299529">
              <a:defRPr sz="2000">
                <a:solidFill>
                  <a:srgbClr val="00008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2207" y="9369425"/>
            <a:ext cx="5562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29986" tIns="64993" rIns="129986" bIns="64993" numCol="1" anchor="t" anchorCtr="0" compatLnSpc="1">
            <a:prstTxWarp prst="textNoShape">
              <a:avLst/>
            </a:prstTxWarp>
          </a:bodyPr>
          <a:lstStyle>
            <a:lvl1pPr algn="ctr" defTabSz="1299529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© 2016 Dobson DaVanzo &amp; Associates, LLC. All Rights Reserved. </a:t>
            </a:r>
            <a:endParaRPr lang="en-US" sz="1200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994948" y="8915401"/>
            <a:ext cx="450258" cy="685800"/>
          </a:xfrm>
        </p:spPr>
        <p:txBody>
          <a:bodyPr anchor="t"/>
          <a:lstStyle>
            <a:lvl1pPr>
              <a:defRPr/>
            </a:lvl1pPr>
          </a:lstStyle>
          <a:p>
            <a:fld id="{D66EA928-0FD6-44DA-A008-23018F9B7FA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006" y="2816225"/>
            <a:ext cx="11170140" cy="6140803"/>
          </a:xfrm>
        </p:spPr>
        <p:txBody>
          <a:bodyPr/>
          <a:lstStyle>
            <a:lvl1pPr marL="457200" indent="-457200">
              <a:buClr>
                <a:srgbClr val="9FC761"/>
              </a:buClr>
              <a:buFont typeface="Arial" pitchFamily="34" charset="0"/>
              <a:buChar char="•"/>
              <a:defRPr sz="2800"/>
            </a:lvl1pPr>
            <a:lvl2pPr>
              <a:defRPr sz="26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19213" y="364672"/>
            <a:ext cx="11170933" cy="191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986" tIns="64993" rIns="129986" bIns="649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68006" y="9369425"/>
            <a:ext cx="5562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29986" tIns="64993" rIns="129986" bIns="64993" numCol="1" anchor="t" anchorCtr="0" compatLnSpc="1">
            <a:prstTxWarp prst="textNoShape">
              <a:avLst/>
            </a:prstTxWarp>
          </a:bodyPr>
          <a:lstStyle>
            <a:lvl1pPr algn="ctr" defTabSz="1299529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© 2016 Dobson DaVanzo &amp; Associates, LLC. All Rights Reserved. </a:t>
            </a:r>
            <a:endParaRPr lang="en-US" sz="120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994948" y="8915401"/>
            <a:ext cx="450258" cy="685800"/>
          </a:xfrm>
        </p:spPr>
        <p:txBody>
          <a:bodyPr anchor="t"/>
          <a:lstStyle>
            <a:lvl1pPr>
              <a:defRPr/>
            </a:lvl1pPr>
          </a:lstStyle>
          <a:p>
            <a:fld id="{D66EA928-0FD6-44DA-A008-23018F9B7FA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006" y="2816225"/>
            <a:ext cx="11170139" cy="5354461"/>
          </a:xfrm>
        </p:spPr>
        <p:txBody>
          <a:bodyPr/>
          <a:lstStyle>
            <a:lvl1pPr>
              <a:buClr>
                <a:srgbClr val="9FC761"/>
              </a:buCl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319213" y="8226425"/>
            <a:ext cx="11125200" cy="5334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19213" y="364672"/>
            <a:ext cx="11170933" cy="191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986" tIns="64993" rIns="129986" bIns="649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994948" y="8915401"/>
            <a:ext cx="450258" cy="685800"/>
          </a:xfrm>
        </p:spPr>
        <p:txBody>
          <a:bodyPr anchor="t"/>
          <a:lstStyle>
            <a:lvl1pPr>
              <a:defRPr/>
            </a:lvl1pPr>
          </a:lstStyle>
          <a:p>
            <a:fld id="{D66EA928-0FD6-44DA-A008-23018F9B7FA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68006" y="9369425"/>
            <a:ext cx="5562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29986" tIns="64993" rIns="129986" bIns="64993" numCol="1" anchor="t" anchorCtr="0" compatLnSpc="1">
            <a:prstTxWarp prst="textNoShape">
              <a:avLst/>
            </a:prstTxWarp>
          </a:bodyPr>
          <a:lstStyle>
            <a:lvl1pPr algn="ctr" defTabSz="1299529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© 2016 Dobson DaVanzo &amp; Associates, LLC. All Rights Reserved. 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9213" y="2816225"/>
            <a:ext cx="5508759" cy="584835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80595" y="2816225"/>
            <a:ext cx="5508758" cy="5848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994948" y="8915401"/>
            <a:ext cx="450258" cy="685800"/>
          </a:xfrm>
        </p:spPr>
        <p:txBody>
          <a:bodyPr anchor="t"/>
          <a:lstStyle>
            <a:lvl1pPr>
              <a:defRPr/>
            </a:lvl1pPr>
          </a:lstStyle>
          <a:p>
            <a:fld id="{D66EA928-0FD6-44DA-A008-23018F9B7FA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68006" y="9369425"/>
            <a:ext cx="5562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29986" tIns="64993" rIns="129986" bIns="64993" numCol="1" anchor="t" anchorCtr="0" compatLnSpc="1">
            <a:prstTxWarp prst="textNoShape">
              <a:avLst/>
            </a:prstTxWarp>
          </a:bodyPr>
          <a:lstStyle>
            <a:lvl1pPr algn="ctr" defTabSz="1299529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© 2016 Dobson DaVanzo &amp; Associates, LLC. All Rights Reserved. 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994948" y="8915401"/>
            <a:ext cx="450258" cy="685800"/>
          </a:xfrm>
        </p:spPr>
        <p:txBody>
          <a:bodyPr anchor="t"/>
          <a:lstStyle>
            <a:lvl1pPr>
              <a:defRPr/>
            </a:lvl1pPr>
          </a:lstStyle>
          <a:p>
            <a:fld id="{D66EA928-0FD6-44DA-A008-23018F9B7FA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68006" y="9369425"/>
            <a:ext cx="5562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29986" tIns="64993" rIns="129986" bIns="64993" numCol="1" anchor="t" anchorCtr="0" compatLnSpc="1">
            <a:prstTxWarp prst="textNoShape">
              <a:avLst/>
            </a:prstTxWarp>
          </a:bodyPr>
          <a:lstStyle>
            <a:lvl1pPr algn="ctr" defTabSz="1299529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© 2016 Dobson DaVanzo &amp; Associates, LLC. All Rights Reserved. </a:t>
            </a:r>
            <a:endParaRPr lang="en-US" sz="12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19213" y="364672"/>
            <a:ext cx="11170933" cy="191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986" tIns="64993" rIns="129986" bIns="649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8003" y="2816225"/>
            <a:ext cx="1117014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986" tIns="64993" rIns="129986" bIns="649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988006" y="8915400"/>
            <a:ext cx="47616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986" tIns="64993" rIns="129986" bIns="64993" numCol="1" anchor="b" anchorCtr="0" compatLnSpc="1">
            <a:prstTxWarp prst="textNoShape">
              <a:avLst/>
            </a:prstTxWarp>
          </a:bodyPr>
          <a:lstStyle>
            <a:lvl1pPr algn="r" defTabSz="1299529">
              <a:defRPr lang="en-US" sz="1200" smtClean="0">
                <a:latin typeface="+mj-lt"/>
              </a:defRPr>
            </a:lvl1pPr>
          </a:lstStyle>
          <a:p>
            <a:fld id="{3D349AF9-1EC1-4D03-8E0B-788A725AEE8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1" name="Picture 7" descr="DobsonDaVanzo-log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59373" y="9031287"/>
            <a:ext cx="2912568" cy="366712"/>
          </a:xfrm>
          <a:prstGeom prst="rect">
            <a:avLst/>
          </a:prstGeom>
          <a:noFill/>
        </p:spPr>
      </p:pic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947550" y="2286000"/>
            <a:ext cx="8042947" cy="0"/>
          </a:xfrm>
          <a:prstGeom prst="line">
            <a:avLst/>
          </a:prstGeom>
          <a:noFill/>
          <a:ln w="38100">
            <a:solidFill>
              <a:srgbClr val="9FC761"/>
            </a:solidFill>
            <a:round/>
            <a:headEnd/>
            <a:tailEnd/>
          </a:ln>
        </p:spPr>
        <p:txBody>
          <a:bodyPr wrap="none" lIns="91508" tIns="45753" rIns="91508" bIns="45753" anchor="ctr"/>
          <a:lstStyle/>
          <a:p>
            <a:endParaRPr lang="en-US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1068388" cy="9747250"/>
          </a:xfrm>
          <a:prstGeom prst="rect">
            <a:avLst/>
          </a:prstGeom>
          <a:gradFill rotWithShape="0">
            <a:gsLst>
              <a:gs pos="0">
                <a:srgbClr val="000080">
                  <a:alpha val="55000"/>
                </a:srgbClr>
              </a:gs>
              <a:gs pos="100000">
                <a:srgbClr val="007DA8">
                  <a:alpha val="55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1508" tIns="45753" rIns="91508" bIns="45753" anchor="ctr"/>
          <a:lstStyle/>
          <a:p>
            <a:pPr algn="ctr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68006" y="9369425"/>
            <a:ext cx="5562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29986" tIns="64993" rIns="129986" bIns="64993" numCol="1" anchor="t" anchorCtr="0" compatLnSpc="1">
            <a:prstTxWarp prst="textNoShape">
              <a:avLst/>
            </a:prstTxWarp>
          </a:bodyPr>
          <a:lstStyle>
            <a:lvl1pPr algn="ctr" defTabSz="1299529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© 2016 Dobson DaVanzo &amp; Associates, LLC. All Rights Reserved. 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2" r:id="rId3"/>
    <p:sldLayoutId id="2147483650" r:id="rId4"/>
    <p:sldLayoutId id="2147483661" r:id="rId5"/>
    <p:sldLayoutId id="2147483652" r:id="rId6"/>
    <p:sldLayoutId id="2147483654" r:id="rId7"/>
  </p:sldLayoutIdLst>
  <p:hf hdr="0" dt="0"/>
  <p:txStyles>
    <p:titleStyle>
      <a:lvl1pPr algn="l" defTabSz="1299529" rtl="0" eaLnBrk="1" fontAlgn="base" hangingPunct="1">
        <a:spcBef>
          <a:spcPct val="0"/>
        </a:spcBef>
        <a:spcAft>
          <a:spcPct val="0"/>
        </a:spcAft>
        <a:defRPr lang="en-US" sz="6300" i="1" dirty="0" smtClean="0">
          <a:solidFill>
            <a:srgbClr val="000080"/>
          </a:solidFill>
          <a:latin typeface="+mj-lt"/>
          <a:ea typeface="+mj-ea"/>
          <a:cs typeface="+mj-cs"/>
        </a:defRPr>
      </a:lvl1pPr>
      <a:lvl2pPr algn="l" defTabSz="1299529" rtl="0" eaLnBrk="1" fontAlgn="base" hangingPunct="1">
        <a:spcBef>
          <a:spcPct val="0"/>
        </a:spcBef>
        <a:spcAft>
          <a:spcPct val="0"/>
        </a:spcAft>
        <a:defRPr sz="6300">
          <a:solidFill>
            <a:srgbClr val="000080"/>
          </a:solidFill>
          <a:latin typeface="Calibri Italic" pitchFamily="64" charset="0"/>
          <a:ea typeface="ヒラギノ角ゴ Pro W3" pitchFamily="64" charset="-128"/>
        </a:defRPr>
      </a:lvl2pPr>
      <a:lvl3pPr algn="l" defTabSz="1299529" rtl="0" eaLnBrk="1" fontAlgn="base" hangingPunct="1">
        <a:spcBef>
          <a:spcPct val="0"/>
        </a:spcBef>
        <a:spcAft>
          <a:spcPct val="0"/>
        </a:spcAft>
        <a:defRPr sz="6300">
          <a:solidFill>
            <a:srgbClr val="000080"/>
          </a:solidFill>
          <a:latin typeface="Calibri Italic" pitchFamily="64" charset="0"/>
          <a:ea typeface="ヒラギノ角ゴ Pro W3" pitchFamily="64" charset="-128"/>
        </a:defRPr>
      </a:lvl3pPr>
      <a:lvl4pPr algn="l" defTabSz="1299529" rtl="0" eaLnBrk="1" fontAlgn="base" hangingPunct="1">
        <a:spcBef>
          <a:spcPct val="0"/>
        </a:spcBef>
        <a:spcAft>
          <a:spcPct val="0"/>
        </a:spcAft>
        <a:defRPr sz="6300">
          <a:solidFill>
            <a:srgbClr val="000080"/>
          </a:solidFill>
          <a:latin typeface="Calibri Italic" pitchFamily="64" charset="0"/>
          <a:ea typeface="ヒラギノ角ゴ Pro W3" pitchFamily="64" charset="-128"/>
        </a:defRPr>
      </a:lvl4pPr>
      <a:lvl5pPr algn="l" defTabSz="1299529" rtl="0" eaLnBrk="1" fontAlgn="base" hangingPunct="1">
        <a:spcBef>
          <a:spcPct val="0"/>
        </a:spcBef>
        <a:spcAft>
          <a:spcPct val="0"/>
        </a:spcAft>
        <a:defRPr sz="6300">
          <a:solidFill>
            <a:srgbClr val="000080"/>
          </a:solidFill>
          <a:latin typeface="Calibri Italic" pitchFamily="64" charset="0"/>
          <a:ea typeface="ヒラギノ角ゴ Pro W3" pitchFamily="64" charset="-128"/>
        </a:defRPr>
      </a:lvl5pPr>
      <a:lvl6pPr marL="457536" algn="l" defTabSz="1299529" rtl="0" eaLnBrk="1" fontAlgn="base" hangingPunct="1">
        <a:spcBef>
          <a:spcPct val="0"/>
        </a:spcBef>
        <a:spcAft>
          <a:spcPct val="0"/>
        </a:spcAft>
        <a:defRPr sz="6300">
          <a:solidFill>
            <a:srgbClr val="000080"/>
          </a:solidFill>
          <a:latin typeface="Calibri Italic" pitchFamily="64" charset="0"/>
          <a:ea typeface="ヒラギノ角ゴ Pro W3" pitchFamily="64" charset="-128"/>
        </a:defRPr>
      </a:lvl6pPr>
      <a:lvl7pPr marL="915072" algn="l" defTabSz="1299529" rtl="0" eaLnBrk="1" fontAlgn="base" hangingPunct="1">
        <a:spcBef>
          <a:spcPct val="0"/>
        </a:spcBef>
        <a:spcAft>
          <a:spcPct val="0"/>
        </a:spcAft>
        <a:defRPr sz="6300">
          <a:solidFill>
            <a:srgbClr val="000080"/>
          </a:solidFill>
          <a:latin typeface="Calibri Italic" pitchFamily="64" charset="0"/>
          <a:ea typeface="ヒラギノ角ゴ Pro W3" pitchFamily="64" charset="-128"/>
        </a:defRPr>
      </a:lvl7pPr>
      <a:lvl8pPr marL="1372607" algn="l" defTabSz="1299529" rtl="0" eaLnBrk="1" fontAlgn="base" hangingPunct="1">
        <a:spcBef>
          <a:spcPct val="0"/>
        </a:spcBef>
        <a:spcAft>
          <a:spcPct val="0"/>
        </a:spcAft>
        <a:defRPr sz="6300">
          <a:solidFill>
            <a:srgbClr val="000080"/>
          </a:solidFill>
          <a:latin typeface="Calibri Italic" pitchFamily="64" charset="0"/>
          <a:ea typeface="ヒラギノ角ゴ Pro W3" pitchFamily="64" charset="-128"/>
        </a:defRPr>
      </a:lvl8pPr>
      <a:lvl9pPr marL="1830143" algn="l" defTabSz="1299529" rtl="0" eaLnBrk="1" fontAlgn="base" hangingPunct="1">
        <a:spcBef>
          <a:spcPct val="0"/>
        </a:spcBef>
        <a:spcAft>
          <a:spcPct val="0"/>
        </a:spcAft>
        <a:defRPr sz="6300">
          <a:solidFill>
            <a:srgbClr val="000080"/>
          </a:solidFill>
          <a:latin typeface="Calibri Italic" pitchFamily="64" charset="0"/>
          <a:ea typeface="ヒラギノ角ゴ Pro W3" pitchFamily="64" charset="-128"/>
        </a:defRPr>
      </a:lvl9pPr>
    </p:titleStyle>
    <p:bodyStyle>
      <a:lvl1pPr marL="457200" indent="-457200" algn="l" defTabSz="1299529" rtl="0" eaLnBrk="1" fontAlgn="base" hangingPunct="1">
        <a:spcBef>
          <a:spcPct val="20000"/>
        </a:spcBef>
        <a:spcAft>
          <a:spcPct val="0"/>
        </a:spcAft>
        <a:buClr>
          <a:srgbClr val="9FC761"/>
        </a:buClr>
        <a:buFont typeface="Arial" pitchFamily="34" charset="0"/>
        <a:buChar char="•"/>
        <a:defRPr lang="en-US" sz="2800" b="1" dirty="0" smtClean="0">
          <a:solidFill>
            <a:srgbClr val="000080"/>
          </a:solidFill>
          <a:latin typeface="+mj-lt"/>
          <a:ea typeface="+mn-ea"/>
          <a:cs typeface="+mn-cs"/>
        </a:defRPr>
      </a:lvl1pPr>
      <a:lvl2pPr marL="1008804" indent="-406699" algn="l" defTabSz="1299529" rtl="0" eaLnBrk="1" fontAlgn="base" hangingPunct="1">
        <a:spcBef>
          <a:spcPct val="20000"/>
        </a:spcBef>
        <a:spcAft>
          <a:spcPct val="0"/>
        </a:spcAft>
        <a:buClr>
          <a:srgbClr val="9FC761"/>
        </a:buClr>
        <a:buFont typeface="Times" pitchFamily="64" charset="0"/>
        <a:buChar char="•"/>
        <a:defRPr lang="en-US" sz="2600" dirty="0" smtClean="0">
          <a:solidFill>
            <a:srgbClr val="000080"/>
          </a:solidFill>
          <a:latin typeface="Calibri" pitchFamily="34" charset="0"/>
          <a:ea typeface="+mn-ea"/>
        </a:defRPr>
      </a:lvl2pPr>
      <a:lvl3pPr marL="1448863" indent="-325677" algn="l" defTabSz="1299529" rtl="0" eaLnBrk="1" fontAlgn="base" hangingPunct="1">
        <a:spcBef>
          <a:spcPct val="20000"/>
        </a:spcBef>
        <a:spcAft>
          <a:spcPct val="0"/>
        </a:spcAft>
        <a:buClr>
          <a:srgbClr val="9FC761"/>
        </a:buClr>
        <a:buChar char="•"/>
        <a:defRPr lang="en-US" sz="2400" dirty="0" smtClean="0">
          <a:solidFill>
            <a:srgbClr val="000080"/>
          </a:solidFill>
          <a:latin typeface="Calibri" pitchFamily="34" charset="0"/>
          <a:ea typeface="+mn-ea"/>
        </a:defRPr>
      </a:lvl3pPr>
      <a:lvl4pPr marL="1888925" indent="-325677" algn="l" defTabSz="1299529" rtl="0" eaLnBrk="1" fontAlgn="base" hangingPunct="1">
        <a:spcBef>
          <a:spcPct val="20000"/>
        </a:spcBef>
        <a:spcAft>
          <a:spcPct val="0"/>
        </a:spcAft>
        <a:buClr>
          <a:srgbClr val="9FC761"/>
        </a:buClr>
        <a:buFont typeface="Times" pitchFamily="64" charset="0"/>
        <a:buChar char="•"/>
        <a:defRPr lang="en-US" sz="2000" dirty="0" smtClean="0">
          <a:solidFill>
            <a:srgbClr val="000080"/>
          </a:solidFill>
          <a:latin typeface="Calibri" pitchFamily="34" charset="0"/>
          <a:ea typeface="+mn-ea"/>
        </a:defRPr>
      </a:lvl4pPr>
      <a:lvl5pPr marL="2328985" indent="-325677" algn="l" defTabSz="1299529" rtl="0" eaLnBrk="1" fontAlgn="base" hangingPunct="1">
        <a:spcBef>
          <a:spcPct val="20000"/>
        </a:spcBef>
        <a:spcAft>
          <a:spcPct val="0"/>
        </a:spcAft>
        <a:buClr>
          <a:srgbClr val="9FC761"/>
        </a:buClr>
        <a:buFont typeface="Times" pitchFamily="64" charset="0"/>
        <a:buChar char="•"/>
        <a:defRPr lang="en-US" sz="1800" dirty="0">
          <a:solidFill>
            <a:srgbClr val="000080"/>
          </a:solidFill>
          <a:latin typeface="Calibri" pitchFamily="34" charset="0"/>
          <a:ea typeface="+mn-ea"/>
        </a:defRPr>
      </a:lvl5pPr>
      <a:lvl6pPr marL="2786521" indent="-325677" algn="l" defTabSz="1299529" rtl="0" eaLnBrk="1" fontAlgn="base" hangingPunct="1">
        <a:spcBef>
          <a:spcPct val="20000"/>
        </a:spcBef>
        <a:spcAft>
          <a:spcPct val="0"/>
        </a:spcAft>
        <a:buClr>
          <a:srgbClr val="9FC761"/>
        </a:buClr>
        <a:buFont typeface="Times" pitchFamily="64" charset="0"/>
        <a:buChar char="•"/>
        <a:defRPr sz="2800">
          <a:solidFill>
            <a:srgbClr val="000080"/>
          </a:solidFill>
          <a:latin typeface="Calibri" pitchFamily="64" charset="0"/>
          <a:ea typeface="+mn-ea"/>
        </a:defRPr>
      </a:lvl6pPr>
      <a:lvl7pPr marL="3244056" indent="-325677" algn="l" defTabSz="1299529" rtl="0" eaLnBrk="1" fontAlgn="base" hangingPunct="1">
        <a:spcBef>
          <a:spcPct val="20000"/>
        </a:spcBef>
        <a:spcAft>
          <a:spcPct val="0"/>
        </a:spcAft>
        <a:buClr>
          <a:srgbClr val="9FC761"/>
        </a:buClr>
        <a:buFont typeface="Times" pitchFamily="64" charset="0"/>
        <a:buChar char="•"/>
        <a:defRPr sz="2800">
          <a:solidFill>
            <a:srgbClr val="000080"/>
          </a:solidFill>
          <a:latin typeface="Calibri" pitchFamily="64" charset="0"/>
          <a:ea typeface="+mn-ea"/>
        </a:defRPr>
      </a:lvl7pPr>
      <a:lvl8pPr marL="3701592" indent="-325677" algn="l" defTabSz="1299529" rtl="0" eaLnBrk="1" fontAlgn="base" hangingPunct="1">
        <a:spcBef>
          <a:spcPct val="20000"/>
        </a:spcBef>
        <a:spcAft>
          <a:spcPct val="0"/>
        </a:spcAft>
        <a:buClr>
          <a:srgbClr val="9FC761"/>
        </a:buClr>
        <a:buFont typeface="Times" pitchFamily="64" charset="0"/>
        <a:buChar char="•"/>
        <a:defRPr sz="2800">
          <a:solidFill>
            <a:srgbClr val="000080"/>
          </a:solidFill>
          <a:latin typeface="Calibri" pitchFamily="64" charset="0"/>
          <a:ea typeface="+mn-ea"/>
        </a:defRPr>
      </a:lvl8pPr>
      <a:lvl9pPr marL="4159128" indent="-325677" algn="l" defTabSz="1299529" rtl="0" eaLnBrk="1" fontAlgn="base" hangingPunct="1">
        <a:spcBef>
          <a:spcPct val="20000"/>
        </a:spcBef>
        <a:spcAft>
          <a:spcPct val="0"/>
        </a:spcAft>
        <a:buClr>
          <a:srgbClr val="9FC761"/>
        </a:buClr>
        <a:buFont typeface="Times" pitchFamily="64" charset="0"/>
        <a:buChar char="•"/>
        <a:defRPr sz="2800">
          <a:solidFill>
            <a:srgbClr val="000080"/>
          </a:solidFill>
          <a:latin typeface="Calibri" pitchFamily="64" charset="0"/>
          <a:ea typeface="+mn-ea"/>
        </a:defRPr>
      </a:lvl9pPr>
    </p:bodyStyle>
    <p:otherStyle>
      <a:defPPr>
        <a:defRPr lang="en-US"/>
      </a:defPPr>
      <a:lvl1pPr marL="0" algn="l" defTabSz="915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536" algn="l" defTabSz="915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5072" algn="l" defTabSz="915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2607" algn="l" defTabSz="915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0143" algn="l" defTabSz="915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7679" algn="l" defTabSz="915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5215" algn="l" defTabSz="915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2752" algn="l" defTabSz="915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60287" algn="l" defTabSz="915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988350" y="835025"/>
            <a:ext cx="9551856" cy="2590800"/>
          </a:xfrm>
        </p:spPr>
        <p:txBody>
          <a:bodyPr/>
          <a:lstStyle/>
          <a:p>
            <a:r>
              <a:rPr lang="en-US" dirty="0" smtClean="0"/>
              <a:t>Financial Impact of AHCA Medicaid Provisions on Safety-Net Hospitals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939006" y="3654425"/>
            <a:ext cx="8763000" cy="2298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72" tIns="64967" rIns="91472" bIns="64967" numCol="1" anchor="t" anchorCtr="0" compatLnSpc="1">
            <a:prstTxWarp prst="textNoShape">
              <a:avLst/>
            </a:prstTxWarp>
          </a:bodyPr>
          <a:lstStyle/>
          <a:p>
            <a:pPr defTabSz="1297381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1990" b="1" kern="0" dirty="0">
                <a:solidFill>
                  <a:schemeClr val="accent1"/>
                </a:solidFill>
                <a:latin typeface="Calibri" pitchFamily="34" charset="0"/>
              </a:rPr>
              <a:t>PREPARED FOR:</a:t>
            </a:r>
          </a:p>
          <a:p>
            <a:pPr defTabSz="1297381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1990" kern="0" dirty="0" smtClean="0">
                <a:solidFill>
                  <a:srgbClr val="6E953B"/>
                </a:solidFill>
                <a:latin typeface="Calibri" pitchFamily="34" charset="0"/>
                <a:ea typeface="+mn-ea"/>
              </a:rPr>
              <a:t>The Commonwealth Fund</a:t>
            </a:r>
            <a:endParaRPr lang="en-US" sz="1990" kern="0" dirty="0">
              <a:solidFill>
                <a:srgbClr val="6E953B"/>
              </a:solidFill>
              <a:latin typeface="Calibri" pitchFamily="34" charset="0"/>
              <a:ea typeface="+mn-ea"/>
            </a:endParaRPr>
          </a:p>
          <a:p>
            <a:pPr defTabSz="1297381">
              <a:spcBef>
                <a:spcPct val="20000"/>
              </a:spcBef>
              <a:buClr>
                <a:schemeClr val="folHlink"/>
              </a:buClr>
              <a:defRPr/>
            </a:pPr>
            <a:endParaRPr lang="en-US" sz="1990" kern="0" dirty="0">
              <a:solidFill>
                <a:srgbClr val="6E953B"/>
              </a:solidFill>
              <a:latin typeface="Calibri" pitchFamily="34" charset="0"/>
              <a:ea typeface="+mn-ea"/>
            </a:endParaRPr>
          </a:p>
          <a:p>
            <a:pPr defTabSz="1297381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1990" b="1" kern="0" dirty="0" smtClean="0">
                <a:solidFill>
                  <a:schemeClr val="accent1"/>
                </a:solidFill>
                <a:latin typeface="Calibri" pitchFamily="34" charset="0"/>
                <a:ea typeface="ヒラギノ角ゴ Pro W3"/>
                <a:cs typeface="ヒラギノ角ゴ Pro W3"/>
              </a:rPr>
              <a:t>PRESENTED BY</a:t>
            </a:r>
            <a:r>
              <a:rPr lang="en-US" sz="1990" b="1" kern="0" dirty="0">
                <a:solidFill>
                  <a:schemeClr val="accent1"/>
                </a:solidFill>
                <a:latin typeface="Calibri" pitchFamily="34" charset="0"/>
                <a:ea typeface="ヒラギノ角ゴ Pro W3"/>
                <a:cs typeface="ヒラギノ角ゴ Pro W3"/>
              </a:rPr>
              <a:t>:</a:t>
            </a:r>
          </a:p>
          <a:p>
            <a:pPr defTabSz="1297381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1990" kern="0" dirty="0">
                <a:solidFill>
                  <a:srgbClr val="6E953B"/>
                </a:solidFill>
                <a:latin typeface="Calibri" pitchFamily="34" charset="0"/>
                <a:ea typeface="+mn-ea"/>
              </a:rPr>
              <a:t>Al Dobson, </a:t>
            </a:r>
            <a:r>
              <a:rPr lang="en-US" sz="1990" kern="0" dirty="0" smtClean="0">
                <a:solidFill>
                  <a:srgbClr val="6E953B"/>
                </a:solidFill>
                <a:latin typeface="Calibri" pitchFamily="34" charset="0"/>
                <a:ea typeface="+mn-ea"/>
              </a:rPr>
              <a:t>Ph.D.</a:t>
            </a:r>
          </a:p>
          <a:p>
            <a:pPr defTabSz="1297381">
              <a:spcBef>
                <a:spcPct val="20000"/>
              </a:spcBef>
              <a:buClr>
                <a:schemeClr val="folHlink"/>
              </a:buClr>
              <a:defRPr/>
            </a:pPr>
            <a:endParaRPr lang="en-US" sz="1990" b="1" kern="0" dirty="0">
              <a:solidFill>
                <a:schemeClr val="accent1"/>
              </a:solidFill>
              <a:latin typeface="Calibri" pitchFamily="34" charset="0"/>
              <a:ea typeface="+mn-ea"/>
            </a:endParaRPr>
          </a:p>
          <a:p>
            <a:pPr defTabSz="1297381" eaLnBrk="1" hangingPunct="1">
              <a:buClr>
                <a:schemeClr val="folHlink"/>
              </a:buClr>
              <a:defRPr/>
            </a:pPr>
            <a:r>
              <a:rPr lang="en-US" sz="1990" b="1" kern="0" dirty="0" smtClean="0">
                <a:solidFill>
                  <a:schemeClr val="accent1"/>
                </a:solidFill>
                <a:latin typeface="Calibri" pitchFamily="34" charset="0"/>
                <a:ea typeface="+mn-ea"/>
              </a:rPr>
              <a:t>June 20, </a:t>
            </a:r>
            <a:r>
              <a:rPr lang="en-US" sz="1990" b="1" kern="0" dirty="0">
                <a:solidFill>
                  <a:schemeClr val="accent1"/>
                </a:solidFill>
                <a:latin typeface="Calibri" pitchFamily="34" charset="0"/>
                <a:ea typeface="+mn-ea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17597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328" y="2314222"/>
            <a:ext cx="11397206" cy="667420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3200" dirty="0" smtClean="0"/>
              <a:t>To examine </a:t>
            </a:r>
            <a:r>
              <a:rPr lang="en-US" sz="3200" dirty="0"/>
              <a:t>how the AHCA Medicaid provisions, which are estimated to reduce federal Medicaid spending by $834 billion over ten years, will impact the financial </a:t>
            </a:r>
            <a:r>
              <a:rPr lang="en-US" sz="3200" dirty="0" smtClean="0"/>
              <a:t>stability </a:t>
            </a:r>
            <a:r>
              <a:rPr lang="en-US" sz="3200" dirty="0"/>
              <a:t>of safety-net </a:t>
            </a:r>
            <a:r>
              <a:rPr lang="en-US" sz="3200" dirty="0" smtClean="0"/>
              <a:t>hospitals </a:t>
            </a:r>
          </a:p>
          <a:p>
            <a:pPr>
              <a:spcAft>
                <a:spcPts val="1800"/>
              </a:spcAft>
            </a:pPr>
            <a:r>
              <a:rPr lang="en-US" sz="3200" dirty="0" smtClean="0"/>
              <a:t>Safety-net hospitals were defined as acute care hospitals meeting the “</a:t>
            </a:r>
            <a:r>
              <a:rPr lang="en-US" sz="3200" dirty="0"/>
              <a:t>Deemed DSH </a:t>
            </a:r>
            <a:r>
              <a:rPr lang="en-US" sz="3200" dirty="0" smtClean="0"/>
              <a:t>Hospital” criteria</a:t>
            </a:r>
          </a:p>
          <a:p>
            <a:pPr>
              <a:spcAft>
                <a:spcPts val="1800"/>
              </a:spcAft>
            </a:pPr>
            <a:r>
              <a:rPr lang="en-US" sz="3200" dirty="0" smtClean="0"/>
              <a:t>Dobson </a:t>
            </a:r>
            <a:r>
              <a:rPr lang="en-US" sz="3200" dirty="0"/>
              <a:t>| </a:t>
            </a:r>
            <a:r>
              <a:rPr lang="en-US" sz="3200" dirty="0" err="1"/>
              <a:t>DaVanzo</a:t>
            </a:r>
            <a:r>
              <a:rPr lang="en-US" sz="3200" dirty="0"/>
              <a:t> Hospital Financial Simulation Model (HFSM) </a:t>
            </a:r>
            <a:r>
              <a:rPr lang="en-US" sz="3200" dirty="0" smtClean="0"/>
              <a:t>used </a:t>
            </a:r>
            <a:r>
              <a:rPr lang="en-US" sz="3200" dirty="0"/>
              <a:t>to estimate the financial impact on these hospitals due to the AHCA Medicaid </a:t>
            </a:r>
            <a:r>
              <a:rPr lang="en-US" sz="3200" dirty="0" smtClean="0"/>
              <a:t>provisions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Purpose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 2017 Dobson DaVanzo &amp; Associates, LLC. All Rights Reserved.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6EA928-0FD6-44DA-A008-23018F9B7FA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25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20006" y="2511426"/>
            <a:ext cx="11170140" cy="1421049"/>
          </a:xfrm>
        </p:spPr>
        <p:txBody>
          <a:bodyPr/>
          <a:lstStyle/>
          <a:p>
            <a:r>
              <a:rPr lang="en-US" dirty="0" smtClean="0"/>
              <a:t>Five key Medicaid provisions under the AHCA were modeled and their impact on safety-net hospital net income was measured relative to current law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AHCA Medicaid Provisions will Negatively Impact Safety-Net Hospital Net Income  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2017 </a:t>
            </a:r>
            <a:r>
              <a:rPr lang="en-US" dirty="0"/>
              <a:t>Dobson </a:t>
            </a:r>
            <a:r>
              <a:rPr lang="en-US" dirty="0" err="1"/>
              <a:t>DaVanzo</a:t>
            </a:r>
            <a:r>
              <a:rPr lang="en-US" dirty="0"/>
              <a:t> &amp; Associates, LLC. All Rights Reserved.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6EA928-0FD6-44DA-A008-23018F9B7FA1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286083"/>
              </p:ext>
            </p:extLst>
          </p:nvPr>
        </p:nvGraphicFramePr>
        <p:xfrm>
          <a:off x="2996407" y="4661889"/>
          <a:ext cx="7543799" cy="3501353"/>
        </p:xfrm>
        <a:graphic>
          <a:graphicData uri="http://schemas.openxmlformats.org/drawingml/2006/table">
            <a:tbl>
              <a:tblPr firstRow="1" firstCol="1" bandRow="1"/>
              <a:tblGrid>
                <a:gridCol w="5867399"/>
                <a:gridCol w="1676400"/>
              </a:tblGrid>
              <a:tr h="762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AHCA Medicaid Provision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Excess Income/(Loss) (millions)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584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 Law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$74,064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Eliminating Individual Mandate and Medicaid Expansion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($19,444)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Eliminating Medicaid DSH Reductions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$13,711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Eliminating 3-Month Retroactive Eligibility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($13,263)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Imposing Per-Capita Spending Limits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($3,646)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Safety-Net Funds to Hospitals in Non-Expansion States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$4,365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Effect of All AHCA Medicaid Provisions Modeled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($18,277)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44006" y="8415829"/>
            <a:ext cx="5902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Dobson | </a:t>
            </a:r>
            <a:r>
              <a:rPr lang="en-US" sz="1200" dirty="0" err="1"/>
              <a:t>DaVanzo</a:t>
            </a:r>
            <a:r>
              <a:rPr lang="en-US" sz="1200" dirty="0"/>
              <a:t> analysis of Medicare Hospital Cost Report Data for </a:t>
            </a:r>
            <a:r>
              <a:rPr lang="en-US" sz="1200" dirty="0" smtClean="0"/>
              <a:t>2015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20360" y="4064701"/>
            <a:ext cx="4895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Change in </a:t>
            </a:r>
            <a:r>
              <a:rPr lang="en-US" sz="1600" b="1" dirty="0" smtClean="0"/>
              <a:t>Net Income for </a:t>
            </a:r>
            <a:r>
              <a:rPr lang="en-US" sz="1600" b="1" dirty="0"/>
              <a:t>Safety-Net </a:t>
            </a:r>
            <a:r>
              <a:rPr lang="en-US" sz="1600" b="1" dirty="0" smtClean="0"/>
              <a:t>Hospitals</a:t>
            </a:r>
          </a:p>
          <a:p>
            <a:pPr algn="ctr"/>
            <a:r>
              <a:rPr lang="en-US" sz="1600" b="1" dirty="0" smtClean="0"/>
              <a:t>Due </a:t>
            </a:r>
            <a:r>
              <a:rPr lang="en-US" sz="1600" b="1" dirty="0"/>
              <a:t>to AHCA Medicaid Provisions (2017 – 2026</a:t>
            </a:r>
            <a:r>
              <a:rPr lang="en-US" sz="1600" b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20006" y="2511426"/>
            <a:ext cx="11170140" cy="1066799"/>
          </a:xfrm>
        </p:spPr>
        <p:txBody>
          <a:bodyPr/>
          <a:lstStyle/>
          <a:p>
            <a:r>
              <a:rPr lang="en-US" dirty="0" smtClean="0"/>
              <a:t>By 2026, we project total </a:t>
            </a:r>
            <a:r>
              <a:rPr lang="en-US" dirty="0"/>
              <a:t>m</a:t>
            </a:r>
            <a:r>
              <a:rPr lang="en-US" dirty="0" smtClean="0"/>
              <a:t>argins for safety-net hospitals to be near zero as well as a substantial decline in operating margins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AHCA Medicaid Provisions will Negatively Impact Safety-Net Hospital Margins  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2017 </a:t>
            </a:r>
            <a:r>
              <a:rPr lang="en-US" dirty="0"/>
              <a:t>Dobson </a:t>
            </a:r>
            <a:r>
              <a:rPr lang="en-US" dirty="0" err="1"/>
              <a:t>DaVanzo</a:t>
            </a:r>
            <a:r>
              <a:rPr lang="en-US" dirty="0"/>
              <a:t> &amp; Associates, LLC. All Rights Reserved.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6EA928-0FD6-44DA-A008-23018F9B7FA1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020010031"/>
              </p:ext>
            </p:extLst>
          </p:nvPr>
        </p:nvGraphicFramePr>
        <p:xfrm>
          <a:off x="3072606" y="4121209"/>
          <a:ext cx="7543800" cy="436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67606" y="8787626"/>
            <a:ext cx="5902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Dobson | </a:t>
            </a:r>
            <a:r>
              <a:rPr lang="en-US" sz="1200" dirty="0" err="1"/>
              <a:t>DaVanzo</a:t>
            </a:r>
            <a:r>
              <a:rPr lang="en-US" sz="1200" dirty="0"/>
              <a:t> analysis of Medicare Hospital Cost Report Data for </a:t>
            </a:r>
            <a:r>
              <a:rPr lang="en-US" sz="1200" dirty="0" smtClean="0"/>
              <a:t>2015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68854" y="3654425"/>
            <a:ext cx="4848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/>
              <a:t>Projected Total and Operating Margins for </a:t>
            </a:r>
            <a:endParaRPr lang="en-US" sz="1800" b="1" dirty="0" smtClean="0"/>
          </a:p>
          <a:p>
            <a:pPr algn="ctr"/>
            <a:r>
              <a:rPr lang="en-US" sz="1800" b="1" dirty="0" smtClean="0"/>
              <a:t>Safety-Net </a:t>
            </a:r>
            <a:r>
              <a:rPr lang="en-US" sz="1800" b="1" dirty="0"/>
              <a:t>Hospitals 2015 - 2026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8101806" y="4564360"/>
            <a:ext cx="2016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Margins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29806" y="6774160"/>
            <a:ext cx="271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Operating Margins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4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328" y="2435225"/>
            <a:ext cx="11397206" cy="990600"/>
          </a:xfrm>
        </p:spPr>
        <p:txBody>
          <a:bodyPr/>
          <a:lstStyle/>
          <a:p>
            <a:r>
              <a:rPr lang="en-US" sz="3200" dirty="0"/>
              <a:t>Projected Total and Operating Margins for </a:t>
            </a:r>
            <a:r>
              <a:rPr lang="en-US" sz="3200" dirty="0" smtClean="0"/>
              <a:t>Safety-Net </a:t>
            </a:r>
            <a:r>
              <a:rPr lang="en-US" sz="3200" dirty="0"/>
              <a:t>Hospitals </a:t>
            </a:r>
            <a:r>
              <a:rPr lang="en-US" sz="3200" dirty="0" smtClean="0"/>
              <a:t>in Expansion and non-Expansion States 2015 – 2026 </a:t>
            </a:r>
            <a:endParaRPr lang="en-US" sz="3200" dirty="0"/>
          </a:p>
          <a:p>
            <a:pPr lvl="1"/>
            <a:endParaRPr lang="en-US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Safety-Net Hospitals in Expansion States will Experience Largest Impact</a:t>
            </a:r>
            <a:endParaRPr lang="en-US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 2017 Dobson DaVanzo &amp; Associates, LLC. All Rights Reserved.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6EA928-0FD6-44DA-A008-23018F9B7FA1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519856980"/>
              </p:ext>
            </p:extLst>
          </p:nvPr>
        </p:nvGraphicFramePr>
        <p:xfrm>
          <a:off x="1167606" y="4063226"/>
          <a:ext cx="6019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939657066"/>
              </p:ext>
            </p:extLst>
          </p:nvPr>
        </p:nvGraphicFramePr>
        <p:xfrm>
          <a:off x="7186630" y="4035425"/>
          <a:ext cx="5506680" cy="456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>
            <a:off x="7187406" y="3730625"/>
            <a:ext cx="0" cy="487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167606" y="8787626"/>
            <a:ext cx="5902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Dobson | </a:t>
            </a:r>
            <a:r>
              <a:rPr lang="en-US" sz="1200" dirty="0" err="1"/>
              <a:t>DaVanzo</a:t>
            </a:r>
            <a:r>
              <a:rPr lang="en-US" sz="1200" dirty="0"/>
              <a:t> analysis of Medicare Hospital Cost Report Data for </a:t>
            </a:r>
            <a:r>
              <a:rPr lang="en-US" sz="1200" dirty="0" smtClean="0"/>
              <a:t>2015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26139" y="3742293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/>
              <a:t>Medicaid Expansion States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8525600" y="3730625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/>
              <a:t>Non-Expansion States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5020635" y="4549715"/>
            <a:ext cx="1709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Total Margins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540206" y="4625915"/>
            <a:ext cx="1709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Total Margins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320006" y="6911915"/>
            <a:ext cx="2292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Operating Margins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7333191" y="6931025"/>
            <a:ext cx="2292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Operating Margins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5696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67606" y="2359025"/>
            <a:ext cx="11734800" cy="2107559"/>
          </a:xfrm>
          <a:ln w="25400">
            <a:noFill/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Safety-net hospitals ranked highest to lowest based on hospital’s proportion of low-income patients treated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Those in highest </a:t>
            </a:r>
            <a:r>
              <a:rPr lang="en-US" sz="2400" dirty="0" err="1" smtClean="0"/>
              <a:t>tercile</a:t>
            </a:r>
            <a:r>
              <a:rPr lang="en-US" sz="2400" dirty="0" smtClean="0"/>
              <a:t> have </a:t>
            </a:r>
            <a:r>
              <a:rPr lang="en-US" sz="2400" dirty="0"/>
              <a:t>the lowest operating and total margins under current </a:t>
            </a:r>
            <a:r>
              <a:rPr lang="en-US" sz="2400" dirty="0" smtClean="0"/>
              <a:t>law, and </a:t>
            </a:r>
            <a:r>
              <a:rPr lang="en-US" sz="2400" dirty="0"/>
              <a:t>will </a:t>
            </a:r>
            <a:r>
              <a:rPr lang="en-US" sz="2400" dirty="0" smtClean="0"/>
              <a:t>experience the greatest negative impact from the AHCA, regardless of whether they are located in a Medicaid expansion or non-expansion state.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Safety-net hospitals </a:t>
            </a:r>
            <a:r>
              <a:rPr lang="en-US" sz="4400" dirty="0" smtClean="0"/>
              <a:t>with highest proportion of vulnerable patients will be hit hardest</a:t>
            </a:r>
            <a:endParaRPr lang="en-US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2017 </a:t>
            </a:r>
            <a:r>
              <a:rPr lang="en-US" dirty="0"/>
              <a:t>Dobson </a:t>
            </a:r>
            <a:r>
              <a:rPr lang="en-US" dirty="0" err="1"/>
              <a:t>DaVanzo</a:t>
            </a:r>
            <a:r>
              <a:rPr lang="en-US" dirty="0"/>
              <a:t> &amp; Associates, LLC. All Rights Reserved.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6EA928-0FD6-44DA-A008-23018F9B7FA1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823513"/>
              </p:ext>
            </p:extLst>
          </p:nvPr>
        </p:nvGraphicFramePr>
        <p:xfrm>
          <a:off x="2310607" y="4568825"/>
          <a:ext cx="8534399" cy="4243105"/>
        </p:xfrm>
        <a:graphic>
          <a:graphicData uri="http://schemas.openxmlformats.org/drawingml/2006/table">
            <a:tbl>
              <a:tblPr firstRow="1" firstCol="1" bandRow="1"/>
              <a:tblGrid>
                <a:gridCol w="1839261"/>
                <a:gridCol w="908923"/>
                <a:gridCol w="908923"/>
                <a:gridCol w="1359121"/>
                <a:gridCol w="1079525"/>
                <a:gridCol w="1079525"/>
                <a:gridCol w="1359121"/>
              </a:tblGrid>
              <a:tr h="317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Margin in 2026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Margin in 2026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26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Proportion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Low-income Patients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Law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After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AHCA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Point Change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Law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After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AHCA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Point Change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286781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Safety-Net Hospitals in Medicaid Expansion States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7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-0.5%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-3.2%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-4.6%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-8.5%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-3.9%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Lowest Tercile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-1.9%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-1.6%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-2.2%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Middle Tercile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-3.5%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-4.1%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-5.6%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-10.4%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-4.9%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Highest Tercile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-4.7%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-4.7%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-12.3%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-18.6%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-6.3%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81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Safety-Net Hospitals in Non-Expansion States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7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-3.1%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-1.2%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Lowest Tercile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-0.6%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-0.7%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Middle Tercile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-1.1%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-3.2%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-4.5%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-1.3%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Highest Tercile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-1.5%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-4.8%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-6.6%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-1.8%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-2.4%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-3.6%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-6.4%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-2.8%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95021" y="9064625"/>
            <a:ext cx="5902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Dobson | </a:t>
            </a:r>
            <a:r>
              <a:rPr lang="en-US" sz="1200" dirty="0" err="1"/>
              <a:t>DaVanzo</a:t>
            </a:r>
            <a:r>
              <a:rPr lang="en-US" sz="1200" dirty="0"/>
              <a:t> analysis of Medicare Hospital Cost Report Data for </a:t>
            </a:r>
            <a:r>
              <a:rPr lang="en-US" sz="1200" dirty="0" smtClean="0"/>
              <a:t>2015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4291804" y="6778625"/>
            <a:ext cx="6553199" cy="3048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64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291805" y="8226425"/>
            <a:ext cx="6553199" cy="3048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73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53344" y="2438402"/>
            <a:ext cx="11170933" cy="5867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/>
              <a:t>We </a:t>
            </a:r>
            <a:r>
              <a:rPr lang="en-US" sz="2400" dirty="0"/>
              <a:t>estimate that by 2026 total margins would drop to 0.5 percent compared to current law estimates of 2.9 percent </a:t>
            </a:r>
            <a:r>
              <a:rPr lang="en-US" sz="2400" dirty="0" smtClean="0"/>
              <a:t>(83% reduction). 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Safety-net </a:t>
            </a:r>
            <a:r>
              <a:rPr lang="en-US" sz="2400" dirty="0"/>
              <a:t>hospitals in Medicaid expansion states would experience the largest negative impact on margins under the </a:t>
            </a:r>
            <a:r>
              <a:rPr lang="en-US" sz="2400" dirty="0" smtClean="0"/>
              <a:t>AHCA - particularly</a:t>
            </a:r>
            <a:r>
              <a:rPr lang="en-US" sz="2400" dirty="0"/>
              <a:t>, small rural hospitals as well as small and mid-size urban </a:t>
            </a:r>
            <a:r>
              <a:rPr lang="en-US" sz="2400" dirty="0" smtClean="0"/>
              <a:t>hospitals. </a:t>
            </a:r>
          </a:p>
          <a:p>
            <a:pPr lvl="1">
              <a:spcAft>
                <a:spcPts val="1200"/>
              </a:spcAft>
            </a:pPr>
            <a:r>
              <a:rPr lang="en-US" sz="2200" dirty="0" smtClean="0"/>
              <a:t>Safety-net </a:t>
            </a:r>
            <a:r>
              <a:rPr lang="en-US" sz="2200" dirty="0"/>
              <a:t>hospitals in states that expanded Medicaid may see uncompensated care costs more than double compared current law by 2026. </a:t>
            </a:r>
            <a:endParaRPr lang="en-US" sz="2200" dirty="0" smtClean="0"/>
          </a:p>
          <a:p>
            <a:pPr>
              <a:spcAft>
                <a:spcPts val="1200"/>
              </a:spcAft>
            </a:pPr>
            <a:r>
              <a:rPr lang="en-US" sz="2400" dirty="0"/>
              <a:t>S</a:t>
            </a:r>
            <a:r>
              <a:rPr lang="en-US" sz="2400" dirty="0" smtClean="0"/>
              <a:t>afety-net </a:t>
            </a:r>
            <a:r>
              <a:rPr lang="en-US" sz="2400" dirty="0"/>
              <a:t>hospitals that have the highest commitment to serving low-income and Medicaid </a:t>
            </a:r>
            <a:r>
              <a:rPr lang="en-US" sz="2400" dirty="0" smtClean="0"/>
              <a:t>patients tend </a:t>
            </a:r>
            <a:r>
              <a:rPr lang="en-US" sz="2400" dirty="0"/>
              <a:t>to have the lowest operating and total margins under current law and will </a:t>
            </a:r>
            <a:r>
              <a:rPr lang="en-US" sz="2400" dirty="0" smtClean="0"/>
              <a:t>be </a:t>
            </a:r>
            <a:r>
              <a:rPr lang="en-US" sz="2400" dirty="0"/>
              <a:t>negatively impacted the most by the </a:t>
            </a:r>
            <a:r>
              <a:rPr lang="en-US" sz="2400" dirty="0" smtClean="0"/>
              <a:t>AHCA.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The diminished financial stability of safety-net hospitals under the AHCA </a:t>
            </a:r>
            <a:r>
              <a:rPr lang="en-US" sz="2400" dirty="0" smtClean="0"/>
              <a:t>not </a:t>
            </a:r>
            <a:r>
              <a:rPr lang="en-US" sz="2400" dirty="0"/>
              <a:t>only </a:t>
            </a:r>
            <a:r>
              <a:rPr lang="en-US" sz="2400" dirty="0" smtClean="0"/>
              <a:t>affect the </a:t>
            </a:r>
            <a:r>
              <a:rPr lang="en-US" sz="2400" dirty="0"/>
              <a:t>institutions and Medicaid </a:t>
            </a:r>
            <a:r>
              <a:rPr lang="en-US" sz="2400" dirty="0" smtClean="0"/>
              <a:t>patients, </a:t>
            </a:r>
            <a:r>
              <a:rPr lang="en-US" sz="2400" dirty="0"/>
              <a:t>but </a:t>
            </a:r>
            <a:r>
              <a:rPr lang="en-US" sz="2400" dirty="0" smtClean="0"/>
              <a:t>affect the </a:t>
            </a:r>
            <a:r>
              <a:rPr lang="en-US" sz="2400" dirty="0"/>
              <a:t>entire community served by these </a:t>
            </a:r>
            <a:r>
              <a:rPr lang="en-US" sz="2400" dirty="0" smtClean="0"/>
              <a:t>hospitals.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Key Findings</a:t>
            </a:r>
            <a:endParaRPr lang="en-US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2017 </a:t>
            </a:r>
            <a:r>
              <a:rPr lang="en-US" dirty="0"/>
              <a:t>Dobson </a:t>
            </a:r>
            <a:r>
              <a:rPr lang="en-US" dirty="0" err="1"/>
              <a:t>DaVanzo</a:t>
            </a:r>
            <a:r>
              <a:rPr lang="en-US" dirty="0"/>
              <a:t> &amp; Associates, LLC. All Rights Reserved.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6EA928-0FD6-44DA-A008-23018F9B7FA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64403"/>
      </p:ext>
    </p:extLst>
  </p:cSld>
  <p:clrMapOvr>
    <a:masterClrMapping/>
  </p:clrMapOvr>
</p:sld>
</file>

<file path=ppt/theme/theme1.xml><?xml version="1.0" encoding="utf-8"?>
<a:theme xmlns:a="http://schemas.openxmlformats.org/drawingml/2006/main" name="DD PowerPoint Template 2011">
  <a:themeElements>
    <a:clrScheme name="Dobson_DaVanzo">
      <a:dk1>
        <a:sysClr val="windowText" lastClr="000000"/>
      </a:dk1>
      <a:lt1>
        <a:srgbClr val="FFFFFF"/>
      </a:lt1>
      <a:dk2>
        <a:srgbClr val="000066"/>
      </a:dk2>
      <a:lt2>
        <a:srgbClr val="D7E3BC"/>
      </a:lt2>
      <a:accent1>
        <a:srgbClr val="6E953B"/>
      </a:accent1>
      <a:accent2>
        <a:srgbClr val="17365D"/>
      </a:accent2>
      <a:accent3>
        <a:srgbClr val="500F28"/>
      </a:accent3>
      <a:accent4>
        <a:srgbClr val="3C491E"/>
      </a:accent4>
      <a:accent5>
        <a:srgbClr val="31859B"/>
      </a:accent5>
      <a:accent6>
        <a:srgbClr val="E36C09"/>
      </a:accent6>
      <a:hlink>
        <a:srgbClr val="1F497D"/>
      </a:hlink>
      <a:folHlink>
        <a:srgbClr val="5F0060"/>
      </a:folHlink>
    </a:clrScheme>
    <a:fontScheme name="Dobson_DaVanzo">
      <a:majorFont>
        <a:latin typeface="Calibri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DD PowerPoint Template 2011</Template>
  <TotalTime>41888</TotalTime>
  <Words>869</Words>
  <Application>Microsoft Office PowerPoint</Application>
  <PresentationFormat>Custom</PresentationFormat>
  <Paragraphs>153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Italic</vt:lpstr>
      <vt:lpstr>Times</vt:lpstr>
      <vt:lpstr>Times New Roman</vt:lpstr>
      <vt:lpstr>ヒラギノ角ゴ Pro W3</vt:lpstr>
      <vt:lpstr>DD PowerPoint Template 2011</vt:lpstr>
      <vt:lpstr>Financial Impact of AHCA Medicaid Provisions on Safety-Net Hospitals</vt:lpstr>
      <vt:lpstr>Purpose</vt:lpstr>
      <vt:lpstr>AHCA Medicaid Provisions will Negatively Impact Safety-Net Hospital Net Income  </vt:lpstr>
      <vt:lpstr>AHCA Medicaid Provisions will Negatively Impact Safety-Net Hospital Margins  </vt:lpstr>
      <vt:lpstr>Safety-Net Hospitals in Expansion States will Experience Largest Impact</vt:lpstr>
      <vt:lpstr>Safety-net hospitals with highest proportion of vulnerable patients will be hit hardest</vt:lpstr>
      <vt:lpstr>Key Findings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Findings (Draft)</dc:title>
  <dc:creator>Luu Phap Hoa</dc:creator>
  <cp:lastModifiedBy>Randall Haught</cp:lastModifiedBy>
  <cp:revision>1827</cp:revision>
  <cp:lastPrinted>2017-06-19T18:00:43Z</cp:lastPrinted>
  <dcterms:created xsi:type="dcterms:W3CDTF">2015-12-05T04:18:41Z</dcterms:created>
  <dcterms:modified xsi:type="dcterms:W3CDTF">2017-06-19T19:08:21Z</dcterms:modified>
</cp:coreProperties>
</file>