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4" r:id="rId7"/>
    <p:sldId id="263" r:id="rId8"/>
    <p:sldId id="262" r:id="rId9"/>
    <p:sldId id="267" r:id="rId10"/>
    <p:sldId id="268" r:id="rId11"/>
    <p:sldId id="265" r:id="rId12"/>
    <p:sldId id="266" r:id="rId13"/>
    <p:sldId id="261"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 userDrawn="1">
          <p15:clr>
            <a:srgbClr val="A4A3A4"/>
          </p15:clr>
        </p15:guide>
        <p15:guide id="2" pos="2880" userDrawn="1">
          <p15:clr>
            <a:srgbClr val="A4A3A4"/>
          </p15:clr>
        </p15:guide>
        <p15:guide id="3" pos="47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95A1"/>
    <a:srgbClr val="868D99"/>
    <a:srgbClr val="044C7F"/>
    <a:srgbClr val="666666"/>
    <a:srgbClr val="4ABDBC"/>
    <a:srgbClr val="367199"/>
    <a:srgbClr val="4C515A"/>
    <a:srgbClr val="3591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showGuides="1">
      <p:cViewPr varScale="1">
        <p:scale>
          <a:sx n="117" d="100"/>
          <a:sy n="117" d="100"/>
        </p:scale>
        <p:origin x="1104" y="96"/>
      </p:cViewPr>
      <p:guideLst>
        <p:guide orient="horz" pos="48"/>
        <p:guide pos="2880"/>
        <p:guide pos="4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Child Vaccination</c:v>
                </c:pt>
              </c:strCache>
            </c:strRef>
          </c:tx>
          <c:spPr>
            <a:solidFill>
              <a:srgbClr val="00B050"/>
            </a:solidFill>
            <a:ln w="6350"/>
          </c:spPr>
          <c:dPt>
            <c:idx val="0"/>
            <c:bubble3D val="0"/>
            <c:spPr>
              <a:solidFill>
                <a:schemeClr val="accent4"/>
              </a:solidFill>
              <a:ln w="6350">
                <a:solidFill>
                  <a:schemeClr val="lt1"/>
                </a:solidFill>
              </a:ln>
              <a:effectLst/>
            </c:spPr>
            <c:extLst>
              <c:ext xmlns:c16="http://schemas.microsoft.com/office/drawing/2014/chart" uri="{C3380CC4-5D6E-409C-BE32-E72D297353CC}">
                <c16:uniqueId val="{00000001-8E53-4169-9B3A-D481D3BBBD2A}"/>
              </c:ext>
            </c:extLst>
          </c:dPt>
          <c:dPt>
            <c:idx val="1"/>
            <c:bubble3D val="0"/>
            <c:spPr>
              <a:solidFill>
                <a:schemeClr val="tx1">
                  <a:lumMod val="60000"/>
                  <a:lumOff val="40000"/>
                </a:schemeClr>
              </a:solidFill>
              <a:ln w="6350">
                <a:solidFill>
                  <a:schemeClr val="bg1"/>
                </a:solidFill>
              </a:ln>
              <a:effectLst/>
            </c:spPr>
            <c:extLst>
              <c:ext xmlns:c16="http://schemas.microsoft.com/office/drawing/2014/chart" uri="{C3380CC4-5D6E-409C-BE32-E72D297353CC}">
                <c16:uniqueId val="{00000003-8E53-4169-9B3A-D481D3BBBD2A}"/>
              </c:ext>
            </c:extLst>
          </c:dPt>
          <c:dPt>
            <c:idx val="2"/>
            <c:bubble3D val="0"/>
            <c:spPr>
              <a:solidFill>
                <a:schemeClr val="tx1">
                  <a:lumMod val="50000"/>
                  <a:lumOff val="50000"/>
                </a:schemeClr>
              </a:solidFill>
              <a:ln w="6350">
                <a:solidFill>
                  <a:schemeClr val="lt1"/>
                </a:solidFill>
              </a:ln>
              <a:effectLst/>
            </c:spPr>
            <c:extLst>
              <c:ext xmlns:c16="http://schemas.microsoft.com/office/drawing/2014/chart" uri="{C3380CC4-5D6E-409C-BE32-E72D297353CC}">
                <c16:uniqueId val="{00000005-8E53-4169-9B3A-D481D3BBBD2A}"/>
              </c:ext>
            </c:extLst>
          </c:dPt>
          <c:dLbls>
            <c:dLbl>
              <c:idx val="0"/>
              <c:layout>
                <c:manualLayout>
                  <c:x val="-6.9444444444444397E-3"/>
                  <c:y val="-3.4722222222222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53-4169-9B3A-D481D3BBBD2A}"/>
                </c:ext>
              </c:extLst>
            </c:dLbl>
            <c:dLbl>
              <c:idx val="1"/>
              <c:layout>
                <c:manualLayout>
                  <c:x val="8.9288057742782801E-3"/>
                  <c:y val="-3.4722222222222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53-4169-9B3A-D481D3BBBD2A}"/>
                </c:ext>
              </c:extLst>
            </c:dLbl>
            <c:dLbl>
              <c:idx val="2"/>
              <c:delete val="1"/>
              <c:extLst>
                <c:ext xmlns:c15="http://schemas.microsoft.com/office/drawing/2012/chart" uri="{CE6537A1-D6FC-4f65-9D91-7224C49458BB}"/>
                <c:ext xmlns:c16="http://schemas.microsoft.com/office/drawing/2014/chart" uri="{C3380CC4-5D6E-409C-BE32-E72D297353CC}">
                  <c16:uniqueId val="{00000005-8E53-4169-9B3A-D481D3BBBD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Improved</c:v>
                </c:pt>
                <c:pt idx="1">
                  <c:v>No Change</c:v>
                </c:pt>
                <c:pt idx="2">
                  <c:v>Worsened</c:v>
                </c:pt>
              </c:strCache>
            </c:strRef>
          </c:cat>
          <c:val>
            <c:numRef>
              <c:f>Sheet1!$B$2:$B$4</c:f>
              <c:numCache>
                <c:formatCode>General</c:formatCode>
                <c:ptCount val="3"/>
                <c:pt idx="0">
                  <c:v>17</c:v>
                </c:pt>
                <c:pt idx="1">
                  <c:v>34</c:v>
                </c:pt>
                <c:pt idx="2">
                  <c:v>0</c:v>
                </c:pt>
              </c:numCache>
            </c:numRef>
          </c:val>
          <c:extLst>
            <c:ext xmlns:c16="http://schemas.microsoft.com/office/drawing/2014/chart" uri="{C3380CC4-5D6E-409C-BE32-E72D297353CC}">
              <c16:uniqueId val="{00000006-8E53-4169-9B3A-D481D3BBBD2A}"/>
            </c:ext>
          </c:extLst>
        </c:ser>
        <c:dLbls>
          <c:showLegendKey val="0"/>
          <c:showVal val="1"/>
          <c:showCatName val="0"/>
          <c:showSerName val="0"/>
          <c:showPercent val="0"/>
          <c:showBubbleSize val="0"/>
          <c:showLeaderLines val="0"/>
        </c:dLbls>
        <c:firstSliceAng val="286"/>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Child Vaccination</c:v>
                </c:pt>
              </c:strCache>
            </c:strRef>
          </c:tx>
          <c:spPr>
            <a:ln w="12700"/>
          </c:spPr>
          <c:dPt>
            <c:idx val="0"/>
            <c:bubble3D val="0"/>
            <c:spPr>
              <a:solidFill>
                <a:schemeClr val="accent4"/>
              </a:solidFill>
              <a:ln w="12700">
                <a:solidFill>
                  <a:schemeClr val="lt1"/>
                </a:solidFill>
              </a:ln>
              <a:effectLst/>
            </c:spPr>
            <c:extLst>
              <c:ext xmlns:c16="http://schemas.microsoft.com/office/drawing/2014/chart" uri="{C3380CC4-5D6E-409C-BE32-E72D297353CC}">
                <c16:uniqueId val="{00000001-68F7-4EAD-B886-2259DE46E227}"/>
              </c:ext>
            </c:extLst>
          </c:dPt>
          <c:dPt>
            <c:idx val="1"/>
            <c:bubble3D val="0"/>
            <c:spPr>
              <a:solidFill>
                <a:schemeClr val="tx1">
                  <a:lumMod val="60000"/>
                  <a:lumOff val="40000"/>
                </a:schemeClr>
              </a:solidFill>
              <a:ln w="12700">
                <a:solidFill>
                  <a:schemeClr val="lt1"/>
                </a:solidFill>
              </a:ln>
              <a:effectLst/>
            </c:spPr>
            <c:extLst>
              <c:ext xmlns:c16="http://schemas.microsoft.com/office/drawing/2014/chart" uri="{C3380CC4-5D6E-409C-BE32-E72D297353CC}">
                <c16:uniqueId val="{00000003-68F7-4EAD-B886-2259DE46E227}"/>
              </c:ext>
            </c:extLst>
          </c:dPt>
          <c:dPt>
            <c:idx val="2"/>
            <c:bubble3D val="0"/>
            <c:spPr>
              <a:solidFill>
                <a:schemeClr val="tx1"/>
              </a:solidFill>
              <a:ln w="12700">
                <a:solidFill>
                  <a:schemeClr val="lt1"/>
                </a:solidFill>
              </a:ln>
              <a:effectLst/>
            </c:spPr>
            <c:extLst>
              <c:ext xmlns:c16="http://schemas.microsoft.com/office/drawing/2014/chart" uri="{C3380CC4-5D6E-409C-BE32-E72D297353CC}">
                <c16:uniqueId val="{00000005-68F7-4EAD-B886-2259DE46E227}"/>
              </c:ext>
            </c:extLst>
          </c:dPt>
          <c:dLbls>
            <c:dLbl>
              <c:idx val="0"/>
              <c:layout>
                <c:manualLayout>
                  <c:x val="3.82233544093498E-3"/>
                  <c:y val="2.5920296072895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F7-4EAD-B886-2259DE46E227}"/>
                </c:ext>
              </c:extLst>
            </c:dLbl>
            <c:dLbl>
              <c:idx val="1"/>
              <c:layout>
                <c:manualLayout>
                  <c:x val="-5.1640654720915297E-3"/>
                  <c:y val="-1.72701120560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F7-4EAD-B886-2259DE46E227}"/>
                </c:ext>
              </c:extLst>
            </c:dLbl>
            <c:dLbl>
              <c:idx val="2"/>
              <c:layout>
                <c:manualLayout>
                  <c:x val="7.9365079365078597E-3"/>
                  <c:y val="-1.7361111111111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F7-4EAD-B886-2259DE46E22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Improved</c:v>
                </c:pt>
                <c:pt idx="1">
                  <c:v>No Change</c:v>
                </c:pt>
                <c:pt idx="2">
                  <c:v>Worsened</c:v>
                </c:pt>
              </c:strCache>
            </c:strRef>
          </c:cat>
          <c:val>
            <c:numRef>
              <c:f>Sheet1!$B$2:$B$4</c:f>
              <c:numCache>
                <c:formatCode>General</c:formatCode>
                <c:ptCount val="3"/>
                <c:pt idx="0">
                  <c:v>21</c:v>
                </c:pt>
                <c:pt idx="1">
                  <c:v>21</c:v>
                </c:pt>
                <c:pt idx="2">
                  <c:v>9</c:v>
                </c:pt>
              </c:numCache>
            </c:numRef>
          </c:val>
          <c:extLst>
            <c:ext xmlns:c16="http://schemas.microsoft.com/office/drawing/2014/chart" uri="{C3380CC4-5D6E-409C-BE32-E72D297353CC}">
              <c16:uniqueId val="{00000006-68F7-4EAD-B886-2259DE46E227}"/>
            </c:ext>
          </c:extLst>
        </c:ser>
        <c:dLbls>
          <c:showLegendKey val="0"/>
          <c:showVal val="0"/>
          <c:showCatName val="0"/>
          <c:showSerName val="0"/>
          <c:showPercent val="0"/>
          <c:showBubbleSize val="0"/>
          <c:showLeaderLines val="0"/>
        </c:dLbls>
        <c:firstSliceAng val="286"/>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Total</c:v>
                </c:pt>
              </c:strCache>
            </c:strRef>
          </c:tx>
          <c:spPr>
            <a:ln w="31750" cap="rnd">
              <a:solidFill>
                <a:srgbClr val="044C7F"/>
              </a:solidFill>
              <a:round/>
            </a:ln>
            <a:effectLst/>
          </c:spPr>
          <c:marker>
            <c:symbol val="circle"/>
            <c:size val="6"/>
            <c:spPr>
              <a:solidFill>
                <a:srgbClr val="044C7F"/>
              </a:solidFill>
              <a:ln w="38100">
                <a:solidFill>
                  <a:srgbClr val="044C7F"/>
                </a:solidFill>
              </a:ln>
              <a:effectLst/>
            </c:spPr>
          </c:marker>
          <c:cat>
            <c:strRef>
              <c:f>Sheet1!$A$2:$A$7</c:f>
              <c:strCache>
                <c:ptCount val="6"/>
                <c:pt idx="0">
                  <c:v>2003–04</c:v>
                </c:pt>
                <c:pt idx="1">
                  <c:v>2005–06</c:v>
                </c:pt>
                <c:pt idx="2">
                  <c:v>2007–08</c:v>
                </c:pt>
                <c:pt idx="3">
                  <c:v>2009–10</c:v>
                </c:pt>
                <c:pt idx="4">
                  <c:v>2011–12</c:v>
                </c:pt>
                <c:pt idx="5">
                  <c:v>2013–14</c:v>
                </c:pt>
              </c:strCache>
            </c:strRef>
          </c:cat>
          <c:val>
            <c:numRef>
              <c:f>Sheet1!$B$2:$B$7</c:f>
              <c:numCache>
                <c:formatCode>General</c:formatCode>
                <c:ptCount val="6"/>
                <c:pt idx="0">
                  <c:v>101.295976842</c:v>
                </c:pt>
                <c:pt idx="1">
                  <c:v>95.901279635999998</c:v>
                </c:pt>
                <c:pt idx="2">
                  <c:v>91.357700874000002</c:v>
                </c:pt>
                <c:pt idx="3">
                  <c:v>88.564368634999994</c:v>
                </c:pt>
                <c:pt idx="4">
                  <c:v>83.991126382999994</c:v>
                </c:pt>
                <c:pt idx="5">
                  <c:v>84.190769682999999</c:v>
                </c:pt>
              </c:numCache>
            </c:numRef>
          </c:val>
          <c:smooth val="0"/>
          <c:extLst>
            <c:ext xmlns:c16="http://schemas.microsoft.com/office/drawing/2014/chart" uri="{C3380CC4-5D6E-409C-BE32-E72D297353CC}">
              <c16:uniqueId val="{00000000-E330-4F27-8D3A-57A82F8A61BC}"/>
            </c:ext>
          </c:extLst>
        </c:ser>
        <c:ser>
          <c:idx val="1"/>
          <c:order val="1"/>
          <c:tx>
            <c:strRef>
              <c:f>Sheet1!$C$1</c:f>
              <c:strCache>
                <c:ptCount val="1"/>
                <c:pt idx="0">
                  <c:v>White</c:v>
                </c:pt>
              </c:strCache>
            </c:strRef>
          </c:tx>
          <c:spPr>
            <a:ln w="31750" cap="rnd">
              <a:solidFill>
                <a:schemeClr val="bg2"/>
              </a:solidFill>
              <a:round/>
            </a:ln>
            <a:effectLst/>
          </c:spPr>
          <c:marker>
            <c:symbol val="circle"/>
            <c:size val="6"/>
            <c:spPr>
              <a:solidFill>
                <a:schemeClr val="bg2"/>
              </a:solidFill>
              <a:ln w="38100">
                <a:noFill/>
              </a:ln>
              <a:effectLst/>
            </c:spPr>
          </c:marker>
          <c:cat>
            <c:strRef>
              <c:f>Sheet1!$A$2:$A$7</c:f>
              <c:strCache>
                <c:ptCount val="6"/>
                <c:pt idx="0">
                  <c:v>2003–04</c:v>
                </c:pt>
                <c:pt idx="1">
                  <c:v>2005–06</c:v>
                </c:pt>
                <c:pt idx="2">
                  <c:v>2007–08</c:v>
                </c:pt>
                <c:pt idx="3">
                  <c:v>2009–10</c:v>
                </c:pt>
                <c:pt idx="4">
                  <c:v>2011–12</c:v>
                </c:pt>
                <c:pt idx="5">
                  <c:v>2013–14</c:v>
                </c:pt>
              </c:strCache>
            </c:strRef>
          </c:cat>
          <c:val>
            <c:numRef>
              <c:f>Sheet1!$C$2:$C$7</c:f>
              <c:numCache>
                <c:formatCode>General</c:formatCode>
                <c:ptCount val="6"/>
                <c:pt idx="0">
                  <c:v>91.650316814000007</c:v>
                </c:pt>
                <c:pt idx="1">
                  <c:v>86.746055553999994</c:v>
                </c:pt>
                <c:pt idx="2">
                  <c:v>82.913626743999998</c:v>
                </c:pt>
                <c:pt idx="3">
                  <c:v>80.513032777000006</c:v>
                </c:pt>
                <c:pt idx="4">
                  <c:v>77.554677412000004</c:v>
                </c:pt>
                <c:pt idx="5">
                  <c:v>78.153971777999999</c:v>
                </c:pt>
              </c:numCache>
            </c:numRef>
          </c:val>
          <c:smooth val="0"/>
          <c:extLst>
            <c:ext xmlns:c16="http://schemas.microsoft.com/office/drawing/2014/chart" uri="{C3380CC4-5D6E-409C-BE32-E72D297353CC}">
              <c16:uniqueId val="{00000001-E330-4F27-8D3A-57A82F8A61BC}"/>
            </c:ext>
          </c:extLst>
        </c:ser>
        <c:ser>
          <c:idx val="2"/>
          <c:order val="2"/>
          <c:tx>
            <c:strRef>
              <c:f>Sheet1!$D$1</c:f>
              <c:strCache>
                <c:ptCount val="1"/>
                <c:pt idx="0">
                  <c:v>Black</c:v>
                </c:pt>
              </c:strCache>
            </c:strRef>
          </c:tx>
          <c:spPr>
            <a:ln w="31750" cap="rnd">
              <a:solidFill>
                <a:srgbClr val="8F95A1"/>
              </a:solidFill>
              <a:round/>
            </a:ln>
            <a:effectLst/>
          </c:spPr>
          <c:marker>
            <c:symbol val="circle"/>
            <c:size val="6"/>
            <c:spPr>
              <a:solidFill>
                <a:srgbClr val="8F95A1"/>
              </a:solidFill>
              <a:ln w="38100">
                <a:noFill/>
              </a:ln>
              <a:effectLst/>
            </c:spPr>
          </c:marker>
          <c:cat>
            <c:strRef>
              <c:f>Sheet1!$A$2:$A$7</c:f>
              <c:strCache>
                <c:ptCount val="6"/>
                <c:pt idx="0">
                  <c:v>2003–04</c:v>
                </c:pt>
                <c:pt idx="1">
                  <c:v>2005–06</c:v>
                </c:pt>
                <c:pt idx="2">
                  <c:v>2007–08</c:v>
                </c:pt>
                <c:pt idx="3">
                  <c:v>2009–10</c:v>
                </c:pt>
                <c:pt idx="4">
                  <c:v>2011–12</c:v>
                </c:pt>
                <c:pt idx="5">
                  <c:v>2013–14</c:v>
                </c:pt>
              </c:strCache>
            </c:strRef>
          </c:cat>
          <c:val>
            <c:numRef>
              <c:f>Sheet1!$D$2:$D$7</c:f>
              <c:numCache>
                <c:formatCode>General</c:formatCode>
                <c:ptCount val="6"/>
                <c:pt idx="0">
                  <c:v>198.56096955800001</c:v>
                </c:pt>
                <c:pt idx="1">
                  <c:v>187.07361928500001</c:v>
                </c:pt>
                <c:pt idx="2">
                  <c:v>177.50882568599999</c:v>
                </c:pt>
                <c:pt idx="3">
                  <c:v>170.876365913</c:v>
                </c:pt>
                <c:pt idx="4">
                  <c:v>157.008336163</c:v>
                </c:pt>
                <c:pt idx="5">
                  <c:v>155.01232824799999</c:v>
                </c:pt>
              </c:numCache>
            </c:numRef>
          </c:val>
          <c:smooth val="0"/>
          <c:extLst>
            <c:ext xmlns:c16="http://schemas.microsoft.com/office/drawing/2014/chart" uri="{C3380CC4-5D6E-409C-BE32-E72D297353CC}">
              <c16:uniqueId val="{00000002-E330-4F27-8D3A-57A82F8A61BC}"/>
            </c:ext>
          </c:extLst>
        </c:ser>
        <c:dLbls>
          <c:showLegendKey val="0"/>
          <c:showVal val="0"/>
          <c:showCatName val="0"/>
          <c:showSerName val="0"/>
          <c:showPercent val="0"/>
          <c:showBubbleSize val="0"/>
        </c:dLbls>
        <c:marker val="1"/>
        <c:smooth val="0"/>
        <c:axId val="636166384"/>
        <c:axId val="625135600"/>
      </c:lineChart>
      <c:catAx>
        <c:axId val="63616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5135600"/>
        <c:crosses val="autoZero"/>
        <c:auto val="1"/>
        <c:lblAlgn val="ctr"/>
        <c:lblOffset val="100"/>
        <c:noMultiLvlLbl val="0"/>
      </c:catAx>
      <c:valAx>
        <c:axId val="625135600"/>
        <c:scaling>
          <c:orientation val="minMax"/>
          <c:max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616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050165830089603E-2"/>
          <c:y val="4.4673539518900303E-2"/>
          <c:w val="0.94513665822798099"/>
          <c:h val="0.66288091565873797"/>
        </c:manualLayout>
      </c:layout>
      <c:lineChart>
        <c:grouping val="standard"/>
        <c:varyColors val="0"/>
        <c:ser>
          <c:idx val="0"/>
          <c:order val="0"/>
          <c:tx>
            <c:strRef>
              <c:f>Sheet1!$B$1</c:f>
              <c:strCache>
                <c:ptCount val="1"/>
                <c:pt idx="0">
                  <c:v>Black Race</c:v>
                </c:pt>
              </c:strCache>
            </c:strRef>
          </c:tx>
          <c:spPr>
            <a:ln w="28575" cap="rnd">
              <a:noFill/>
              <a:round/>
            </a:ln>
            <a:effectLst/>
          </c:spPr>
          <c:marker>
            <c:symbol val="circle"/>
            <c:size val="10"/>
            <c:spPr>
              <a:solidFill>
                <a:srgbClr val="8F95A1"/>
              </a:solidFill>
              <a:ln w="9525">
                <a:noFill/>
              </a:ln>
              <a:effectLst/>
            </c:spPr>
          </c:marker>
          <c:cat>
            <c:strRef>
              <c:f>Sheet1!$A$2:$A$53</c:f>
              <c:strCache>
                <c:ptCount val="52"/>
                <c:pt idx="0">
                  <c:v>Massachusetts</c:v>
                </c:pt>
                <c:pt idx="1">
                  <c:v>Rhode Island</c:v>
                </c:pt>
                <c:pt idx="2">
                  <c:v>Alaska</c:v>
                </c:pt>
                <c:pt idx="3">
                  <c:v>Maine</c:v>
                </c:pt>
                <c:pt idx="4">
                  <c:v>Connecticut</c:v>
                </c:pt>
                <c:pt idx="5">
                  <c:v>Minnesota</c:v>
                </c:pt>
                <c:pt idx="6">
                  <c:v>Washington</c:v>
                </c:pt>
                <c:pt idx="7">
                  <c:v>Hawaii</c:v>
                </c:pt>
                <c:pt idx="8">
                  <c:v>Oregon</c:v>
                </c:pt>
                <c:pt idx="9">
                  <c:v>Colorado</c:v>
                </c:pt>
                <c:pt idx="10">
                  <c:v>Arizona</c:v>
                </c:pt>
                <c:pt idx="11">
                  <c:v>New Mexico</c:v>
                </c:pt>
                <c:pt idx="12">
                  <c:v>Delaware</c:v>
                </c:pt>
                <c:pt idx="13">
                  <c:v>Maryland</c:v>
                </c:pt>
                <c:pt idx="14">
                  <c:v>Nebraska</c:v>
                </c:pt>
                <c:pt idx="15">
                  <c:v>Florida</c:v>
                </c:pt>
                <c:pt idx="16">
                  <c:v>New York</c:v>
                </c:pt>
                <c:pt idx="17">
                  <c:v>Virginia</c:v>
                </c:pt>
                <c:pt idx="18">
                  <c:v>New Jersey</c:v>
                </c:pt>
                <c:pt idx="19">
                  <c:v>California</c:v>
                </c:pt>
                <c:pt idx="20">
                  <c:v>West Virginia</c:v>
                </c:pt>
                <c:pt idx="21">
                  <c:v>Iowa</c:v>
                </c:pt>
                <c:pt idx="22">
                  <c:v>Utah</c:v>
                </c:pt>
                <c:pt idx="23">
                  <c:v>North Carolina</c:v>
                </c:pt>
                <c:pt idx="24">
                  <c:v>Nevada</c:v>
                </c:pt>
                <c:pt idx="25">
                  <c:v>Georgia</c:v>
                </c:pt>
                <c:pt idx="26">
                  <c:v>Kentucky</c:v>
                </c:pt>
                <c:pt idx="27">
                  <c:v>United States</c:v>
                </c:pt>
                <c:pt idx="28">
                  <c:v>Kansas</c:v>
                </c:pt>
                <c:pt idx="29">
                  <c:v>South Carolina</c:v>
                </c:pt>
                <c:pt idx="30">
                  <c:v>Indiana</c:v>
                </c:pt>
                <c:pt idx="31">
                  <c:v>Pennsylvania</c:v>
                </c:pt>
                <c:pt idx="32">
                  <c:v>Ohio</c:v>
                </c:pt>
                <c:pt idx="33">
                  <c:v>Missouri</c:v>
                </c:pt>
                <c:pt idx="34">
                  <c:v>Texas</c:v>
                </c:pt>
                <c:pt idx="35">
                  <c:v>Alabama</c:v>
                </c:pt>
                <c:pt idx="36">
                  <c:v>Wisconsin</c:v>
                </c:pt>
                <c:pt idx="37">
                  <c:v>Illinois</c:v>
                </c:pt>
                <c:pt idx="38">
                  <c:v>Tennessee</c:v>
                </c:pt>
                <c:pt idx="39">
                  <c:v>Michigan</c:v>
                </c:pt>
                <c:pt idx="40">
                  <c:v>District of Columbia</c:v>
                </c:pt>
                <c:pt idx="41">
                  <c:v>Louisiana</c:v>
                </c:pt>
                <c:pt idx="42">
                  <c:v>Oklahoma</c:v>
                </c:pt>
                <c:pt idx="43">
                  <c:v>Arkansas</c:v>
                </c:pt>
                <c:pt idx="44">
                  <c:v>Mississippi</c:v>
                </c:pt>
                <c:pt idx="45">
                  <c:v>Idaho</c:v>
                </c:pt>
                <c:pt idx="46">
                  <c:v>Wyoming</c:v>
                </c:pt>
                <c:pt idx="47">
                  <c:v>Vermont</c:v>
                </c:pt>
                <c:pt idx="48">
                  <c:v>New Hampshire</c:v>
                </c:pt>
                <c:pt idx="49">
                  <c:v>South Dakota</c:v>
                </c:pt>
                <c:pt idx="50">
                  <c:v>North Dakota</c:v>
                </c:pt>
                <c:pt idx="51">
                  <c:v>Montana</c:v>
                </c:pt>
              </c:strCache>
            </c:strRef>
          </c:cat>
          <c:val>
            <c:numRef>
              <c:f>Sheet1!$B$2:$B$53</c:f>
              <c:numCache>
                <c:formatCode>General</c:formatCode>
                <c:ptCount val="52"/>
                <c:pt idx="0">
                  <c:v>82.559049148</c:v>
                </c:pt>
                <c:pt idx="1">
                  <c:v>83.122977863000003</c:v>
                </c:pt>
                <c:pt idx="2">
                  <c:v>95.907217509000006</c:v>
                </c:pt>
                <c:pt idx="3">
                  <c:v>102.665442071</c:v>
                </c:pt>
                <c:pt idx="4">
                  <c:v>103.71270181200001</c:v>
                </c:pt>
                <c:pt idx="5">
                  <c:v>104.248698382</c:v>
                </c:pt>
                <c:pt idx="6">
                  <c:v>105.301697695</c:v>
                </c:pt>
                <c:pt idx="7">
                  <c:v>106.267628597</c:v>
                </c:pt>
                <c:pt idx="8">
                  <c:v>106.626176601</c:v>
                </c:pt>
                <c:pt idx="9">
                  <c:v>111.25514206</c:v>
                </c:pt>
                <c:pt idx="10">
                  <c:v>127.498516169</c:v>
                </c:pt>
                <c:pt idx="11">
                  <c:v>128.729324601</c:v>
                </c:pt>
                <c:pt idx="12">
                  <c:v>129.283400357</c:v>
                </c:pt>
                <c:pt idx="13">
                  <c:v>135.21784531899999</c:v>
                </c:pt>
                <c:pt idx="14">
                  <c:v>135.71612821400001</c:v>
                </c:pt>
                <c:pt idx="15">
                  <c:v>137.56879470300001</c:v>
                </c:pt>
                <c:pt idx="16">
                  <c:v>138.92038712199999</c:v>
                </c:pt>
                <c:pt idx="17">
                  <c:v>139.149538353</c:v>
                </c:pt>
                <c:pt idx="18">
                  <c:v>144.40808602999999</c:v>
                </c:pt>
                <c:pt idx="19">
                  <c:v>145.867585676</c:v>
                </c:pt>
                <c:pt idx="20">
                  <c:v>146.00462473900001</c:v>
                </c:pt>
                <c:pt idx="21">
                  <c:v>146.42559078900001</c:v>
                </c:pt>
                <c:pt idx="22">
                  <c:v>146.73312781999999</c:v>
                </c:pt>
                <c:pt idx="23">
                  <c:v>148.176146042</c:v>
                </c:pt>
                <c:pt idx="24">
                  <c:v>150.642402817</c:v>
                </c:pt>
                <c:pt idx="25">
                  <c:v>153.50228763199999</c:v>
                </c:pt>
                <c:pt idx="26">
                  <c:v>153.793129497</c:v>
                </c:pt>
                <c:pt idx="27">
                  <c:v>155.01232824799999</c:v>
                </c:pt>
                <c:pt idx="28">
                  <c:v>155.658576684</c:v>
                </c:pt>
                <c:pt idx="29">
                  <c:v>156.161482095</c:v>
                </c:pt>
                <c:pt idx="30">
                  <c:v>159.85874724600001</c:v>
                </c:pt>
                <c:pt idx="31">
                  <c:v>160.666324261</c:v>
                </c:pt>
                <c:pt idx="32">
                  <c:v>162.41464630799999</c:v>
                </c:pt>
                <c:pt idx="33">
                  <c:v>163.36611202399999</c:v>
                </c:pt>
                <c:pt idx="34">
                  <c:v>164.98895565999999</c:v>
                </c:pt>
                <c:pt idx="35">
                  <c:v>165.376330811</c:v>
                </c:pt>
                <c:pt idx="36">
                  <c:v>173.25499995499999</c:v>
                </c:pt>
                <c:pt idx="37">
                  <c:v>176.97830903600001</c:v>
                </c:pt>
                <c:pt idx="38">
                  <c:v>181.703658475</c:v>
                </c:pt>
                <c:pt idx="39">
                  <c:v>188.02010306700001</c:v>
                </c:pt>
                <c:pt idx="40">
                  <c:v>189.11996189800001</c:v>
                </c:pt>
                <c:pt idx="41">
                  <c:v>193.31032312900001</c:v>
                </c:pt>
                <c:pt idx="42">
                  <c:v>195.62918089199999</c:v>
                </c:pt>
                <c:pt idx="43">
                  <c:v>198.28224078900001</c:v>
                </c:pt>
                <c:pt idx="44">
                  <c:v>199.73587427699999</c:v>
                </c:pt>
              </c:numCache>
            </c:numRef>
          </c:val>
          <c:smooth val="0"/>
          <c:extLst>
            <c:ext xmlns:c16="http://schemas.microsoft.com/office/drawing/2014/chart" uri="{C3380CC4-5D6E-409C-BE32-E72D297353CC}">
              <c16:uniqueId val="{00000000-EEC0-48EB-BE2D-7222EF314EE3}"/>
            </c:ext>
          </c:extLst>
        </c:ser>
        <c:ser>
          <c:idx val="1"/>
          <c:order val="1"/>
          <c:tx>
            <c:strRef>
              <c:f>Sheet1!$C$1</c:f>
              <c:strCache>
                <c:ptCount val="1"/>
                <c:pt idx="0">
                  <c:v>White Race</c:v>
                </c:pt>
              </c:strCache>
            </c:strRef>
          </c:tx>
          <c:spPr>
            <a:ln w="28575" cap="rnd">
              <a:noFill/>
              <a:round/>
            </a:ln>
            <a:effectLst/>
          </c:spPr>
          <c:marker>
            <c:symbol val="circle"/>
            <c:size val="10"/>
            <c:spPr>
              <a:solidFill>
                <a:schemeClr val="bg2">
                  <a:lumMod val="60000"/>
                  <a:lumOff val="40000"/>
                </a:schemeClr>
              </a:solidFill>
              <a:ln w="9525">
                <a:noFill/>
              </a:ln>
              <a:effectLst/>
            </c:spPr>
          </c:marker>
          <c:cat>
            <c:strRef>
              <c:f>Sheet1!$A$2:$A$53</c:f>
              <c:strCache>
                <c:ptCount val="52"/>
                <c:pt idx="0">
                  <c:v>Massachusetts</c:v>
                </c:pt>
                <c:pt idx="1">
                  <c:v>Rhode Island</c:v>
                </c:pt>
                <c:pt idx="2">
                  <c:v>Alaska</c:v>
                </c:pt>
                <c:pt idx="3">
                  <c:v>Maine</c:v>
                </c:pt>
                <c:pt idx="4">
                  <c:v>Connecticut</c:v>
                </c:pt>
                <c:pt idx="5">
                  <c:v>Minnesota</c:v>
                </c:pt>
                <c:pt idx="6">
                  <c:v>Washington</c:v>
                </c:pt>
                <c:pt idx="7">
                  <c:v>Hawaii</c:v>
                </c:pt>
                <c:pt idx="8">
                  <c:v>Oregon</c:v>
                </c:pt>
                <c:pt idx="9">
                  <c:v>Colorado</c:v>
                </c:pt>
                <c:pt idx="10">
                  <c:v>Arizona</c:v>
                </c:pt>
                <c:pt idx="11">
                  <c:v>New Mexico</c:v>
                </c:pt>
                <c:pt idx="12">
                  <c:v>Delaware</c:v>
                </c:pt>
                <c:pt idx="13">
                  <c:v>Maryland</c:v>
                </c:pt>
                <c:pt idx="14">
                  <c:v>Nebraska</c:v>
                </c:pt>
                <c:pt idx="15">
                  <c:v>Florida</c:v>
                </c:pt>
                <c:pt idx="16">
                  <c:v>New York</c:v>
                </c:pt>
                <c:pt idx="17">
                  <c:v>Virginia</c:v>
                </c:pt>
                <c:pt idx="18">
                  <c:v>New Jersey</c:v>
                </c:pt>
                <c:pt idx="19">
                  <c:v>California</c:v>
                </c:pt>
                <c:pt idx="20">
                  <c:v>West Virginia</c:v>
                </c:pt>
                <c:pt idx="21">
                  <c:v>Iowa</c:v>
                </c:pt>
                <c:pt idx="22">
                  <c:v>Utah</c:v>
                </c:pt>
                <c:pt idx="23">
                  <c:v>North Carolina</c:v>
                </c:pt>
                <c:pt idx="24">
                  <c:v>Nevada</c:v>
                </c:pt>
                <c:pt idx="25">
                  <c:v>Georgia</c:v>
                </c:pt>
                <c:pt idx="26">
                  <c:v>Kentucky</c:v>
                </c:pt>
                <c:pt idx="27">
                  <c:v>United States</c:v>
                </c:pt>
                <c:pt idx="28">
                  <c:v>Kansas</c:v>
                </c:pt>
                <c:pt idx="29">
                  <c:v>South Carolina</c:v>
                </c:pt>
                <c:pt idx="30">
                  <c:v>Indiana</c:v>
                </c:pt>
                <c:pt idx="31">
                  <c:v>Pennsylvania</c:v>
                </c:pt>
                <c:pt idx="32">
                  <c:v>Ohio</c:v>
                </c:pt>
                <c:pt idx="33">
                  <c:v>Missouri</c:v>
                </c:pt>
                <c:pt idx="34">
                  <c:v>Texas</c:v>
                </c:pt>
                <c:pt idx="35">
                  <c:v>Alabama</c:v>
                </c:pt>
                <c:pt idx="36">
                  <c:v>Wisconsin</c:v>
                </c:pt>
                <c:pt idx="37">
                  <c:v>Illinois</c:v>
                </c:pt>
                <c:pt idx="38">
                  <c:v>Tennessee</c:v>
                </c:pt>
                <c:pt idx="39">
                  <c:v>Michigan</c:v>
                </c:pt>
                <c:pt idx="40">
                  <c:v>District of Columbia</c:v>
                </c:pt>
                <c:pt idx="41">
                  <c:v>Louisiana</c:v>
                </c:pt>
                <c:pt idx="42">
                  <c:v>Oklahoma</c:v>
                </c:pt>
                <c:pt idx="43">
                  <c:v>Arkansas</c:v>
                </c:pt>
                <c:pt idx="44">
                  <c:v>Mississippi</c:v>
                </c:pt>
                <c:pt idx="45">
                  <c:v>Idaho</c:v>
                </c:pt>
                <c:pt idx="46">
                  <c:v>Wyoming</c:v>
                </c:pt>
                <c:pt idx="47">
                  <c:v>Vermont</c:v>
                </c:pt>
                <c:pt idx="48">
                  <c:v>New Hampshire</c:v>
                </c:pt>
                <c:pt idx="49">
                  <c:v>South Dakota</c:v>
                </c:pt>
                <c:pt idx="50">
                  <c:v>North Dakota</c:v>
                </c:pt>
                <c:pt idx="51">
                  <c:v>Montana</c:v>
                </c:pt>
              </c:strCache>
            </c:strRef>
          </c:cat>
          <c:val>
            <c:numRef>
              <c:f>Sheet1!$C$2:$C$53</c:f>
              <c:numCache>
                <c:formatCode>General</c:formatCode>
                <c:ptCount val="52"/>
                <c:pt idx="0">
                  <c:v>60.557404593999998</c:v>
                </c:pt>
                <c:pt idx="1">
                  <c:v>68.679556403999996</c:v>
                </c:pt>
                <c:pt idx="2">
                  <c:v>61.774269705999998</c:v>
                </c:pt>
                <c:pt idx="3">
                  <c:v>65.025098498999995</c:v>
                </c:pt>
                <c:pt idx="4">
                  <c:v>55.367394083999997</c:v>
                </c:pt>
                <c:pt idx="5">
                  <c:v>51.029891220000003</c:v>
                </c:pt>
                <c:pt idx="6">
                  <c:v>62.375351688999999</c:v>
                </c:pt>
                <c:pt idx="7">
                  <c:v>64.901324903000003</c:v>
                </c:pt>
                <c:pt idx="8">
                  <c:v>64.000610512999998</c:v>
                </c:pt>
                <c:pt idx="9">
                  <c:v>58.385901044000001</c:v>
                </c:pt>
                <c:pt idx="10">
                  <c:v>70.993017070999997</c:v>
                </c:pt>
                <c:pt idx="11">
                  <c:v>75.821701911999995</c:v>
                </c:pt>
                <c:pt idx="12">
                  <c:v>75.895471348000001</c:v>
                </c:pt>
                <c:pt idx="13">
                  <c:v>78.535002996000003</c:v>
                </c:pt>
                <c:pt idx="14">
                  <c:v>65.138005227999997</c:v>
                </c:pt>
                <c:pt idx="15">
                  <c:v>78.169987441000004</c:v>
                </c:pt>
                <c:pt idx="16">
                  <c:v>71.060612556999999</c:v>
                </c:pt>
                <c:pt idx="17">
                  <c:v>72.753242016000002</c:v>
                </c:pt>
                <c:pt idx="18">
                  <c:v>70.331890020000003</c:v>
                </c:pt>
                <c:pt idx="19">
                  <c:v>70.589011353000004</c:v>
                </c:pt>
                <c:pt idx="20">
                  <c:v>105.677317733</c:v>
                </c:pt>
                <c:pt idx="21">
                  <c:v>70.974726008999994</c:v>
                </c:pt>
                <c:pt idx="22">
                  <c:v>59.952599192999998</c:v>
                </c:pt>
                <c:pt idx="23">
                  <c:v>81.065000660999999</c:v>
                </c:pt>
                <c:pt idx="24">
                  <c:v>99.813197693000006</c:v>
                </c:pt>
                <c:pt idx="25">
                  <c:v>88.503595407999995</c:v>
                </c:pt>
                <c:pt idx="26">
                  <c:v>104.29296393200001</c:v>
                </c:pt>
                <c:pt idx="27">
                  <c:v>78.153971777999999</c:v>
                </c:pt>
                <c:pt idx="28">
                  <c:v>75.771001544000001</c:v>
                </c:pt>
                <c:pt idx="29">
                  <c:v>83.470538394000002</c:v>
                </c:pt>
                <c:pt idx="30">
                  <c:v>87.009361403</c:v>
                </c:pt>
                <c:pt idx="31">
                  <c:v>74.860849938000001</c:v>
                </c:pt>
                <c:pt idx="32">
                  <c:v>87.750700342000002</c:v>
                </c:pt>
                <c:pt idx="33">
                  <c:v>89.282204785000005</c:v>
                </c:pt>
                <c:pt idx="34">
                  <c:v>89.718740057000005</c:v>
                </c:pt>
                <c:pt idx="35">
                  <c:v>96.743542773000001</c:v>
                </c:pt>
                <c:pt idx="36">
                  <c:v>64.326841302999995</c:v>
                </c:pt>
                <c:pt idx="37">
                  <c:v>77.306958440000002</c:v>
                </c:pt>
                <c:pt idx="38">
                  <c:v>103.423035903</c:v>
                </c:pt>
                <c:pt idx="39">
                  <c:v>79.384355001000003</c:v>
                </c:pt>
                <c:pt idx="40">
                  <c:v>41.795873491999998</c:v>
                </c:pt>
                <c:pt idx="41">
                  <c:v>103.184804761</c:v>
                </c:pt>
                <c:pt idx="42">
                  <c:v>117.529580661</c:v>
                </c:pt>
                <c:pt idx="43">
                  <c:v>112.712175114</c:v>
                </c:pt>
                <c:pt idx="44">
                  <c:v>113.900726041</c:v>
                </c:pt>
                <c:pt idx="45">
                  <c:v>68.988728410999997</c:v>
                </c:pt>
                <c:pt idx="46">
                  <c:v>71.419183922000002</c:v>
                </c:pt>
                <c:pt idx="47">
                  <c:v>58.128403446</c:v>
                </c:pt>
                <c:pt idx="48">
                  <c:v>59.644601508999997</c:v>
                </c:pt>
                <c:pt idx="49">
                  <c:v>65.382295721000006</c:v>
                </c:pt>
                <c:pt idx="50">
                  <c:v>66.976175342000005</c:v>
                </c:pt>
                <c:pt idx="51">
                  <c:v>67.827843225999999</c:v>
                </c:pt>
              </c:numCache>
            </c:numRef>
          </c:val>
          <c:smooth val="0"/>
          <c:extLst>
            <c:ext xmlns:c16="http://schemas.microsoft.com/office/drawing/2014/chart" uri="{C3380CC4-5D6E-409C-BE32-E72D297353CC}">
              <c16:uniqueId val="{00000001-EEC0-48EB-BE2D-7222EF314EE3}"/>
            </c:ext>
          </c:extLst>
        </c:ser>
        <c:dLbls>
          <c:showLegendKey val="0"/>
          <c:showVal val="0"/>
          <c:showCatName val="0"/>
          <c:showSerName val="0"/>
          <c:showPercent val="0"/>
          <c:showBubbleSize val="0"/>
        </c:dLbls>
        <c:dropLines>
          <c:spPr>
            <a:ln w="12700" cap="flat" cmpd="sng" algn="ctr">
              <a:solidFill>
                <a:schemeClr val="tx1">
                  <a:lumMod val="20000"/>
                  <a:lumOff val="80000"/>
                </a:schemeClr>
              </a:solidFill>
              <a:round/>
            </a:ln>
            <a:effectLst/>
          </c:spPr>
        </c:dropLines>
        <c:marker val="1"/>
        <c:smooth val="0"/>
        <c:axId val="625795672"/>
        <c:axId val="303701320"/>
      </c:lineChart>
      <c:catAx>
        <c:axId val="625795672"/>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303701320"/>
        <c:crosses val="autoZero"/>
        <c:auto val="1"/>
        <c:lblAlgn val="ctr"/>
        <c:lblOffset val="100"/>
        <c:tickMarkSkip val="1"/>
        <c:noMultiLvlLbl val="0"/>
      </c:catAx>
      <c:valAx>
        <c:axId val="303701320"/>
        <c:scaling>
          <c:orientation val="minMax"/>
          <c:max val="225"/>
          <c:min val="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5795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Child Vaccination</c:v>
                </c:pt>
              </c:strCache>
            </c:strRef>
          </c:tx>
          <c:spPr>
            <a:ln w="6350">
              <a:solidFill>
                <a:schemeClr val="lt1"/>
              </a:solidFill>
            </a:ln>
          </c:spPr>
          <c:dPt>
            <c:idx val="0"/>
            <c:bubble3D val="0"/>
            <c:spPr>
              <a:solidFill>
                <a:schemeClr val="accent4"/>
              </a:solidFill>
              <a:ln w="6350">
                <a:solidFill>
                  <a:schemeClr val="lt1"/>
                </a:solidFill>
              </a:ln>
              <a:effectLst/>
            </c:spPr>
            <c:extLst>
              <c:ext xmlns:c16="http://schemas.microsoft.com/office/drawing/2014/chart" uri="{C3380CC4-5D6E-409C-BE32-E72D297353CC}">
                <c16:uniqueId val="{00000001-0627-4808-A80F-F42D2862BC9D}"/>
              </c:ext>
            </c:extLst>
          </c:dPt>
          <c:dPt>
            <c:idx val="1"/>
            <c:bubble3D val="0"/>
            <c:spPr>
              <a:solidFill>
                <a:schemeClr val="tx1">
                  <a:lumMod val="60000"/>
                  <a:lumOff val="40000"/>
                </a:schemeClr>
              </a:solidFill>
              <a:ln w="6350">
                <a:solidFill>
                  <a:schemeClr val="lt1"/>
                </a:solidFill>
              </a:ln>
              <a:effectLst/>
            </c:spPr>
            <c:extLst>
              <c:ext xmlns:c16="http://schemas.microsoft.com/office/drawing/2014/chart" uri="{C3380CC4-5D6E-409C-BE32-E72D297353CC}">
                <c16:uniqueId val="{00000003-0627-4808-A80F-F42D2862BC9D}"/>
              </c:ext>
            </c:extLst>
          </c:dPt>
          <c:dPt>
            <c:idx val="2"/>
            <c:bubble3D val="0"/>
            <c:spPr>
              <a:solidFill>
                <a:schemeClr val="tx1">
                  <a:lumMod val="50000"/>
                  <a:lumOff val="50000"/>
                </a:schemeClr>
              </a:solidFill>
              <a:ln w="6350">
                <a:solidFill>
                  <a:schemeClr val="lt1"/>
                </a:solidFill>
              </a:ln>
              <a:effectLst/>
            </c:spPr>
            <c:extLst>
              <c:ext xmlns:c16="http://schemas.microsoft.com/office/drawing/2014/chart" uri="{C3380CC4-5D6E-409C-BE32-E72D297353CC}">
                <c16:uniqueId val="{00000005-0627-4808-A80F-F42D2862BC9D}"/>
              </c:ext>
            </c:extLst>
          </c:dPt>
          <c:dLbls>
            <c:dLbl>
              <c:idx val="0"/>
              <c:layout>
                <c:manualLayout>
                  <c:x val="-2.0833333333333301E-2"/>
                  <c:y val="4.5226202318176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27-4808-A80F-F42D2862BC9D}"/>
                </c:ext>
              </c:extLst>
            </c:dLbl>
            <c:dLbl>
              <c:idx val="1"/>
              <c:layout>
                <c:manualLayout>
                  <c:x val="-0.13591262029746301"/>
                  <c:y val="-3.0298168490332698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0000"/>
                          <a:lumOff val="4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27-4808-A80F-F42D2862BC9D}"/>
                </c:ext>
              </c:extLst>
            </c:dLbl>
            <c:dLbl>
              <c:idx val="2"/>
              <c:delete val="1"/>
              <c:extLst>
                <c:ext xmlns:c15="http://schemas.microsoft.com/office/drawing/2012/chart" uri="{CE6537A1-D6FC-4f65-9D91-7224C49458BB}"/>
                <c:ext xmlns:c16="http://schemas.microsoft.com/office/drawing/2014/chart" uri="{C3380CC4-5D6E-409C-BE32-E72D297353CC}">
                  <c16:uniqueId val="{00000005-0627-4808-A80F-F42D2862BC9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Improved</c:v>
                </c:pt>
                <c:pt idx="1">
                  <c:v>No Change</c:v>
                </c:pt>
                <c:pt idx="2">
                  <c:v>Worsened</c:v>
                </c:pt>
              </c:strCache>
            </c:strRef>
          </c:cat>
          <c:val>
            <c:numRef>
              <c:f>Sheet1!$B$2:$B$4</c:f>
              <c:numCache>
                <c:formatCode>General</c:formatCode>
                <c:ptCount val="3"/>
                <c:pt idx="0">
                  <c:v>49</c:v>
                </c:pt>
                <c:pt idx="1">
                  <c:v>2</c:v>
                </c:pt>
                <c:pt idx="2">
                  <c:v>0</c:v>
                </c:pt>
              </c:numCache>
            </c:numRef>
          </c:val>
          <c:extLst>
            <c:ext xmlns:c16="http://schemas.microsoft.com/office/drawing/2014/chart" uri="{C3380CC4-5D6E-409C-BE32-E72D297353CC}">
              <c16:uniqueId val="{00000006-0627-4808-A80F-F42D2862BC9D}"/>
            </c:ext>
          </c:extLst>
        </c:ser>
        <c:dLbls>
          <c:showLegendKey val="0"/>
          <c:showVal val="0"/>
          <c:showCatName val="0"/>
          <c:showSerName val="0"/>
          <c:showPercent val="0"/>
          <c:showBubbleSize val="0"/>
          <c:showLeaderLines val="0"/>
        </c:dLbls>
        <c:firstSliceAng val="290"/>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Child Vaccination</c:v>
                </c:pt>
              </c:strCache>
            </c:strRef>
          </c:tx>
          <c:spPr>
            <a:ln w="6350">
              <a:solidFill>
                <a:schemeClr val="bg1"/>
              </a:solidFill>
            </a:ln>
          </c:spPr>
          <c:dPt>
            <c:idx val="0"/>
            <c:bubble3D val="0"/>
            <c:spPr>
              <a:solidFill>
                <a:schemeClr val="accent4"/>
              </a:solidFill>
              <a:ln w="6350">
                <a:solidFill>
                  <a:schemeClr val="bg1"/>
                </a:solidFill>
              </a:ln>
              <a:effectLst/>
            </c:spPr>
            <c:extLst>
              <c:ext xmlns:c16="http://schemas.microsoft.com/office/drawing/2014/chart" uri="{C3380CC4-5D6E-409C-BE32-E72D297353CC}">
                <c16:uniqueId val="{00000001-BAC4-4162-BA8F-38D3EA74EACF}"/>
              </c:ext>
            </c:extLst>
          </c:dPt>
          <c:dPt>
            <c:idx val="1"/>
            <c:bubble3D val="0"/>
            <c:spPr>
              <a:solidFill>
                <a:schemeClr val="tx1">
                  <a:lumMod val="60000"/>
                  <a:lumOff val="40000"/>
                </a:schemeClr>
              </a:solidFill>
              <a:ln w="6350">
                <a:solidFill>
                  <a:schemeClr val="bg1"/>
                </a:solidFill>
              </a:ln>
              <a:effectLst/>
            </c:spPr>
            <c:extLst>
              <c:ext xmlns:c16="http://schemas.microsoft.com/office/drawing/2014/chart" uri="{C3380CC4-5D6E-409C-BE32-E72D297353CC}">
                <c16:uniqueId val="{00000003-BAC4-4162-BA8F-38D3EA74EACF}"/>
              </c:ext>
            </c:extLst>
          </c:dPt>
          <c:dPt>
            <c:idx val="2"/>
            <c:bubble3D val="0"/>
            <c:spPr>
              <a:solidFill>
                <a:schemeClr val="tx1">
                  <a:lumMod val="50000"/>
                  <a:lumOff val="50000"/>
                </a:schemeClr>
              </a:solidFill>
              <a:ln w="6350">
                <a:solidFill>
                  <a:schemeClr val="bg1"/>
                </a:solidFill>
              </a:ln>
              <a:effectLst/>
            </c:spPr>
            <c:extLst>
              <c:ext xmlns:c16="http://schemas.microsoft.com/office/drawing/2014/chart" uri="{C3380CC4-5D6E-409C-BE32-E72D297353CC}">
                <c16:uniqueId val="{00000005-BAC4-4162-BA8F-38D3EA74EACF}"/>
              </c:ext>
            </c:extLst>
          </c:dPt>
          <c:dLbls>
            <c:dLbl>
              <c:idx val="0"/>
              <c:layout>
                <c:manualLayout>
                  <c:x val="1.38888888888889E-2"/>
                  <c:y val="2.7777777777777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C4-4162-BA8F-38D3EA74EACF}"/>
                </c:ext>
              </c:extLst>
            </c:dLbl>
            <c:dLbl>
              <c:idx val="1"/>
              <c:layout>
                <c:manualLayout>
                  <c:x val="-8.9288057742782402E-3"/>
                  <c:y val="-6.9444444444444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C4-4162-BA8F-38D3EA74EACF}"/>
                </c:ext>
              </c:extLst>
            </c:dLbl>
            <c:dLbl>
              <c:idx val="2"/>
              <c:delete val="1"/>
              <c:extLst>
                <c:ext xmlns:c15="http://schemas.microsoft.com/office/drawing/2012/chart" uri="{CE6537A1-D6FC-4f65-9D91-7224C49458BB}"/>
                <c:ext xmlns:c16="http://schemas.microsoft.com/office/drawing/2014/chart" uri="{C3380CC4-5D6E-409C-BE32-E72D297353CC}">
                  <c16:uniqueId val="{00000005-BAC4-4162-BA8F-38D3EA74EAC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Improved</c:v>
                </c:pt>
                <c:pt idx="1">
                  <c:v>No Change</c:v>
                </c:pt>
                <c:pt idx="2">
                  <c:v>Worsened</c:v>
                </c:pt>
              </c:strCache>
            </c:strRef>
          </c:cat>
          <c:val>
            <c:numRef>
              <c:f>Sheet1!$B$2:$B$4</c:f>
              <c:numCache>
                <c:formatCode>General</c:formatCode>
                <c:ptCount val="3"/>
                <c:pt idx="0">
                  <c:v>39</c:v>
                </c:pt>
                <c:pt idx="1">
                  <c:v>12</c:v>
                </c:pt>
                <c:pt idx="2">
                  <c:v>0</c:v>
                </c:pt>
              </c:numCache>
            </c:numRef>
          </c:val>
          <c:extLst>
            <c:ext xmlns:c16="http://schemas.microsoft.com/office/drawing/2014/chart" uri="{C3380CC4-5D6E-409C-BE32-E72D297353CC}">
              <c16:uniqueId val="{00000006-BAC4-4162-BA8F-38D3EA74EACF}"/>
            </c:ext>
          </c:extLst>
        </c:ser>
        <c:dLbls>
          <c:showLegendKey val="0"/>
          <c:showVal val="0"/>
          <c:showCatName val="0"/>
          <c:showSerName val="0"/>
          <c:showPercent val="0"/>
          <c:showBubbleSize val="0"/>
          <c:showLeaderLines val="0"/>
        </c:dLbls>
        <c:firstSliceAng val="286"/>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Child Vaccination</c:v>
                </c:pt>
              </c:strCache>
            </c:strRef>
          </c:tx>
          <c:spPr>
            <a:ln w="6350">
              <a:solidFill>
                <a:schemeClr val="bg1"/>
              </a:solidFill>
            </a:ln>
          </c:spPr>
          <c:dPt>
            <c:idx val="0"/>
            <c:bubble3D val="0"/>
            <c:spPr>
              <a:solidFill>
                <a:schemeClr val="accent4"/>
              </a:solidFill>
              <a:ln w="6350">
                <a:solidFill>
                  <a:schemeClr val="bg1"/>
                </a:solidFill>
              </a:ln>
              <a:effectLst/>
            </c:spPr>
            <c:extLst>
              <c:ext xmlns:c16="http://schemas.microsoft.com/office/drawing/2014/chart" uri="{C3380CC4-5D6E-409C-BE32-E72D297353CC}">
                <c16:uniqueId val="{00000001-4A2A-4857-B29E-05CA1C9A663B}"/>
              </c:ext>
            </c:extLst>
          </c:dPt>
          <c:dPt>
            <c:idx val="1"/>
            <c:bubble3D val="0"/>
            <c:spPr>
              <a:solidFill>
                <a:schemeClr val="tx1">
                  <a:lumMod val="60000"/>
                  <a:lumOff val="40000"/>
                </a:schemeClr>
              </a:solidFill>
              <a:ln w="6350">
                <a:solidFill>
                  <a:schemeClr val="bg1"/>
                </a:solidFill>
              </a:ln>
              <a:effectLst/>
            </c:spPr>
            <c:extLst>
              <c:ext xmlns:c16="http://schemas.microsoft.com/office/drawing/2014/chart" uri="{C3380CC4-5D6E-409C-BE32-E72D297353CC}">
                <c16:uniqueId val="{00000003-4A2A-4857-B29E-05CA1C9A663B}"/>
              </c:ext>
            </c:extLst>
          </c:dPt>
          <c:dPt>
            <c:idx val="2"/>
            <c:bubble3D val="0"/>
            <c:spPr>
              <a:solidFill>
                <a:schemeClr val="tx1">
                  <a:lumMod val="50000"/>
                  <a:lumOff val="50000"/>
                </a:schemeClr>
              </a:solidFill>
              <a:ln w="6350">
                <a:solidFill>
                  <a:schemeClr val="bg1"/>
                </a:solidFill>
              </a:ln>
              <a:effectLst/>
            </c:spPr>
            <c:extLst>
              <c:ext xmlns:c16="http://schemas.microsoft.com/office/drawing/2014/chart" uri="{C3380CC4-5D6E-409C-BE32-E72D297353CC}">
                <c16:uniqueId val="{00000005-4A2A-4857-B29E-05CA1C9A663B}"/>
              </c:ext>
            </c:extLst>
          </c:dPt>
          <c:dLbls>
            <c:dLbl>
              <c:idx val="0"/>
              <c:layout>
                <c:manualLayout>
                  <c:x val="4.1666666666666699E-2"/>
                  <c:y val="1.9405578110507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2A-4857-B29E-05CA1C9A663B}"/>
                </c:ext>
              </c:extLst>
            </c:dLbl>
            <c:dLbl>
              <c:idx val="1"/>
              <c:layout>
                <c:manualLayout>
                  <c:x val="-1.98436132983383E-3"/>
                  <c:y val="-3.4722222222222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2A-4857-B29E-05CA1C9A663B}"/>
                </c:ext>
              </c:extLst>
            </c:dLbl>
            <c:dLbl>
              <c:idx val="2"/>
              <c:delete val="1"/>
              <c:extLst>
                <c:ext xmlns:c15="http://schemas.microsoft.com/office/drawing/2012/chart" uri="{CE6537A1-D6FC-4f65-9D91-7224C49458BB}"/>
                <c:ext xmlns:c16="http://schemas.microsoft.com/office/drawing/2014/chart" uri="{C3380CC4-5D6E-409C-BE32-E72D297353CC}">
                  <c16:uniqueId val="{00000005-4A2A-4857-B29E-05CA1C9A663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Improved</c:v>
                </c:pt>
                <c:pt idx="1">
                  <c:v>No Change</c:v>
                </c:pt>
                <c:pt idx="2">
                  <c:v>Worsened</c:v>
                </c:pt>
              </c:strCache>
            </c:strRef>
          </c:cat>
          <c:val>
            <c:numRef>
              <c:f>Sheet1!$B$2:$B$4</c:f>
              <c:numCache>
                <c:formatCode>General</c:formatCode>
                <c:ptCount val="3"/>
                <c:pt idx="0">
                  <c:v>28</c:v>
                </c:pt>
                <c:pt idx="1">
                  <c:v>23</c:v>
                </c:pt>
                <c:pt idx="2">
                  <c:v>0</c:v>
                </c:pt>
              </c:numCache>
            </c:numRef>
          </c:val>
          <c:extLst>
            <c:ext xmlns:c16="http://schemas.microsoft.com/office/drawing/2014/chart" uri="{C3380CC4-5D6E-409C-BE32-E72D297353CC}">
              <c16:uniqueId val="{00000006-4A2A-4857-B29E-05CA1C9A663B}"/>
            </c:ext>
          </c:extLst>
        </c:ser>
        <c:dLbls>
          <c:showLegendKey val="0"/>
          <c:showVal val="0"/>
          <c:showCatName val="0"/>
          <c:showSerName val="0"/>
          <c:showPercent val="0"/>
          <c:showBubbleSize val="0"/>
          <c:showLeaderLines val="0"/>
        </c:dLbls>
        <c:firstSliceAng val="286"/>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Child Vaccination</c:v>
                </c:pt>
              </c:strCache>
            </c:strRef>
          </c:tx>
          <c:spPr>
            <a:solidFill>
              <a:srgbClr val="00B050"/>
            </a:solidFill>
            <a:ln w="6350">
              <a:solidFill>
                <a:schemeClr val="bg1"/>
              </a:solidFill>
            </a:ln>
          </c:spPr>
          <c:dPt>
            <c:idx val="0"/>
            <c:bubble3D val="0"/>
            <c:spPr>
              <a:solidFill>
                <a:schemeClr val="accent4"/>
              </a:solidFill>
              <a:ln w="6350">
                <a:solidFill>
                  <a:schemeClr val="bg1"/>
                </a:solidFill>
              </a:ln>
              <a:effectLst/>
            </c:spPr>
            <c:extLst>
              <c:ext xmlns:c16="http://schemas.microsoft.com/office/drawing/2014/chart" uri="{C3380CC4-5D6E-409C-BE32-E72D297353CC}">
                <c16:uniqueId val="{00000001-69C9-439A-8FC3-D6B11E409653}"/>
              </c:ext>
            </c:extLst>
          </c:dPt>
          <c:dPt>
            <c:idx val="1"/>
            <c:bubble3D val="0"/>
            <c:spPr>
              <a:solidFill>
                <a:schemeClr val="tx1">
                  <a:lumMod val="60000"/>
                  <a:lumOff val="40000"/>
                </a:schemeClr>
              </a:solidFill>
              <a:ln w="6350">
                <a:solidFill>
                  <a:schemeClr val="bg1"/>
                </a:solidFill>
              </a:ln>
              <a:effectLst/>
            </c:spPr>
            <c:extLst>
              <c:ext xmlns:c16="http://schemas.microsoft.com/office/drawing/2014/chart" uri="{C3380CC4-5D6E-409C-BE32-E72D297353CC}">
                <c16:uniqueId val="{00000003-69C9-439A-8FC3-D6B11E409653}"/>
              </c:ext>
            </c:extLst>
          </c:dPt>
          <c:dPt>
            <c:idx val="2"/>
            <c:bubble3D val="0"/>
            <c:spPr>
              <a:solidFill>
                <a:schemeClr val="tx1"/>
              </a:solidFill>
              <a:ln w="6350">
                <a:solidFill>
                  <a:schemeClr val="bg1"/>
                </a:solidFill>
              </a:ln>
              <a:effectLst/>
            </c:spPr>
            <c:extLst>
              <c:ext xmlns:c16="http://schemas.microsoft.com/office/drawing/2014/chart" uri="{C3380CC4-5D6E-409C-BE32-E72D297353CC}">
                <c16:uniqueId val="{00000005-69C9-439A-8FC3-D6B11E409653}"/>
              </c:ext>
            </c:extLst>
          </c:dPt>
          <c:dLbls>
            <c:dLbl>
              <c:idx val="0"/>
              <c:layout>
                <c:manualLayout>
                  <c:x val="-6.9444444444444397E-3"/>
                  <c:y val="-3.47208552055993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756944444444399"/>
                      <c:h val="5.7673611111111099E-2"/>
                    </c:manualLayout>
                  </c15:layout>
                </c:ext>
                <c:ext xmlns:c16="http://schemas.microsoft.com/office/drawing/2014/chart" uri="{C3380CC4-5D6E-409C-BE32-E72D297353CC}">
                  <c16:uniqueId val="{00000001-69C9-439A-8FC3-D6B11E409653}"/>
                </c:ext>
              </c:extLst>
            </c:dLbl>
            <c:dLbl>
              <c:idx val="1"/>
              <c:layout>
                <c:manualLayout>
                  <c:x val="-1.1904527559055101E-2"/>
                  <c:y val="-6.9444444444444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C9-439A-8FC3-D6B11E409653}"/>
                </c:ext>
              </c:extLst>
            </c:dLbl>
            <c:dLbl>
              <c:idx val="2"/>
              <c:layout>
                <c:manualLayout>
                  <c:x val="-1.7857064741907298E-2"/>
                  <c:y val="-6.7063844351984104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434000437445301"/>
                      <c:h val="0.10363342710149399"/>
                    </c:manualLayout>
                  </c15:layout>
                </c:ext>
                <c:ext xmlns:c16="http://schemas.microsoft.com/office/drawing/2014/chart" uri="{C3380CC4-5D6E-409C-BE32-E72D297353CC}">
                  <c16:uniqueId val="{00000005-69C9-439A-8FC3-D6B11E40965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Improved</c:v>
                </c:pt>
                <c:pt idx="1">
                  <c:v>No Change</c:v>
                </c:pt>
                <c:pt idx="2">
                  <c:v>Worsened</c:v>
                </c:pt>
              </c:strCache>
            </c:strRef>
          </c:cat>
          <c:val>
            <c:numRef>
              <c:f>Sheet1!$B$2:$B$4</c:f>
              <c:numCache>
                <c:formatCode>General</c:formatCode>
                <c:ptCount val="3"/>
                <c:pt idx="0">
                  <c:v>17</c:v>
                </c:pt>
                <c:pt idx="1">
                  <c:v>31</c:v>
                </c:pt>
                <c:pt idx="2">
                  <c:v>3</c:v>
                </c:pt>
              </c:numCache>
            </c:numRef>
          </c:val>
          <c:extLst>
            <c:ext xmlns:c16="http://schemas.microsoft.com/office/drawing/2014/chart" uri="{C3380CC4-5D6E-409C-BE32-E72D297353CC}">
              <c16:uniqueId val="{00000006-69C9-439A-8FC3-D6B11E409653}"/>
            </c:ext>
          </c:extLst>
        </c:ser>
        <c:dLbls>
          <c:showLegendKey val="0"/>
          <c:showVal val="1"/>
          <c:showCatName val="0"/>
          <c:showSerName val="0"/>
          <c:showPercent val="0"/>
          <c:showBubbleSize val="0"/>
          <c:showLeaderLines val="0"/>
        </c:dLbls>
        <c:firstSliceAng val="286"/>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46074922104798E-2"/>
          <c:y val="2.7028945222776001E-2"/>
          <c:w val="0.94239883148622605"/>
          <c:h val="0.71844148653909601"/>
        </c:manualLayout>
      </c:layout>
      <c:lineChart>
        <c:grouping val="standard"/>
        <c:varyColors val="0"/>
        <c:ser>
          <c:idx val="0"/>
          <c:order val="0"/>
          <c:tx>
            <c:strRef>
              <c:f>Sheet1!$B$1</c:f>
              <c:strCache>
                <c:ptCount val="1"/>
                <c:pt idx="0">
                  <c:v>2013</c:v>
                </c:pt>
              </c:strCache>
            </c:strRef>
          </c:tx>
          <c:spPr>
            <a:ln w="28575" cap="rnd">
              <a:noFill/>
              <a:round/>
            </a:ln>
            <a:effectLst/>
          </c:spPr>
          <c:marker>
            <c:symbol val="circle"/>
            <c:size val="12"/>
            <c:spPr>
              <a:solidFill>
                <a:srgbClr val="4ABDBC"/>
              </a:solidFill>
              <a:ln w="9525">
                <a:noFill/>
              </a:ln>
              <a:effectLst/>
            </c:spPr>
          </c:marker>
          <c:dPt>
            <c:idx val="13"/>
            <c:bubble3D val="0"/>
            <c:extLst>
              <c:ext xmlns:c16="http://schemas.microsoft.com/office/drawing/2014/chart" uri="{C3380CC4-5D6E-409C-BE32-E72D297353CC}">
                <c16:uniqueId val="{00000000-B203-4AFA-8250-3AD8B777467C}"/>
              </c:ext>
            </c:extLst>
          </c:dPt>
          <c:cat>
            <c:strRef>
              <c:f>Sheet1!$A$2:$A$54</c:f>
              <c:strCache>
                <c:ptCount val="53"/>
                <c:pt idx="0">
                  <c:v>New Mexico</c:v>
                </c:pt>
                <c:pt idx="1">
                  <c:v>Nevada</c:v>
                </c:pt>
                <c:pt idx="2">
                  <c:v>Arizona</c:v>
                </c:pt>
                <c:pt idx="3">
                  <c:v>Arkansas</c:v>
                </c:pt>
                <c:pt idx="4">
                  <c:v>California</c:v>
                </c:pt>
                <c:pt idx="5">
                  <c:v>Kentucky</c:v>
                </c:pt>
                <c:pt idx="6">
                  <c:v>Oregon</c:v>
                </c:pt>
                <c:pt idx="7">
                  <c:v>Washington</c:v>
                </c:pt>
                <c:pt idx="8">
                  <c:v>West Virginia</c:v>
                </c:pt>
                <c:pt idx="9">
                  <c:v>Colorado</c:v>
                </c:pt>
                <c:pt idx="10">
                  <c:v>New Jersey</c:v>
                </c:pt>
                <c:pt idx="11">
                  <c:v>Illinois</c:v>
                </c:pt>
                <c:pt idx="12">
                  <c:v>Rhode Island</c:v>
                </c:pt>
                <c:pt idx="13">
                  <c:v>Michigan</c:v>
                </c:pt>
                <c:pt idx="14">
                  <c:v>New Hampshire</c:v>
                </c:pt>
                <c:pt idx="15">
                  <c:v>Ohio</c:v>
                </c:pt>
                <c:pt idx="16">
                  <c:v>New York</c:v>
                </c:pt>
                <c:pt idx="17">
                  <c:v>Delaware</c:v>
                </c:pt>
                <c:pt idx="18">
                  <c:v>Maryland</c:v>
                </c:pt>
                <c:pt idx="19">
                  <c:v>North Dakota</c:v>
                </c:pt>
                <c:pt idx="20">
                  <c:v>Pennsylvania</c:v>
                </c:pt>
                <c:pt idx="21">
                  <c:v>Connecticut</c:v>
                </c:pt>
                <c:pt idx="22">
                  <c:v>Iowa</c:v>
                </c:pt>
                <c:pt idx="23">
                  <c:v>Minnesota</c:v>
                </c:pt>
                <c:pt idx="24">
                  <c:v>Hawaii</c:v>
                </c:pt>
                <c:pt idx="25">
                  <c:v>Vermont</c:v>
                </c:pt>
                <c:pt idx="26">
                  <c:v>District of Columbia</c:v>
                </c:pt>
                <c:pt idx="27">
                  <c:v>Massachusetts</c:v>
                </c:pt>
                <c:pt idx="30">
                  <c:v>Texas</c:v>
                </c:pt>
                <c:pt idx="31">
                  <c:v>Florida</c:v>
                </c:pt>
                <c:pt idx="32">
                  <c:v>Georgia</c:v>
                </c:pt>
                <c:pt idx="33">
                  <c:v>Louisiana</c:v>
                </c:pt>
                <c:pt idx="34">
                  <c:v>Mississippi</c:v>
                </c:pt>
                <c:pt idx="35">
                  <c:v>Oklahoma</c:v>
                </c:pt>
                <c:pt idx="36">
                  <c:v>Alaska</c:v>
                </c:pt>
                <c:pt idx="37">
                  <c:v>Idaho</c:v>
                </c:pt>
                <c:pt idx="38">
                  <c:v>Montana</c:v>
                </c:pt>
                <c:pt idx="39">
                  <c:v>North Carolina</c:v>
                </c:pt>
                <c:pt idx="40">
                  <c:v>South Carolina</c:v>
                </c:pt>
                <c:pt idx="41">
                  <c:v>Alabama</c:v>
                </c:pt>
                <c:pt idx="42">
                  <c:v>Tennessee</c:v>
                </c:pt>
                <c:pt idx="43">
                  <c:v>Indiana</c:v>
                </c:pt>
                <c:pt idx="44">
                  <c:v>Kansas</c:v>
                </c:pt>
                <c:pt idx="45">
                  <c:v>Missouri</c:v>
                </c:pt>
                <c:pt idx="46">
                  <c:v>Utah</c:v>
                </c:pt>
                <c:pt idx="47">
                  <c:v>Wyoming</c:v>
                </c:pt>
                <c:pt idx="48">
                  <c:v>South Dakota</c:v>
                </c:pt>
                <c:pt idx="49">
                  <c:v>Virginia</c:v>
                </c:pt>
                <c:pt idx="50">
                  <c:v>Maine</c:v>
                </c:pt>
                <c:pt idx="51">
                  <c:v>Nebraska</c:v>
                </c:pt>
                <c:pt idx="52">
                  <c:v>Wisconsin</c:v>
                </c:pt>
              </c:strCache>
            </c:strRef>
          </c:cat>
          <c:val>
            <c:numRef>
              <c:f>Sheet1!$B$2:$B$54</c:f>
              <c:numCache>
                <c:formatCode>General</c:formatCode>
                <c:ptCount val="53"/>
                <c:pt idx="0">
                  <c:v>28</c:v>
                </c:pt>
                <c:pt idx="1">
                  <c:v>27</c:v>
                </c:pt>
                <c:pt idx="2">
                  <c:v>24</c:v>
                </c:pt>
                <c:pt idx="3">
                  <c:v>24</c:v>
                </c:pt>
                <c:pt idx="4">
                  <c:v>24</c:v>
                </c:pt>
                <c:pt idx="5">
                  <c:v>21</c:v>
                </c:pt>
                <c:pt idx="6">
                  <c:v>21</c:v>
                </c:pt>
                <c:pt idx="7">
                  <c:v>20</c:v>
                </c:pt>
                <c:pt idx="8">
                  <c:v>20</c:v>
                </c:pt>
                <c:pt idx="9">
                  <c:v>19</c:v>
                </c:pt>
                <c:pt idx="10">
                  <c:v>19</c:v>
                </c:pt>
                <c:pt idx="11">
                  <c:v>18</c:v>
                </c:pt>
                <c:pt idx="12">
                  <c:v>17</c:v>
                </c:pt>
                <c:pt idx="13">
                  <c:v>16</c:v>
                </c:pt>
                <c:pt idx="14">
                  <c:v>16</c:v>
                </c:pt>
                <c:pt idx="15">
                  <c:v>16</c:v>
                </c:pt>
                <c:pt idx="16">
                  <c:v>15</c:v>
                </c:pt>
                <c:pt idx="17">
                  <c:v>14</c:v>
                </c:pt>
                <c:pt idx="18">
                  <c:v>14</c:v>
                </c:pt>
                <c:pt idx="19">
                  <c:v>14</c:v>
                </c:pt>
                <c:pt idx="20">
                  <c:v>14</c:v>
                </c:pt>
                <c:pt idx="21">
                  <c:v>13</c:v>
                </c:pt>
                <c:pt idx="22">
                  <c:v>12</c:v>
                </c:pt>
                <c:pt idx="23">
                  <c:v>11</c:v>
                </c:pt>
                <c:pt idx="24">
                  <c:v>10</c:v>
                </c:pt>
                <c:pt idx="25">
                  <c:v>10</c:v>
                </c:pt>
                <c:pt idx="26">
                  <c:v>8</c:v>
                </c:pt>
                <c:pt idx="27">
                  <c:v>5</c:v>
                </c:pt>
                <c:pt idx="30">
                  <c:v>30</c:v>
                </c:pt>
                <c:pt idx="31">
                  <c:v>29</c:v>
                </c:pt>
                <c:pt idx="32">
                  <c:v>26</c:v>
                </c:pt>
                <c:pt idx="33">
                  <c:v>25</c:v>
                </c:pt>
                <c:pt idx="34">
                  <c:v>25</c:v>
                </c:pt>
                <c:pt idx="35">
                  <c:v>25</c:v>
                </c:pt>
                <c:pt idx="36">
                  <c:v>24</c:v>
                </c:pt>
                <c:pt idx="37">
                  <c:v>23</c:v>
                </c:pt>
                <c:pt idx="38">
                  <c:v>23</c:v>
                </c:pt>
                <c:pt idx="39">
                  <c:v>23</c:v>
                </c:pt>
                <c:pt idx="40">
                  <c:v>23</c:v>
                </c:pt>
                <c:pt idx="41">
                  <c:v>20</c:v>
                </c:pt>
                <c:pt idx="42">
                  <c:v>20</c:v>
                </c:pt>
                <c:pt idx="43">
                  <c:v>19</c:v>
                </c:pt>
                <c:pt idx="44">
                  <c:v>18</c:v>
                </c:pt>
                <c:pt idx="45">
                  <c:v>18</c:v>
                </c:pt>
                <c:pt idx="46">
                  <c:v>18</c:v>
                </c:pt>
                <c:pt idx="47">
                  <c:v>18</c:v>
                </c:pt>
                <c:pt idx="48">
                  <c:v>17</c:v>
                </c:pt>
                <c:pt idx="49">
                  <c:v>17</c:v>
                </c:pt>
                <c:pt idx="50">
                  <c:v>16</c:v>
                </c:pt>
                <c:pt idx="51">
                  <c:v>15</c:v>
                </c:pt>
                <c:pt idx="52">
                  <c:v>13</c:v>
                </c:pt>
              </c:numCache>
            </c:numRef>
          </c:val>
          <c:smooth val="0"/>
          <c:extLst>
            <c:ext xmlns:c16="http://schemas.microsoft.com/office/drawing/2014/chart" uri="{C3380CC4-5D6E-409C-BE32-E72D297353CC}">
              <c16:uniqueId val="{00000001-B203-4AFA-8250-3AD8B777467C}"/>
            </c:ext>
          </c:extLst>
        </c:ser>
        <c:ser>
          <c:idx val="1"/>
          <c:order val="1"/>
          <c:tx>
            <c:strRef>
              <c:f>Sheet1!$C$1</c:f>
              <c:strCache>
                <c:ptCount val="1"/>
                <c:pt idx="0">
                  <c:v>2015</c:v>
                </c:pt>
              </c:strCache>
            </c:strRef>
          </c:tx>
          <c:spPr>
            <a:ln w="19050">
              <a:noFill/>
            </a:ln>
          </c:spPr>
          <c:marker>
            <c:symbol val="circle"/>
            <c:size val="12"/>
            <c:spPr>
              <a:solidFill>
                <a:srgbClr val="359190"/>
              </a:solidFill>
              <a:ln w="9525">
                <a:noFill/>
              </a:ln>
              <a:effectLst/>
            </c:spPr>
          </c:marker>
          <c:cat>
            <c:strRef>
              <c:f>Sheet1!$A$2:$A$54</c:f>
              <c:strCache>
                <c:ptCount val="53"/>
                <c:pt idx="0">
                  <c:v>New Mexico</c:v>
                </c:pt>
                <c:pt idx="1">
                  <c:v>Nevada</c:v>
                </c:pt>
                <c:pt idx="2">
                  <c:v>Arizona</c:v>
                </c:pt>
                <c:pt idx="3">
                  <c:v>Arkansas</c:v>
                </c:pt>
                <c:pt idx="4">
                  <c:v>California</c:v>
                </c:pt>
                <c:pt idx="5">
                  <c:v>Kentucky</c:v>
                </c:pt>
                <c:pt idx="6">
                  <c:v>Oregon</c:v>
                </c:pt>
                <c:pt idx="7">
                  <c:v>Washington</c:v>
                </c:pt>
                <c:pt idx="8">
                  <c:v>West Virginia</c:v>
                </c:pt>
                <c:pt idx="9">
                  <c:v>Colorado</c:v>
                </c:pt>
                <c:pt idx="10">
                  <c:v>New Jersey</c:v>
                </c:pt>
                <c:pt idx="11">
                  <c:v>Illinois</c:v>
                </c:pt>
                <c:pt idx="12">
                  <c:v>Rhode Island</c:v>
                </c:pt>
                <c:pt idx="13">
                  <c:v>Michigan</c:v>
                </c:pt>
                <c:pt idx="14">
                  <c:v>New Hampshire</c:v>
                </c:pt>
                <c:pt idx="15">
                  <c:v>Ohio</c:v>
                </c:pt>
                <c:pt idx="16">
                  <c:v>New York</c:v>
                </c:pt>
                <c:pt idx="17">
                  <c:v>Delaware</c:v>
                </c:pt>
                <c:pt idx="18">
                  <c:v>Maryland</c:v>
                </c:pt>
                <c:pt idx="19">
                  <c:v>North Dakota</c:v>
                </c:pt>
                <c:pt idx="20">
                  <c:v>Pennsylvania</c:v>
                </c:pt>
                <c:pt idx="21">
                  <c:v>Connecticut</c:v>
                </c:pt>
                <c:pt idx="22">
                  <c:v>Iowa</c:v>
                </c:pt>
                <c:pt idx="23">
                  <c:v>Minnesota</c:v>
                </c:pt>
                <c:pt idx="24">
                  <c:v>Hawaii</c:v>
                </c:pt>
                <c:pt idx="25">
                  <c:v>Vermont</c:v>
                </c:pt>
                <c:pt idx="26">
                  <c:v>District of Columbia</c:v>
                </c:pt>
                <c:pt idx="27">
                  <c:v>Massachusetts</c:v>
                </c:pt>
                <c:pt idx="30">
                  <c:v>Texas</c:v>
                </c:pt>
                <c:pt idx="31">
                  <c:v>Florida</c:v>
                </c:pt>
                <c:pt idx="32">
                  <c:v>Georgia</c:v>
                </c:pt>
                <c:pt idx="33">
                  <c:v>Louisiana</c:v>
                </c:pt>
                <c:pt idx="34">
                  <c:v>Mississippi</c:v>
                </c:pt>
                <c:pt idx="35">
                  <c:v>Oklahoma</c:v>
                </c:pt>
                <c:pt idx="36">
                  <c:v>Alaska</c:v>
                </c:pt>
                <c:pt idx="37">
                  <c:v>Idaho</c:v>
                </c:pt>
                <c:pt idx="38">
                  <c:v>Montana</c:v>
                </c:pt>
                <c:pt idx="39">
                  <c:v>North Carolina</c:v>
                </c:pt>
                <c:pt idx="40">
                  <c:v>South Carolina</c:v>
                </c:pt>
                <c:pt idx="41">
                  <c:v>Alabama</c:v>
                </c:pt>
                <c:pt idx="42">
                  <c:v>Tennessee</c:v>
                </c:pt>
                <c:pt idx="43">
                  <c:v>Indiana</c:v>
                </c:pt>
                <c:pt idx="44">
                  <c:v>Kansas</c:v>
                </c:pt>
                <c:pt idx="45">
                  <c:v>Missouri</c:v>
                </c:pt>
                <c:pt idx="46">
                  <c:v>Utah</c:v>
                </c:pt>
                <c:pt idx="47">
                  <c:v>Wyoming</c:v>
                </c:pt>
                <c:pt idx="48">
                  <c:v>South Dakota</c:v>
                </c:pt>
                <c:pt idx="49">
                  <c:v>Virginia</c:v>
                </c:pt>
                <c:pt idx="50">
                  <c:v>Maine</c:v>
                </c:pt>
                <c:pt idx="51">
                  <c:v>Nebraska</c:v>
                </c:pt>
                <c:pt idx="52">
                  <c:v>Wisconsin</c:v>
                </c:pt>
              </c:strCache>
            </c:strRef>
          </c:cat>
          <c:val>
            <c:numRef>
              <c:f>Sheet1!$C$2:$C$54</c:f>
              <c:numCache>
                <c:formatCode>General</c:formatCode>
                <c:ptCount val="53"/>
                <c:pt idx="0">
                  <c:v>16</c:v>
                </c:pt>
                <c:pt idx="1">
                  <c:v>17</c:v>
                </c:pt>
                <c:pt idx="2">
                  <c:v>15</c:v>
                </c:pt>
                <c:pt idx="3">
                  <c:v>14</c:v>
                </c:pt>
                <c:pt idx="4">
                  <c:v>12</c:v>
                </c:pt>
                <c:pt idx="5">
                  <c:v>8</c:v>
                </c:pt>
                <c:pt idx="6">
                  <c:v>10</c:v>
                </c:pt>
                <c:pt idx="7">
                  <c:v>9</c:v>
                </c:pt>
                <c:pt idx="8">
                  <c:v>8</c:v>
                </c:pt>
                <c:pt idx="9">
                  <c:v>11</c:v>
                </c:pt>
                <c:pt idx="10">
                  <c:v>12</c:v>
                </c:pt>
                <c:pt idx="11">
                  <c:v>10</c:v>
                </c:pt>
                <c:pt idx="12">
                  <c:v>7</c:v>
                </c:pt>
                <c:pt idx="13">
                  <c:v>9</c:v>
                </c:pt>
                <c:pt idx="14">
                  <c:v>10</c:v>
                </c:pt>
                <c:pt idx="15">
                  <c:v>9</c:v>
                </c:pt>
                <c:pt idx="16">
                  <c:v>10</c:v>
                </c:pt>
                <c:pt idx="17">
                  <c:v>8</c:v>
                </c:pt>
                <c:pt idx="18">
                  <c:v>9</c:v>
                </c:pt>
                <c:pt idx="19">
                  <c:v>9</c:v>
                </c:pt>
                <c:pt idx="20">
                  <c:v>9</c:v>
                </c:pt>
                <c:pt idx="21">
                  <c:v>8</c:v>
                </c:pt>
                <c:pt idx="22">
                  <c:v>7</c:v>
                </c:pt>
                <c:pt idx="23">
                  <c:v>6</c:v>
                </c:pt>
                <c:pt idx="24">
                  <c:v>6</c:v>
                </c:pt>
                <c:pt idx="25">
                  <c:v>6</c:v>
                </c:pt>
                <c:pt idx="26">
                  <c:v>5</c:v>
                </c:pt>
                <c:pt idx="27">
                  <c:v>4</c:v>
                </c:pt>
                <c:pt idx="30">
                  <c:v>23</c:v>
                </c:pt>
                <c:pt idx="31">
                  <c:v>20</c:v>
                </c:pt>
                <c:pt idx="32">
                  <c:v>19</c:v>
                </c:pt>
                <c:pt idx="33">
                  <c:v>18</c:v>
                </c:pt>
                <c:pt idx="34">
                  <c:v>19</c:v>
                </c:pt>
                <c:pt idx="35">
                  <c:v>20</c:v>
                </c:pt>
                <c:pt idx="36">
                  <c:v>19</c:v>
                </c:pt>
                <c:pt idx="37">
                  <c:v>17</c:v>
                </c:pt>
                <c:pt idx="38">
                  <c:v>16</c:v>
                </c:pt>
                <c:pt idx="39">
                  <c:v>16</c:v>
                </c:pt>
                <c:pt idx="40">
                  <c:v>16</c:v>
                </c:pt>
                <c:pt idx="41">
                  <c:v>16</c:v>
                </c:pt>
                <c:pt idx="42">
                  <c:v>15</c:v>
                </c:pt>
                <c:pt idx="43">
                  <c:v>13</c:v>
                </c:pt>
                <c:pt idx="44">
                  <c:v>13</c:v>
                </c:pt>
                <c:pt idx="45">
                  <c:v>13</c:v>
                </c:pt>
                <c:pt idx="46">
                  <c:v>14</c:v>
                </c:pt>
                <c:pt idx="47">
                  <c:v>14</c:v>
                </c:pt>
                <c:pt idx="48">
                  <c:v>16</c:v>
                </c:pt>
                <c:pt idx="49">
                  <c:v>13</c:v>
                </c:pt>
                <c:pt idx="50">
                  <c:v>12</c:v>
                </c:pt>
                <c:pt idx="51">
                  <c:v>11</c:v>
                </c:pt>
                <c:pt idx="52">
                  <c:v>8</c:v>
                </c:pt>
              </c:numCache>
            </c:numRef>
          </c:val>
          <c:smooth val="0"/>
          <c:extLst>
            <c:ext xmlns:c16="http://schemas.microsoft.com/office/drawing/2014/chart" uri="{C3380CC4-5D6E-409C-BE32-E72D297353CC}">
              <c16:uniqueId val="{00000026-B203-4AFA-8250-3AD8B777467C}"/>
            </c:ext>
          </c:extLst>
        </c:ser>
        <c:dLbls>
          <c:showLegendKey val="0"/>
          <c:showVal val="0"/>
          <c:showCatName val="0"/>
          <c:showSerName val="0"/>
          <c:showPercent val="0"/>
          <c:showBubbleSize val="0"/>
        </c:dLbls>
        <c:dropLines>
          <c:spPr>
            <a:ln w="9525" cap="flat" cmpd="sng" algn="ctr">
              <a:solidFill>
                <a:schemeClr val="bg1">
                  <a:lumMod val="85000"/>
                </a:schemeClr>
              </a:solidFill>
              <a:round/>
            </a:ln>
            <a:effectLst/>
          </c:spPr>
        </c:dropLines>
        <c:marker val="1"/>
        <c:smooth val="0"/>
        <c:axId val="633207064"/>
        <c:axId val="633207456"/>
      </c:lineChart>
      <c:catAx>
        <c:axId val="63320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n-US"/>
          </a:p>
        </c:txPr>
        <c:crossAx val="633207456"/>
        <c:crosses val="autoZero"/>
        <c:auto val="1"/>
        <c:lblAlgn val="ctr"/>
        <c:lblOffset val="100"/>
        <c:noMultiLvlLbl val="0"/>
      </c:catAx>
      <c:valAx>
        <c:axId val="6332074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n-US"/>
          </a:p>
        </c:txPr>
        <c:crossAx val="63320706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921243754295399E-2"/>
          <c:y val="0.13661795275590599"/>
          <c:w val="0.98007875624570495"/>
          <c:h val="0.84384860984480003"/>
        </c:manualLayout>
      </c:layout>
      <c:barChart>
        <c:barDir val="col"/>
        <c:grouping val="clustered"/>
        <c:varyColors val="0"/>
        <c:ser>
          <c:idx val="0"/>
          <c:order val="0"/>
          <c:tx>
            <c:strRef>
              <c:f>Sheet1!$B$1</c:f>
              <c:strCache>
                <c:ptCount val="1"/>
                <c:pt idx="0">
                  <c:v>Medicaid Expansion States</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Uninsured Adults</c:v>
                </c:pt>
                <c:pt idx="1">
                  <c:v>Went without Care Because of Costs</c:v>
                </c:pt>
                <c:pt idx="2">
                  <c:v>Adults without a Regular Health Care Provider</c:v>
                </c:pt>
              </c:strCache>
            </c:strRef>
          </c:cat>
          <c:val>
            <c:numRef>
              <c:f>Sheet1!$B$2:$B$4</c:f>
              <c:numCache>
                <c:formatCode>General</c:formatCode>
                <c:ptCount val="3"/>
                <c:pt idx="0">
                  <c:v>-14.07</c:v>
                </c:pt>
                <c:pt idx="1">
                  <c:v>-5.53</c:v>
                </c:pt>
                <c:pt idx="2">
                  <c:v>-2.71</c:v>
                </c:pt>
              </c:numCache>
            </c:numRef>
          </c:val>
          <c:extLst>
            <c:ext xmlns:c16="http://schemas.microsoft.com/office/drawing/2014/chart" uri="{C3380CC4-5D6E-409C-BE32-E72D297353CC}">
              <c16:uniqueId val="{00000000-2B30-4D97-8533-DE0E05EDF6F8}"/>
            </c:ext>
          </c:extLst>
        </c:ser>
        <c:ser>
          <c:idx val="1"/>
          <c:order val="1"/>
          <c:tx>
            <c:strRef>
              <c:f>Sheet1!$C$1</c:f>
              <c:strCache>
                <c:ptCount val="1"/>
                <c:pt idx="0">
                  <c:v>Non-Expansion States</c:v>
                </c:pt>
              </c:strCache>
            </c:strRef>
          </c:tx>
          <c:spPr>
            <a:solidFill>
              <a:schemeClr val="tx1"/>
            </a:solidFill>
            <a:ln>
              <a:noFill/>
            </a:ln>
            <a:effectLst/>
          </c:spPr>
          <c:invertIfNegative val="0"/>
          <c:dLbls>
            <c:dLbl>
              <c:idx val="2"/>
              <c:layout>
                <c:manualLayout>
                  <c:x val="2.8011003692709441E-3"/>
                  <c:y val="2.17443891539798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C515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30-4D97-8533-DE0E05EDF6F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Uninsured Adults</c:v>
                </c:pt>
                <c:pt idx="1">
                  <c:v>Went without Care Because of Costs</c:v>
                </c:pt>
                <c:pt idx="2">
                  <c:v>Adults without a Regular Health Care Provider</c:v>
                </c:pt>
              </c:strCache>
            </c:strRef>
          </c:cat>
          <c:val>
            <c:numRef>
              <c:f>Sheet1!$C$2:$C$4</c:f>
              <c:numCache>
                <c:formatCode>General</c:formatCode>
                <c:ptCount val="3"/>
                <c:pt idx="0">
                  <c:v>-8.86</c:v>
                </c:pt>
                <c:pt idx="1">
                  <c:v>-2.2599999999999998</c:v>
                </c:pt>
                <c:pt idx="2">
                  <c:v>-0.96</c:v>
                </c:pt>
              </c:numCache>
            </c:numRef>
          </c:val>
          <c:extLst>
            <c:ext xmlns:c16="http://schemas.microsoft.com/office/drawing/2014/chart" uri="{C3380CC4-5D6E-409C-BE32-E72D297353CC}">
              <c16:uniqueId val="{00000002-2B30-4D97-8533-DE0E05EDF6F8}"/>
            </c:ext>
          </c:extLst>
        </c:ser>
        <c:dLbls>
          <c:showLegendKey val="0"/>
          <c:showVal val="0"/>
          <c:showCatName val="0"/>
          <c:showSerName val="0"/>
          <c:showPercent val="0"/>
          <c:showBubbleSize val="0"/>
        </c:dLbls>
        <c:gapWidth val="135"/>
        <c:axId val="440334336"/>
        <c:axId val="441381808"/>
      </c:barChart>
      <c:catAx>
        <c:axId val="44033433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1381808"/>
        <c:crosses val="autoZero"/>
        <c:auto val="1"/>
        <c:lblAlgn val="ctr"/>
        <c:lblOffset val="100"/>
        <c:noMultiLvlLbl val="0"/>
      </c:catAx>
      <c:valAx>
        <c:axId val="441381808"/>
        <c:scaling>
          <c:orientation val="minMax"/>
        </c:scaling>
        <c:delete val="1"/>
        <c:axPos val="l"/>
        <c:numFmt formatCode="General" sourceLinked="1"/>
        <c:majorTickMark val="none"/>
        <c:minorTickMark val="none"/>
        <c:tickLblPos val="nextTo"/>
        <c:crossAx val="440334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2012</c:v>
                </c:pt>
              </c:strCache>
            </c:strRef>
          </c:tx>
          <c:spPr>
            <a:ln w="28575" cap="rnd">
              <a:noFill/>
              <a:round/>
            </a:ln>
            <a:effectLst/>
          </c:spPr>
          <c:marker>
            <c:symbol val="circle"/>
            <c:size val="10"/>
            <c:spPr>
              <a:solidFill>
                <a:schemeClr val="bg2">
                  <a:lumMod val="60000"/>
                  <a:lumOff val="40000"/>
                </a:schemeClr>
              </a:solidFill>
              <a:ln w="9525">
                <a:noFill/>
              </a:ln>
              <a:effectLst/>
            </c:spPr>
          </c:marker>
          <c:dPt>
            <c:idx val="45"/>
            <c:bubble3D val="0"/>
            <c:extLst>
              <c:ext xmlns:c16="http://schemas.microsoft.com/office/drawing/2014/chart" uri="{C3380CC4-5D6E-409C-BE32-E72D297353CC}">
                <c16:uniqueId val="{00000000-FCEB-4788-B455-00096527A850}"/>
              </c:ext>
            </c:extLst>
          </c:dPt>
          <c:cat>
            <c:strRef>
              <c:f>Sheet1!$A$2:$A$52</c:f>
              <c:strCache>
                <c:ptCount val="51"/>
                <c:pt idx="0">
                  <c:v>Hawaii</c:v>
                </c:pt>
                <c:pt idx="1">
                  <c:v>Oregon</c:v>
                </c:pt>
                <c:pt idx="2">
                  <c:v>Idaho</c:v>
                </c:pt>
                <c:pt idx="3">
                  <c:v>Utah</c:v>
                </c:pt>
                <c:pt idx="4">
                  <c:v>Minnesota</c:v>
                </c:pt>
                <c:pt idx="5">
                  <c:v>Colorado</c:v>
                </c:pt>
                <c:pt idx="6">
                  <c:v>New Mexico</c:v>
                </c:pt>
                <c:pt idx="7">
                  <c:v>Arizona</c:v>
                </c:pt>
                <c:pt idx="8">
                  <c:v>Washington</c:v>
                </c:pt>
                <c:pt idx="9">
                  <c:v>California*</c:v>
                </c:pt>
                <c:pt idx="10">
                  <c:v>Montana</c:v>
                </c:pt>
                <c:pt idx="11">
                  <c:v>Nevada</c:v>
                </c:pt>
                <c:pt idx="12">
                  <c:v>Wisconsin*</c:v>
                </c:pt>
                <c:pt idx="13">
                  <c:v>Rhode Island</c:v>
                </c:pt>
                <c:pt idx="14">
                  <c:v>Alaska*</c:v>
                </c:pt>
                <c:pt idx="15">
                  <c:v>Maine</c:v>
                </c:pt>
                <c:pt idx="16">
                  <c:v>Pennsylvania*</c:v>
                </c:pt>
                <c:pt idx="17">
                  <c:v>South Dakota*</c:v>
                </c:pt>
                <c:pt idx="18">
                  <c:v>Vermont*</c:v>
                </c:pt>
                <c:pt idx="19">
                  <c:v>Wyoming</c:v>
                </c:pt>
                <c:pt idx="20">
                  <c:v>Georgia*</c:v>
                </c:pt>
                <c:pt idx="21">
                  <c:v>Iowa*</c:v>
                </c:pt>
                <c:pt idx="22">
                  <c:v>Nebraska*</c:v>
                </c:pt>
                <c:pt idx="23">
                  <c:v>South Carolina*</c:v>
                </c:pt>
                <c:pt idx="24">
                  <c:v>Florida</c:v>
                </c:pt>
                <c:pt idx="25">
                  <c:v>New Hampshire</c:v>
                </c:pt>
                <c:pt idx="26">
                  <c:v>Ohio*</c:v>
                </c:pt>
                <c:pt idx="27">
                  <c:v>Texas*</c:v>
                </c:pt>
                <c:pt idx="28">
                  <c:v>North Carolina*</c:v>
                </c:pt>
                <c:pt idx="29">
                  <c:v>North Dakota*</c:v>
                </c:pt>
                <c:pt idx="30">
                  <c:v>New York*</c:v>
                </c:pt>
                <c:pt idx="31">
                  <c:v>Kansas*</c:v>
                </c:pt>
                <c:pt idx="32">
                  <c:v>Missouri*</c:v>
                </c:pt>
                <c:pt idx="33">
                  <c:v>Tennessee*</c:v>
                </c:pt>
                <c:pt idx="34">
                  <c:v>Alabama*</c:v>
                </c:pt>
                <c:pt idx="35">
                  <c:v>Connecticut*</c:v>
                </c:pt>
                <c:pt idx="36">
                  <c:v>Delaware</c:v>
                </c:pt>
                <c:pt idx="37">
                  <c:v>Indiana*</c:v>
                </c:pt>
                <c:pt idx="38">
                  <c:v>Louisiana*</c:v>
                </c:pt>
                <c:pt idx="39">
                  <c:v>Oklahoma*</c:v>
                </c:pt>
                <c:pt idx="40">
                  <c:v>Virginia*</c:v>
                </c:pt>
                <c:pt idx="41">
                  <c:v>Massachusetts*</c:v>
                </c:pt>
                <c:pt idx="42">
                  <c:v>Arkansas*</c:v>
                </c:pt>
                <c:pt idx="43">
                  <c:v>Michigan*</c:v>
                </c:pt>
                <c:pt idx="44">
                  <c:v>West Virginia*</c:v>
                </c:pt>
                <c:pt idx="45">
                  <c:v>New Jersey*</c:v>
                </c:pt>
                <c:pt idx="46">
                  <c:v>Mississippi*</c:v>
                </c:pt>
                <c:pt idx="47">
                  <c:v>Maryland*</c:v>
                </c:pt>
                <c:pt idx="48">
                  <c:v>Kentucky*</c:v>
                </c:pt>
                <c:pt idx="49">
                  <c:v>Illinois*</c:v>
                </c:pt>
                <c:pt idx="50">
                  <c:v>District of Columbia*</c:v>
                </c:pt>
              </c:strCache>
            </c:strRef>
          </c:cat>
          <c:val>
            <c:numRef>
              <c:f>Sheet1!$B$2:$B$52</c:f>
              <c:numCache>
                <c:formatCode>General</c:formatCode>
                <c:ptCount val="51"/>
                <c:pt idx="0">
                  <c:v>12</c:v>
                </c:pt>
                <c:pt idx="1">
                  <c:v>15</c:v>
                </c:pt>
                <c:pt idx="2">
                  <c:v>17</c:v>
                </c:pt>
                <c:pt idx="3">
                  <c:v>17</c:v>
                </c:pt>
                <c:pt idx="4">
                  <c:v>18</c:v>
                </c:pt>
                <c:pt idx="5">
                  <c:v>19</c:v>
                </c:pt>
                <c:pt idx="6">
                  <c:v>22</c:v>
                </c:pt>
                <c:pt idx="7">
                  <c:v>23</c:v>
                </c:pt>
                <c:pt idx="8">
                  <c:v>23</c:v>
                </c:pt>
                <c:pt idx="9">
                  <c:v>24</c:v>
                </c:pt>
                <c:pt idx="10">
                  <c:v>25</c:v>
                </c:pt>
                <c:pt idx="11">
                  <c:v>26</c:v>
                </c:pt>
                <c:pt idx="12">
                  <c:v>26</c:v>
                </c:pt>
                <c:pt idx="13">
                  <c:v>28</c:v>
                </c:pt>
                <c:pt idx="14">
                  <c:v>29</c:v>
                </c:pt>
                <c:pt idx="15">
                  <c:v>31</c:v>
                </c:pt>
                <c:pt idx="16">
                  <c:v>31</c:v>
                </c:pt>
                <c:pt idx="17">
                  <c:v>31</c:v>
                </c:pt>
                <c:pt idx="18">
                  <c:v>31</c:v>
                </c:pt>
                <c:pt idx="19">
                  <c:v>32</c:v>
                </c:pt>
                <c:pt idx="20">
                  <c:v>33</c:v>
                </c:pt>
                <c:pt idx="21">
                  <c:v>33</c:v>
                </c:pt>
                <c:pt idx="22">
                  <c:v>33</c:v>
                </c:pt>
                <c:pt idx="23">
                  <c:v>33</c:v>
                </c:pt>
                <c:pt idx="24">
                  <c:v>34</c:v>
                </c:pt>
                <c:pt idx="25">
                  <c:v>34</c:v>
                </c:pt>
                <c:pt idx="26">
                  <c:v>34</c:v>
                </c:pt>
                <c:pt idx="27">
                  <c:v>34</c:v>
                </c:pt>
                <c:pt idx="28">
                  <c:v>35</c:v>
                </c:pt>
                <c:pt idx="29">
                  <c:v>35</c:v>
                </c:pt>
                <c:pt idx="30">
                  <c:v>36</c:v>
                </c:pt>
                <c:pt idx="31">
                  <c:v>37</c:v>
                </c:pt>
                <c:pt idx="32">
                  <c:v>37</c:v>
                </c:pt>
                <c:pt idx="33">
                  <c:v>37</c:v>
                </c:pt>
                <c:pt idx="34">
                  <c:v>39</c:v>
                </c:pt>
                <c:pt idx="35">
                  <c:v>39</c:v>
                </c:pt>
                <c:pt idx="36">
                  <c:v>40</c:v>
                </c:pt>
                <c:pt idx="37">
                  <c:v>40</c:v>
                </c:pt>
                <c:pt idx="38">
                  <c:v>40</c:v>
                </c:pt>
                <c:pt idx="39">
                  <c:v>40</c:v>
                </c:pt>
                <c:pt idx="40">
                  <c:v>40</c:v>
                </c:pt>
                <c:pt idx="41">
                  <c:v>41</c:v>
                </c:pt>
                <c:pt idx="42">
                  <c:v>42</c:v>
                </c:pt>
                <c:pt idx="43">
                  <c:v>42</c:v>
                </c:pt>
                <c:pt idx="44">
                  <c:v>46</c:v>
                </c:pt>
                <c:pt idx="45">
                  <c:v>47</c:v>
                </c:pt>
                <c:pt idx="46">
                  <c:v>48</c:v>
                </c:pt>
                <c:pt idx="47">
                  <c:v>49</c:v>
                </c:pt>
                <c:pt idx="48">
                  <c:v>50</c:v>
                </c:pt>
                <c:pt idx="49">
                  <c:v>51</c:v>
                </c:pt>
                <c:pt idx="50">
                  <c:v>55</c:v>
                </c:pt>
              </c:numCache>
            </c:numRef>
          </c:val>
          <c:smooth val="0"/>
          <c:extLst>
            <c:ext xmlns:c16="http://schemas.microsoft.com/office/drawing/2014/chart" uri="{C3380CC4-5D6E-409C-BE32-E72D297353CC}">
              <c16:uniqueId val="{00000001-FCEB-4788-B455-00096527A850}"/>
            </c:ext>
          </c:extLst>
        </c:ser>
        <c:ser>
          <c:idx val="1"/>
          <c:order val="1"/>
          <c:tx>
            <c:strRef>
              <c:f>Sheet1!$C$1</c:f>
              <c:strCache>
                <c:ptCount val="1"/>
                <c:pt idx="0">
                  <c:v>2014</c:v>
                </c:pt>
              </c:strCache>
            </c:strRef>
          </c:tx>
          <c:spPr>
            <a:ln w="28575" cap="rnd">
              <a:noFill/>
              <a:round/>
            </a:ln>
            <a:effectLst/>
          </c:spPr>
          <c:marker>
            <c:symbol val="circle"/>
            <c:size val="10"/>
            <c:spPr>
              <a:solidFill>
                <a:schemeClr val="bg2">
                  <a:lumMod val="75000"/>
                </a:schemeClr>
              </a:solidFill>
              <a:ln w="9525">
                <a:noFill/>
              </a:ln>
              <a:effectLst/>
            </c:spPr>
          </c:marker>
          <c:dPt>
            <c:idx val="2"/>
            <c:bubble3D val="0"/>
            <c:extLst>
              <c:ext xmlns:c16="http://schemas.microsoft.com/office/drawing/2014/chart" uri="{C3380CC4-5D6E-409C-BE32-E72D297353CC}">
                <c16:uniqueId val="{00000002-FCEB-4788-B455-00096527A850}"/>
              </c:ext>
            </c:extLst>
          </c:dPt>
          <c:dPt>
            <c:idx val="3"/>
            <c:bubble3D val="0"/>
            <c:extLst>
              <c:ext xmlns:c16="http://schemas.microsoft.com/office/drawing/2014/chart" uri="{C3380CC4-5D6E-409C-BE32-E72D297353CC}">
                <c16:uniqueId val="{00000003-FCEB-4788-B455-00096527A850}"/>
              </c:ext>
            </c:extLst>
          </c:dPt>
          <c:dPt>
            <c:idx val="6"/>
            <c:bubble3D val="0"/>
            <c:extLst>
              <c:ext xmlns:c16="http://schemas.microsoft.com/office/drawing/2014/chart" uri="{C3380CC4-5D6E-409C-BE32-E72D297353CC}">
                <c16:uniqueId val="{00000004-FCEB-4788-B455-00096527A850}"/>
              </c:ext>
            </c:extLst>
          </c:dPt>
          <c:dPt>
            <c:idx val="10"/>
            <c:bubble3D val="0"/>
            <c:extLst>
              <c:ext xmlns:c16="http://schemas.microsoft.com/office/drawing/2014/chart" uri="{C3380CC4-5D6E-409C-BE32-E72D297353CC}">
                <c16:uniqueId val="{00000005-FCEB-4788-B455-00096527A850}"/>
              </c:ext>
            </c:extLst>
          </c:dPt>
          <c:dPt>
            <c:idx val="11"/>
            <c:bubble3D val="0"/>
            <c:extLst>
              <c:ext xmlns:c16="http://schemas.microsoft.com/office/drawing/2014/chart" uri="{C3380CC4-5D6E-409C-BE32-E72D297353CC}">
                <c16:uniqueId val="{00000006-FCEB-4788-B455-00096527A850}"/>
              </c:ext>
            </c:extLst>
          </c:dPt>
          <c:dPt>
            <c:idx val="12"/>
            <c:bubble3D val="0"/>
            <c:extLst>
              <c:ext xmlns:c16="http://schemas.microsoft.com/office/drawing/2014/chart" uri="{C3380CC4-5D6E-409C-BE32-E72D297353CC}">
                <c16:uniqueId val="{00000007-FCEB-4788-B455-00096527A850}"/>
              </c:ext>
            </c:extLst>
          </c:dPt>
          <c:dPt>
            <c:idx val="13"/>
            <c:bubble3D val="0"/>
            <c:extLst>
              <c:ext xmlns:c16="http://schemas.microsoft.com/office/drawing/2014/chart" uri="{C3380CC4-5D6E-409C-BE32-E72D297353CC}">
                <c16:uniqueId val="{00000008-FCEB-4788-B455-00096527A850}"/>
              </c:ext>
            </c:extLst>
          </c:dPt>
          <c:dPt>
            <c:idx val="14"/>
            <c:bubble3D val="0"/>
            <c:extLst>
              <c:ext xmlns:c16="http://schemas.microsoft.com/office/drawing/2014/chart" uri="{C3380CC4-5D6E-409C-BE32-E72D297353CC}">
                <c16:uniqueId val="{00000009-FCEB-4788-B455-00096527A850}"/>
              </c:ext>
            </c:extLst>
          </c:dPt>
          <c:dPt>
            <c:idx val="16"/>
            <c:bubble3D val="0"/>
            <c:extLst>
              <c:ext xmlns:c16="http://schemas.microsoft.com/office/drawing/2014/chart" uri="{C3380CC4-5D6E-409C-BE32-E72D297353CC}">
                <c16:uniqueId val="{0000000A-FCEB-4788-B455-00096527A850}"/>
              </c:ext>
            </c:extLst>
          </c:dPt>
          <c:dPt>
            <c:idx val="17"/>
            <c:bubble3D val="0"/>
            <c:extLst>
              <c:ext xmlns:c16="http://schemas.microsoft.com/office/drawing/2014/chart" uri="{C3380CC4-5D6E-409C-BE32-E72D297353CC}">
                <c16:uniqueId val="{0000000B-FCEB-4788-B455-00096527A850}"/>
              </c:ext>
            </c:extLst>
          </c:dPt>
          <c:dPt>
            <c:idx val="18"/>
            <c:bubble3D val="0"/>
            <c:extLst>
              <c:ext xmlns:c16="http://schemas.microsoft.com/office/drawing/2014/chart" uri="{C3380CC4-5D6E-409C-BE32-E72D297353CC}">
                <c16:uniqueId val="{0000000C-FCEB-4788-B455-00096527A850}"/>
              </c:ext>
            </c:extLst>
          </c:dPt>
          <c:dPt>
            <c:idx val="19"/>
            <c:bubble3D val="0"/>
            <c:extLst>
              <c:ext xmlns:c16="http://schemas.microsoft.com/office/drawing/2014/chart" uri="{C3380CC4-5D6E-409C-BE32-E72D297353CC}">
                <c16:uniqueId val="{0000000D-FCEB-4788-B455-00096527A850}"/>
              </c:ext>
            </c:extLst>
          </c:dPt>
          <c:dPt>
            <c:idx val="21"/>
            <c:bubble3D val="0"/>
            <c:extLst>
              <c:ext xmlns:c16="http://schemas.microsoft.com/office/drawing/2014/chart" uri="{C3380CC4-5D6E-409C-BE32-E72D297353CC}">
                <c16:uniqueId val="{0000000E-FCEB-4788-B455-00096527A850}"/>
              </c:ext>
            </c:extLst>
          </c:dPt>
          <c:dPt>
            <c:idx val="26"/>
            <c:bubble3D val="0"/>
            <c:extLst>
              <c:ext xmlns:c16="http://schemas.microsoft.com/office/drawing/2014/chart" uri="{C3380CC4-5D6E-409C-BE32-E72D297353CC}">
                <c16:uniqueId val="{0000000F-FCEB-4788-B455-00096527A850}"/>
              </c:ext>
            </c:extLst>
          </c:dPt>
          <c:dPt>
            <c:idx val="28"/>
            <c:bubble3D val="0"/>
            <c:extLst>
              <c:ext xmlns:c16="http://schemas.microsoft.com/office/drawing/2014/chart" uri="{C3380CC4-5D6E-409C-BE32-E72D297353CC}">
                <c16:uniqueId val="{00000010-FCEB-4788-B455-00096527A850}"/>
              </c:ext>
            </c:extLst>
          </c:dPt>
          <c:dPt>
            <c:idx val="29"/>
            <c:bubble3D val="0"/>
            <c:extLst>
              <c:ext xmlns:c16="http://schemas.microsoft.com/office/drawing/2014/chart" uri="{C3380CC4-5D6E-409C-BE32-E72D297353CC}">
                <c16:uniqueId val="{00000011-FCEB-4788-B455-00096527A850}"/>
              </c:ext>
            </c:extLst>
          </c:dPt>
          <c:dPt>
            <c:idx val="30"/>
            <c:bubble3D val="0"/>
            <c:extLst>
              <c:ext xmlns:c16="http://schemas.microsoft.com/office/drawing/2014/chart" uri="{C3380CC4-5D6E-409C-BE32-E72D297353CC}">
                <c16:uniqueId val="{00000012-FCEB-4788-B455-00096527A850}"/>
              </c:ext>
            </c:extLst>
          </c:dPt>
          <c:dPt>
            <c:idx val="31"/>
            <c:bubble3D val="0"/>
            <c:extLst>
              <c:ext xmlns:c16="http://schemas.microsoft.com/office/drawing/2014/chart" uri="{C3380CC4-5D6E-409C-BE32-E72D297353CC}">
                <c16:uniqueId val="{00000013-FCEB-4788-B455-00096527A850}"/>
              </c:ext>
            </c:extLst>
          </c:dPt>
          <c:dPt>
            <c:idx val="33"/>
            <c:bubble3D val="0"/>
            <c:extLst>
              <c:ext xmlns:c16="http://schemas.microsoft.com/office/drawing/2014/chart" uri="{C3380CC4-5D6E-409C-BE32-E72D297353CC}">
                <c16:uniqueId val="{00000014-FCEB-4788-B455-00096527A850}"/>
              </c:ext>
            </c:extLst>
          </c:dPt>
          <c:dPt>
            <c:idx val="34"/>
            <c:bubble3D val="0"/>
            <c:extLst>
              <c:ext xmlns:c16="http://schemas.microsoft.com/office/drawing/2014/chart" uri="{C3380CC4-5D6E-409C-BE32-E72D297353CC}">
                <c16:uniqueId val="{00000015-FCEB-4788-B455-00096527A850}"/>
              </c:ext>
            </c:extLst>
          </c:dPt>
          <c:dPt>
            <c:idx val="36"/>
            <c:bubble3D val="0"/>
            <c:extLst>
              <c:ext xmlns:c16="http://schemas.microsoft.com/office/drawing/2014/chart" uri="{C3380CC4-5D6E-409C-BE32-E72D297353CC}">
                <c16:uniqueId val="{00000016-FCEB-4788-B455-00096527A850}"/>
              </c:ext>
            </c:extLst>
          </c:dPt>
          <c:dPt>
            <c:idx val="39"/>
            <c:bubble3D val="0"/>
            <c:extLst>
              <c:ext xmlns:c16="http://schemas.microsoft.com/office/drawing/2014/chart" uri="{C3380CC4-5D6E-409C-BE32-E72D297353CC}">
                <c16:uniqueId val="{00000017-FCEB-4788-B455-00096527A850}"/>
              </c:ext>
            </c:extLst>
          </c:dPt>
          <c:dPt>
            <c:idx val="40"/>
            <c:bubble3D val="0"/>
            <c:extLst>
              <c:ext xmlns:c16="http://schemas.microsoft.com/office/drawing/2014/chart" uri="{C3380CC4-5D6E-409C-BE32-E72D297353CC}">
                <c16:uniqueId val="{00000018-FCEB-4788-B455-00096527A850}"/>
              </c:ext>
            </c:extLst>
          </c:dPt>
          <c:dPt>
            <c:idx val="43"/>
            <c:bubble3D val="0"/>
            <c:extLst>
              <c:ext xmlns:c16="http://schemas.microsoft.com/office/drawing/2014/chart" uri="{C3380CC4-5D6E-409C-BE32-E72D297353CC}">
                <c16:uniqueId val="{00000019-FCEB-4788-B455-00096527A850}"/>
              </c:ext>
            </c:extLst>
          </c:dPt>
          <c:dPt>
            <c:idx val="44"/>
            <c:bubble3D val="0"/>
            <c:extLst>
              <c:ext xmlns:c16="http://schemas.microsoft.com/office/drawing/2014/chart" uri="{C3380CC4-5D6E-409C-BE32-E72D297353CC}">
                <c16:uniqueId val="{0000001A-FCEB-4788-B455-00096527A850}"/>
              </c:ext>
            </c:extLst>
          </c:dPt>
          <c:dPt>
            <c:idx val="45"/>
            <c:bubble3D val="0"/>
            <c:extLst>
              <c:ext xmlns:c16="http://schemas.microsoft.com/office/drawing/2014/chart" uri="{C3380CC4-5D6E-409C-BE32-E72D297353CC}">
                <c16:uniqueId val="{0000001B-FCEB-4788-B455-00096527A850}"/>
              </c:ext>
            </c:extLst>
          </c:dPt>
          <c:dPt>
            <c:idx val="47"/>
            <c:bubble3D val="0"/>
            <c:extLst>
              <c:ext xmlns:c16="http://schemas.microsoft.com/office/drawing/2014/chart" uri="{C3380CC4-5D6E-409C-BE32-E72D297353CC}">
                <c16:uniqueId val="{0000001C-FCEB-4788-B455-00096527A850}"/>
              </c:ext>
            </c:extLst>
          </c:dPt>
          <c:dPt>
            <c:idx val="48"/>
            <c:bubble3D val="0"/>
            <c:extLst>
              <c:ext xmlns:c16="http://schemas.microsoft.com/office/drawing/2014/chart" uri="{C3380CC4-5D6E-409C-BE32-E72D297353CC}">
                <c16:uniqueId val="{0000001D-FCEB-4788-B455-00096527A850}"/>
              </c:ext>
            </c:extLst>
          </c:dPt>
          <c:cat>
            <c:strRef>
              <c:f>Sheet1!$A$2:$A$52</c:f>
              <c:strCache>
                <c:ptCount val="51"/>
                <c:pt idx="0">
                  <c:v>Hawaii</c:v>
                </c:pt>
                <c:pt idx="1">
                  <c:v>Oregon</c:v>
                </c:pt>
                <c:pt idx="2">
                  <c:v>Idaho</c:v>
                </c:pt>
                <c:pt idx="3">
                  <c:v>Utah</c:v>
                </c:pt>
                <c:pt idx="4">
                  <c:v>Minnesota</c:v>
                </c:pt>
                <c:pt idx="5">
                  <c:v>Colorado</c:v>
                </c:pt>
                <c:pt idx="6">
                  <c:v>New Mexico</c:v>
                </c:pt>
                <c:pt idx="7">
                  <c:v>Arizona</c:v>
                </c:pt>
                <c:pt idx="8">
                  <c:v>Washington</c:v>
                </c:pt>
                <c:pt idx="9">
                  <c:v>California*</c:v>
                </c:pt>
                <c:pt idx="10">
                  <c:v>Montana</c:v>
                </c:pt>
                <c:pt idx="11">
                  <c:v>Nevada</c:v>
                </c:pt>
                <c:pt idx="12">
                  <c:v>Wisconsin*</c:v>
                </c:pt>
                <c:pt idx="13">
                  <c:v>Rhode Island</c:v>
                </c:pt>
                <c:pt idx="14">
                  <c:v>Alaska*</c:v>
                </c:pt>
                <c:pt idx="15">
                  <c:v>Maine</c:v>
                </c:pt>
                <c:pt idx="16">
                  <c:v>Pennsylvania*</c:v>
                </c:pt>
                <c:pt idx="17">
                  <c:v>South Dakota*</c:v>
                </c:pt>
                <c:pt idx="18">
                  <c:v>Vermont*</c:v>
                </c:pt>
                <c:pt idx="19">
                  <c:v>Wyoming</c:v>
                </c:pt>
                <c:pt idx="20">
                  <c:v>Georgia*</c:v>
                </c:pt>
                <c:pt idx="21">
                  <c:v>Iowa*</c:v>
                </c:pt>
                <c:pt idx="22">
                  <c:v>Nebraska*</c:v>
                </c:pt>
                <c:pt idx="23">
                  <c:v>South Carolina*</c:v>
                </c:pt>
                <c:pt idx="24">
                  <c:v>Florida</c:v>
                </c:pt>
                <c:pt idx="25">
                  <c:v>New Hampshire</c:v>
                </c:pt>
                <c:pt idx="26">
                  <c:v>Ohio*</c:v>
                </c:pt>
                <c:pt idx="27">
                  <c:v>Texas*</c:v>
                </c:pt>
                <c:pt idx="28">
                  <c:v>North Carolina*</c:v>
                </c:pt>
                <c:pt idx="29">
                  <c:v>North Dakota*</c:v>
                </c:pt>
                <c:pt idx="30">
                  <c:v>New York*</c:v>
                </c:pt>
                <c:pt idx="31">
                  <c:v>Kansas*</c:v>
                </c:pt>
                <c:pt idx="32">
                  <c:v>Missouri*</c:v>
                </c:pt>
                <c:pt idx="33">
                  <c:v>Tennessee*</c:v>
                </c:pt>
                <c:pt idx="34">
                  <c:v>Alabama*</c:v>
                </c:pt>
                <c:pt idx="35">
                  <c:v>Connecticut*</c:v>
                </c:pt>
                <c:pt idx="36">
                  <c:v>Delaware</c:v>
                </c:pt>
                <c:pt idx="37">
                  <c:v>Indiana*</c:v>
                </c:pt>
                <c:pt idx="38">
                  <c:v>Louisiana*</c:v>
                </c:pt>
                <c:pt idx="39">
                  <c:v>Oklahoma*</c:v>
                </c:pt>
                <c:pt idx="40">
                  <c:v>Virginia*</c:v>
                </c:pt>
                <c:pt idx="41">
                  <c:v>Massachusetts*</c:v>
                </c:pt>
                <c:pt idx="42">
                  <c:v>Arkansas*</c:v>
                </c:pt>
                <c:pt idx="43">
                  <c:v>Michigan*</c:v>
                </c:pt>
                <c:pt idx="44">
                  <c:v>West Virginia*</c:v>
                </c:pt>
                <c:pt idx="45">
                  <c:v>New Jersey*</c:v>
                </c:pt>
                <c:pt idx="46">
                  <c:v>Mississippi*</c:v>
                </c:pt>
                <c:pt idx="47">
                  <c:v>Maryland*</c:v>
                </c:pt>
                <c:pt idx="48">
                  <c:v>Kentucky*</c:v>
                </c:pt>
                <c:pt idx="49">
                  <c:v>Illinois*</c:v>
                </c:pt>
                <c:pt idx="50">
                  <c:v>District of Columbia*</c:v>
                </c:pt>
              </c:strCache>
            </c:strRef>
          </c:cat>
          <c:val>
            <c:numRef>
              <c:f>Sheet1!$C$2:$C$52</c:f>
              <c:numCache>
                <c:formatCode>General</c:formatCode>
                <c:ptCount val="51"/>
                <c:pt idx="0">
                  <c:v>10</c:v>
                </c:pt>
                <c:pt idx="1">
                  <c:v>14</c:v>
                </c:pt>
                <c:pt idx="2">
                  <c:v>15</c:v>
                </c:pt>
                <c:pt idx="3">
                  <c:v>15</c:v>
                </c:pt>
                <c:pt idx="4">
                  <c:v>14</c:v>
                </c:pt>
                <c:pt idx="5">
                  <c:v>16</c:v>
                </c:pt>
                <c:pt idx="6">
                  <c:v>19</c:v>
                </c:pt>
                <c:pt idx="7">
                  <c:v>19</c:v>
                </c:pt>
                <c:pt idx="8">
                  <c:v>20</c:v>
                </c:pt>
                <c:pt idx="9">
                  <c:v>19</c:v>
                </c:pt>
                <c:pt idx="10">
                  <c:v>21</c:v>
                </c:pt>
                <c:pt idx="11">
                  <c:v>23</c:v>
                </c:pt>
                <c:pt idx="12">
                  <c:v>21</c:v>
                </c:pt>
                <c:pt idx="13">
                  <c:v>26</c:v>
                </c:pt>
                <c:pt idx="14">
                  <c:v>23</c:v>
                </c:pt>
                <c:pt idx="15">
                  <c:v>27</c:v>
                </c:pt>
                <c:pt idx="16">
                  <c:v>26</c:v>
                </c:pt>
                <c:pt idx="17">
                  <c:v>25</c:v>
                </c:pt>
                <c:pt idx="18">
                  <c:v>26</c:v>
                </c:pt>
                <c:pt idx="19">
                  <c:v>28</c:v>
                </c:pt>
                <c:pt idx="20">
                  <c:v>27</c:v>
                </c:pt>
                <c:pt idx="21">
                  <c:v>28</c:v>
                </c:pt>
                <c:pt idx="22">
                  <c:v>28</c:v>
                </c:pt>
                <c:pt idx="23">
                  <c:v>28</c:v>
                </c:pt>
                <c:pt idx="24">
                  <c:v>30</c:v>
                </c:pt>
                <c:pt idx="25">
                  <c:v>31</c:v>
                </c:pt>
                <c:pt idx="26">
                  <c:v>27</c:v>
                </c:pt>
                <c:pt idx="27">
                  <c:v>27</c:v>
                </c:pt>
                <c:pt idx="28">
                  <c:v>27</c:v>
                </c:pt>
                <c:pt idx="29">
                  <c:v>28</c:v>
                </c:pt>
                <c:pt idx="30">
                  <c:v>28</c:v>
                </c:pt>
                <c:pt idx="31">
                  <c:v>32</c:v>
                </c:pt>
                <c:pt idx="32">
                  <c:v>32</c:v>
                </c:pt>
                <c:pt idx="33">
                  <c:v>29</c:v>
                </c:pt>
                <c:pt idx="34">
                  <c:v>33</c:v>
                </c:pt>
                <c:pt idx="35">
                  <c:v>33</c:v>
                </c:pt>
                <c:pt idx="36">
                  <c:v>38</c:v>
                </c:pt>
                <c:pt idx="37">
                  <c:v>32</c:v>
                </c:pt>
                <c:pt idx="38">
                  <c:v>32</c:v>
                </c:pt>
                <c:pt idx="39">
                  <c:v>32</c:v>
                </c:pt>
                <c:pt idx="40">
                  <c:v>32</c:v>
                </c:pt>
                <c:pt idx="41">
                  <c:v>35</c:v>
                </c:pt>
                <c:pt idx="42">
                  <c:v>35</c:v>
                </c:pt>
                <c:pt idx="43">
                  <c:v>36</c:v>
                </c:pt>
                <c:pt idx="44">
                  <c:v>35</c:v>
                </c:pt>
                <c:pt idx="45">
                  <c:v>40</c:v>
                </c:pt>
                <c:pt idx="46">
                  <c:v>41</c:v>
                </c:pt>
                <c:pt idx="47">
                  <c:v>40</c:v>
                </c:pt>
                <c:pt idx="48">
                  <c:v>37</c:v>
                </c:pt>
                <c:pt idx="49">
                  <c:v>38</c:v>
                </c:pt>
                <c:pt idx="50">
                  <c:v>43</c:v>
                </c:pt>
              </c:numCache>
            </c:numRef>
          </c:val>
          <c:smooth val="0"/>
          <c:extLst>
            <c:ext xmlns:c16="http://schemas.microsoft.com/office/drawing/2014/chart" uri="{C3380CC4-5D6E-409C-BE32-E72D297353CC}">
              <c16:uniqueId val="{0000001E-FCEB-4788-B455-00096527A850}"/>
            </c:ext>
          </c:extLst>
        </c:ser>
        <c:dLbls>
          <c:showLegendKey val="0"/>
          <c:showVal val="0"/>
          <c:showCatName val="0"/>
          <c:showSerName val="0"/>
          <c:showPercent val="0"/>
          <c:showBubbleSize val="0"/>
        </c:dLbls>
        <c:dropLines>
          <c:spPr>
            <a:ln w="12700" cap="flat" cmpd="sng" algn="ctr">
              <a:solidFill>
                <a:schemeClr val="tx1">
                  <a:lumMod val="20000"/>
                  <a:lumOff val="80000"/>
                </a:schemeClr>
              </a:solidFill>
              <a:round/>
            </a:ln>
            <a:effectLst/>
          </c:spPr>
        </c:dropLines>
        <c:marker val="1"/>
        <c:smooth val="0"/>
        <c:axId val="660676008"/>
        <c:axId val="660675616"/>
      </c:lineChart>
      <c:catAx>
        <c:axId val="66067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0675616"/>
        <c:crosses val="autoZero"/>
        <c:auto val="1"/>
        <c:lblAlgn val="ctr"/>
        <c:lblOffset val="100"/>
        <c:noMultiLvlLbl val="0"/>
      </c:catAx>
      <c:valAx>
        <c:axId val="660675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06760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Child Vaccination</c:v>
                </c:pt>
              </c:strCache>
            </c:strRef>
          </c:tx>
          <c:spPr>
            <a:ln w="12700"/>
          </c:spPr>
          <c:dPt>
            <c:idx val="0"/>
            <c:bubble3D val="0"/>
            <c:spPr>
              <a:solidFill>
                <a:schemeClr val="accent4"/>
              </a:solidFill>
              <a:ln w="12700">
                <a:solidFill>
                  <a:schemeClr val="lt1"/>
                </a:solidFill>
              </a:ln>
              <a:effectLst/>
            </c:spPr>
            <c:extLst>
              <c:ext xmlns:c16="http://schemas.microsoft.com/office/drawing/2014/chart" uri="{C3380CC4-5D6E-409C-BE32-E72D297353CC}">
                <c16:uniqueId val="{00000001-FEF8-4B40-B45F-0DC5CC1025F4}"/>
              </c:ext>
            </c:extLst>
          </c:dPt>
          <c:dPt>
            <c:idx val="1"/>
            <c:bubble3D val="0"/>
            <c:spPr>
              <a:solidFill>
                <a:schemeClr val="tx1">
                  <a:lumMod val="60000"/>
                  <a:lumOff val="40000"/>
                </a:schemeClr>
              </a:solidFill>
              <a:ln w="12700">
                <a:solidFill>
                  <a:schemeClr val="lt1"/>
                </a:solidFill>
              </a:ln>
              <a:effectLst/>
            </c:spPr>
            <c:extLst>
              <c:ext xmlns:c16="http://schemas.microsoft.com/office/drawing/2014/chart" uri="{C3380CC4-5D6E-409C-BE32-E72D297353CC}">
                <c16:uniqueId val="{00000003-FEF8-4B40-B45F-0DC5CC1025F4}"/>
              </c:ext>
            </c:extLst>
          </c:dPt>
          <c:dPt>
            <c:idx val="2"/>
            <c:bubble3D val="0"/>
            <c:spPr>
              <a:solidFill>
                <a:schemeClr val="tx1">
                  <a:lumMod val="50000"/>
                  <a:lumOff val="50000"/>
                </a:schemeClr>
              </a:solidFill>
              <a:ln w="12700">
                <a:solidFill>
                  <a:schemeClr val="lt1"/>
                </a:solidFill>
              </a:ln>
              <a:effectLst/>
            </c:spPr>
            <c:extLst>
              <c:ext xmlns:c16="http://schemas.microsoft.com/office/drawing/2014/chart" uri="{C3380CC4-5D6E-409C-BE32-E72D297353CC}">
                <c16:uniqueId val="{00000005-FEF8-4B40-B45F-0DC5CC1025F4}"/>
              </c:ext>
            </c:extLst>
          </c:dPt>
          <c:dLbls>
            <c:dLbl>
              <c:idx val="0"/>
              <c:layout>
                <c:manualLayout>
                  <c:x val="0"/>
                  <c:y val="-2.0833333333333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F8-4B40-B45F-0DC5CC1025F4}"/>
                </c:ext>
              </c:extLst>
            </c:dLbl>
            <c:dLbl>
              <c:idx val="1"/>
              <c:layout>
                <c:manualLayout>
                  <c:x val="-7.7906419597324498E-3"/>
                  <c:y val="-8.9354978863174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F8-4B40-B45F-0DC5CC1025F4}"/>
                </c:ext>
              </c:extLst>
            </c:dLbl>
            <c:dLbl>
              <c:idx val="2"/>
              <c:delete val="1"/>
              <c:extLst>
                <c:ext xmlns:c15="http://schemas.microsoft.com/office/drawing/2012/chart" uri="{CE6537A1-D6FC-4f65-9D91-7224C49458BB}"/>
                <c:ext xmlns:c16="http://schemas.microsoft.com/office/drawing/2014/chart" uri="{C3380CC4-5D6E-409C-BE32-E72D297353CC}">
                  <c16:uniqueId val="{00000005-FEF8-4B40-B45F-0DC5CC1025F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Improved</c:v>
                </c:pt>
                <c:pt idx="1">
                  <c:v>No Change</c:v>
                </c:pt>
                <c:pt idx="2">
                  <c:v>Worsened</c:v>
                </c:pt>
              </c:strCache>
            </c:strRef>
          </c:cat>
          <c:val>
            <c:numRef>
              <c:f>Sheet1!$B$2:$B$4</c:f>
              <c:numCache>
                <c:formatCode>General</c:formatCode>
                <c:ptCount val="3"/>
                <c:pt idx="0">
                  <c:v>46</c:v>
                </c:pt>
                <c:pt idx="1">
                  <c:v>5</c:v>
                </c:pt>
                <c:pt idx="2">
                  <c:v>0</c:v>
                </c:pt>
              </c:numCache>
            </c:numRef>
          </c:val>
          <c:extLst>
            <c:ext xmlns:c16="http://schemas.microsoft.com/office/drawing/2014/chart" uri="{C3380CC4-5D6E-409C-BE32-E72D297353CC}">
              <c16:uniqueId val="{00000006-FEF8-4B40-B45F-0DC5CC1025F4}"/>
            </c:ext>
          </c:extLst>
        </c:ser>
        <c:dLbls>
          <c:showLegendKey val="0"/>
          <c:showVal val="0"/>
          <c:showCatName val="0"/>
          <c:showSerName val="0"/>
          <c:showPercent val="0"/>
          <c:showBubbleSize val="0"/>
          <c:showLeaderLines val="1"/>
        </c:dLbls>
        <c:firstSliceAng val="290"/>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9F127-2F6A-4444-B843-48F7779EF597}" type="datetimeFigureOut">
              <a:rPr lang="en-US" smtClean="0"/>
              <a:t>3/15/2017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63C42-6ADE-4B2B-9BA5-3335D696D74C}" type="slidenum">
              <a:rPr lang="en-US" smtClean="0"/>
              <a:t>‹#›</a:t>
            </a:fld>
            <a:endParaRPr lang="en-US"/>
          </a:p>
        </p:txBody>
      </p:sp>
    </p:spTree>
    <p:extLst>
      <p:ext uri="{BB962C8B-B14F-4D97-AF65-F5344CB8AC3E}">
        <p14:creationId xmlns:p14="http://schemas.microsoft.com/office/powerpoint/2010/main" val="100327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8573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3850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0081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98718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293" y="786803"/>
            <a:ext cx="7772400" cy="2387600"/>
          </a:xfrm>
        </p:spPr>
        <p:txBody>
          <a:bodyPr anchor="ct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61487" y="3442647"/>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userDrawn="1"/>
        </p:nvSpPr>
        <p:spPr bwMode="white">
          <a:xfrm>
            <a:off x="58723" y="5964572"/>
            <a:ext cx="9001387" cy="80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58337" y="5679347"/>
            <a:ext cx="3300178" cy="949575"/>
          </a:xfrm>
          <a:prstGeom prst="rect">
            <a:avLst/>
          </a:prstGeom>
        </p:spPr>
      </p:pic>
    </p:spTree>
    <p:extLst>
      <p:ext uri="{BB962C8B-B14F-4D97-AF65-F5344CB8AC3E}">
        <p14:creationId xmlns:p14="http://schemas.microsoft.com/office/powerpoint/2010/main" val="100612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Source: D. Radley, D. McCarthy, and S. Hayes, Aiming Higher: Results from the Commonwealth Fund Scorecard on State Health System Performance 2017 Edition, The Commonwealth Fund, March 2017.</a:t>
            </a:r>
          </a:p>
        </p:txBody>
      </p:sp>
      <p:sp>
        <p:nvSpPr>
          <p:cNvPr id="7" name="Slide Number Placeholder 6"/>
          <p:cNvSpPr>
            <a:spLocks noGrp="1"/>
          </p:cNvSpPr>
          <p:nvPr>
            <p:ph type="sldNum" sz="quarter" idx="12"/>
          </p:nvPr>
        </p:nvSpPr>
        <p:spPr/>
        <p:txBody>
          <a:bodyPr/>
          <a:lstStyle/>
          <a:p>
            <a:fld id="{E7618A31-AA76-49C6-B606-11040BBBFDAD}" type="slidenum">
              <a:rPr lang="en-US" smtClean="0"/>
              <a:t>‹#›</a:t>
            </a:fld>
            <a:endParaRPr lang="en-US"/>
          </a:p>
        </p:txBody>
      </p:sp>
    </p:spTree>
    <p:extLst>
      <p:ext uri="{BB962C8B-B14F-4D97-AF65-F5344CB8AC3E}">
        <p14:creationId xmlns:p14="http://schemas.microsoft.com/office/powerpoint/2010/main" val="23688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Source: D. Radley, D. McCarthy, and S. Hayes, Aiming Higher: Results from the Commonwealth Fund Scorecard on State Health System Performance 2017 Edition, The Commonwealth Fund, March 2017.</a:t>
            </a:r>
          </a:p>
        </p:txBody>
      </p:sp>
      <p:sp>
        <p:nvSpPr>
          <p:cNvPr id="6" name="Slide Number Placeholder 5"/>
          <p:cNvSpPr>
            <a:spLocks noGrp="1"/>
          </p:cNvSpPr>
          <p:nvPr>
            <p:ph type="sldNum" sz="quarter" idx="12"/>
          </p:nvPr>
        </p:nvSpPr>
        <p:spPr/>
        <p:txBody>
          <a:bodyPr/>
          <a:lstStyle/>
          <a:p>
            <a:fld id="{E7618A31-AA76-49C6-B606-11040BBBFDAD}" type="slidenum">
              <a:rPr lang="en-US" smtClean="0"/>
              <a:t>‹#›</a:t>
            </a:fld>
            <a:endParaRPr lang="en-US"/>
          </a:p>
        </p:txBody>
      </p:sp>
    </p:spTree>
    <p:extLst>
      <p:ext uri="{BB962C8B-B14F-4D97-AF65-F5344CB8AC3E}">
        <p14:creationId xmlns:p14="http://schemas.microsoft.com/office/powerpoint/2010/main" val="164779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Source: D. Radley, D. McCarthy, and S. Hayes, Aiming Higher: Results from the Commonwealth Fund Scorecard on State Health System Performance 2017 Edition, The Commonwealth Fund, March 2017.</a:t>
            </a:r>
          </a:p>
        </p:txBody>
      </p:sp>
      <p:sp>
        <p:nvSpPr>
          <p:cNvPr id="6" name="Slide Number Placeholder 5"/>
          <p:cNvSpPr>
            <a:spLocks noGrp="1"/>
          </p:cNvSpPr>
          <p:nvPr>
            <p:ph type="sldNum" sz="quarter" idx="12"/>
          </p:nvPr>
        </p:nvSpPr>
        <p:spPr/>
        <p:txBody>
          <a:bodyPr/>
          <a:lstStyle/>
          <a:p>
            <a:fld id="{E7618A31-AA76-49C6-B606-11040BBBFDAD}" type="slidenum">
              <a:rPr lang="en-US" smtClean="0"/>
              <a:t>‹#›</a:t>
            </a:fld>
            <a:endParaRPr lang="en-US"/>
          </a:p>
        </p:txBody>
      </p:sp>
    </p:spTree>
    <p:extLst>
      <p:ext uri="{BB962C8B-B14F-4D97-AF65-F5344CB8AC3E}">
        <p14:creationId xmlns:p14="http://schemas.microsoft.com/office/powerpoint/2010/main" val="418702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7200" y="838200"/>
            <a:ext cx="8229600" cy="5257800"/>
          </a:xfrm>
        </p:spPr>
        <p:txBody>
          <a:bodyPr rtlCol="0">
            <a:normAutofit/>
          </a:bodyPr>
          <a:lstStyle>
            <a:lvl1pPr marL="0" indent="0">
              <a:spcBef>
                <a:spcPts val="0"/>
              </a:spcBef>
              <a:buFont typeface="Arial" pitchFamily="34" charset="0"/>
              <a:buNone/>
              <a:defRPr>
                <a:solidFill>
                  <a:schemeClr val="tx1"/>
                </a:solidFill>
              </a:defRPr>
            </a:lvl1pPr>
          </a:lstStyle>
          <a:p>
            <a:pPr lvl="0"/>
            <a:r>
              <a:rPr lang="en-US" noProof="0"/>
              <a:t>Click icon to add picture</a:t>
            </a:r>
          </a:p>
        </p:txBody>
      </p:sp>
      <p:sp>
        <p:nvSpPr>
          <p:cNvPr id="6" name="Slide Number Placeholder 2"/>
          <p:cNvSpPr>
            <a:spLocks noGrp="1"/>
          </p:cNvSpPr>
          <p:nvPr>
            <p:ph type="sldNum" sz="quarter" idx="11"/>
          </p:nvPr>
        </p:nvSpPr>
        <p:spPr/>
        <p:txBody>
          <a:bodyPr/>
          <a:lstStyle>
            <a:lvl1pPr algn="r">
              <a:defRPr sz="1200" b="1" smtClean="0">
                <a:solidFill>
                  <a:schemeClr val="accent5"/>
                </a:solidFill>
                <a:latin typeface="Arial" pitchFamily="34" charset="0"/>
                <a:cs typeface="Arial" pitchFamily="34" charset="0"/>
              </a:defRPr>
            </a:lvl1pPr>
          </a:lstStyle>
          <a:p>
            <a:pPr>
              <a:defRPr/>
            </a:pPr>
            <a:fld id="{97C1532A-64F6-48D1-B779-ED01EF3A59B1}" type="slidenum">
              <a:rPr lang="en-US">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422019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Source: D. Radley, D. McCarthy, and S. Hayes, </a:t>
            </a:r>
            <a:r>
              <a:rPr lang="en-US" i="1" dirty="0"/>
              <a:t>Aiming Higher: Results from the Commonwealth Fund Scorecard on State Health System Performance 2017 Edition</a:t>
            </a:r>
            <a:r>
              <a:rPr lang="en-US" dirty="0"/>
              <a:t>, The Commonwealth Fund, March 2017.</a:t>
            </a:r>
          </a:p>
        </p:txBody>
      </p:sp>
      <p:sp>
        <p:nvSpPr>
          <p:cNvPr id="6" name="Slide Number Placeholder 5"/>
          <p:cNvSpPr>
            <a:spLocks noGrp="1"/>
          </p:cNvSpPr>
          <p:nvPr>
            <p:ph type="sldNum" sz="quarter" idx="12"/>
          </p:nvPr>
        </p:nvSpPr>
        <p:spPr/>
        <p:txBody>
          <a:bodyPr/>
          <a:lstStyle/>
          <a:p>
            <a:r>
              <a:rPr lang="en-US" dirty="0"/>
              <a:t>Exhibit </a:t>
            </a:r>
            <a:fld id="{E7618A31-AA76-49C6-B606-11040BBBFDAD}" type="slidenum">
              <a:rPr lang="en-US" smtClean="0"/>
              <a:pPr/>
              <a:t>‹#›</a:t>
            </a:fld>
            <a:endParaRPr lang="en-US" dirty="0"/>
          </a:p>
        </p:txBody>
      </p:sp>
    </p:spTree>
    <p:extLst>
      <p:ext uri="{BB962C8B-B14F-4D97-AF65-F5344CB8AC3E}">
        <p14:creationId xmlns:p14="http://schemas.microsoft.com/office/powerpoint/2010/main" val="382935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Source: D. Radley, D. McCarthy, and S. Hayes, Aiming Higher: Results from the Commonwealth Fund Scorecard on State Health System Performance 2017 Edition, The Commonwealth Fund, March 2017.</a:t>
            </a:r>
          </a:p>
        </p:txBody>
      </p:sp>
      <p:sp>
        <p:nvSpPr>
          <p:cNvPr id="6" name="Slide Number Placeholder 5"/>
          <p:cNvSpPr>
            <a:spLocks noGrp="1"/>
          </p:cNvSpPr>
          <p:nvPr>
            <p:ph type="sldNum" sz="quarter" idx="12"/>
          </p:nvPr>
        </p:nvSpPr>
        <p:spPr/>
        <p:txBody>
          <a:bodyPr/>
          <a:lstStyle/>
          <a:p>
            <a:fld id="{E7618A31-AA76-49C6-B606-11040BBBFDAD}" type="slidenum">
              <a:rPr lang="en-US" smtClean="0"/>
              <a:t>‹#›</a:t>
            </a:fld>
            <a:endParaRPr lang="en-US"/>
          </a:p>
        </p:txBody>
      </p:sp>
    </p:spTree>
    <p:extLst>
      <p:ext uri="{BB962C8B-B14F-4D97-AF65-F5344CB8AC3E}">
        <p14:creationId xmlns:p14="http://schemas.microsoft.com/office/powerpoint/2010/main" val="328741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97118"/>
            <a:ext cx="3886200" cy="4684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97118"/>
            <a:ext cx="3886200" cy="4684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Source: D. Radley, D. McCarthy, and S. Hayes, </a:t>
            </a:r>
            <a:r>
              <a:rPr lang="en-US" i="1" dirty="0"/>
              <a:t>Aiming Higher: Results from the Commonwealth Fund Scorecard on State Health System Performance 2017 Edition</a:t>
            </a:r>
            <a:r>
              <a:rPr lang="en-US" dirty="0"/>
              <a:t>, The Commonwealth Fund, March 2017.</a:t>
            </a:r>
          </a:p>
        </p:txBody>
      </p:sp>
      <p:sp>
        <p:nvSpPr>
          <p:cNvPr id="7" name="Slide Number Placeholder 6"/>
          <p:cNvSpPr>
            <a:spLocks noGrp="1"/>
          </p:cNvSpPr>
          <p:nvPr>
            <p:ph type="sldNum" sz="quarter" idx="12"/>
          </p:nvPr>
        </p:nvSpPr>
        <p:spPr/>
        <p:txBody>
          <a:bodyPr/>
          <a:lstStyle/>
          <a:p>
            <a:r>
              <a:rPr lang="en-US" dirty="0"/>
              <a:t>Exhibit </a:t>
            </a:r>
            <a:fld id="{E7618A31-AA76-49C6-B606-11040BBBFDAD}" type="slidenum">
              <a:rPr lang="en-US" smtClean="0"/>
              <a:pPr/>
              <a:t>‹#›</a:t>
            </a:fld>
            <a:endParaRPr lang="en-US" dirty="0"/>
          </a:p>
        </p:txBody>
      </p:sp>
    </p:spTree>
    <p:extLst>
      <p:ext uri="{BB962C8B-B14F-4D97-AF65-F5344CB8AC3E}">
        <p14:creationId xmlns:p14="http://schemas.microsoft.com/office/powerpoint/2010/main" val="309277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57" y="272847"/>
            <a:ext cx="78867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303658"/>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127570"/>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303658"/>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127570"/>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Source: D. Radley, D. McCarthy, and S. Hayes, </a:t>
            </a:r>
            <a:r>
              <a:rPr lang="en-US" i="1" dirty="0"/>
              <a:t>Aiming Higher: Results from the Commonwealth Fund Scorecard on State Health System Performance 2017 Edition</a:t>
            </a:r>
            <a:r>
              <a:rPr lang="en-US" dirty="0"/>
              <a:t>, The Commonwealth Fund, March 2017.</a:t>
            </a:r>
          </a:p>
        </p:txBody>
      </p:sp>
      <p:sp>
        <p:nvSpPr>
          <p:cNvPr id="9" name="Slide Number Placeholder 8"/>
          <p:cNvSpPr>
            <a:spLocks noGrp="1"/>
          </p:cNvSpPr>
          <p:nvPr>
            <p:ph type="sldNum" sz="quarter" idx="12"/>
          </p:nvPr>
        </p:nvSpPr>
        <p:spPr/>
        <p:txBody>
          <a:bodyPr/>
          <a:lstStyle/>
          <a:p>
            <a:r>
              <a:rPr lang="en-US" dirty="0"/>
              <a:t>Exhibit </a:t>
            </a:r>
            <a:fld id="{E7618A31-AA76-49C6-B606-11040BBBFDAD}" type="slidenum">
              <a:rPr lang="en-US" smtClean="0"/>
              <a:pPr/>
              <a:t>‹#›</a:t>
            </a:fld>
            <a:endParaRPr lang="en-US" dirty="0"/>
          </a:p>
        </p:txBody>
      </p:sp>
    </p:spTree>
    <p:extLst>
      <p:ext uri="{BB962C8B-B14F-4D97-AF65-F5344CB8AC3E}">
        <p14:creationId xmlns:p14="http://schemas.microsoft.com/office/powerpoint/2010/main" val="273944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Source: D. Radley, D. McCarthy, and S. Hayes, </a:t>
            </a:r>
            <a:r>
              <a:rPr lang="en-US" i="1" dirty="0"/>
              <a:t>Aiming Higher: Results from the Commonwealth Fund Scorecard on State Health System Performance 2017 Edition</a:t>
            </a:r>
            <a:r>
              <a:rPr lang="en-US" dirty="0"/>
              <a:t>, The Commonwealth Fund, March 2017.</a:t>
            </a:r>
          </a:p>
        </p:txBody>
      </p:sp>
      <p:sp>
        <p:nvSpPr>
          <p:cNvPr id="5" name="Slide Number Placeholder 4"/>
          <p:cNvSpPr>
            <a:spLocks noGrp="1"/>
          </p:cNvSpPr>
          <p:nvPr>
            <p:ph type="sldNum" sz="quarter" idx="12"/>
          </p:nvPr>
        </p:nvSpPr>
        <p:spPr/>
        <p:txBody>
          <a:bodyPr/>
          <a:lstStyle/>
          <a:p>
            <a:r>
              <a:rPr lang="en-US" dirty="0"/>
              <a:t>Exhibit </a:t>
            </a:r>
            <a:fld id="{E7618A31-AA76-49C6-B606-11040BBBFDAD}" type="slidenum">
              <a:rPr lang="en-US" smtClean="0"/>
              <a:pPr/>
              <a:t>‹#›</a:t>
            </a:fld>
            <a:endParaRPr lang="en-US" dirty="0"/>
          </a:p>
        </p:txBody>
      </p:sp>
    </p:spTree>
    <p:extLst>
      <p:ext uri="{BB962C8B-B14F-4D97-AF65-F5344CB8AC3E}">
        <p14:creationId xmlns:p14="http://schemas.microsoft.com/office/powerpoint/2010/main" val="26326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Source: D. Radley, D. McCarthy, and S. Hayes, </a:t>
            </a:r>
            <a:r>
              <a:rPr lang="en-US" i="1" dirty="0"/>
              <a:t>Aiming Higher: Results from the Commonwealth Fund Scorecard on State Health System Performance 2017 Edition</a:t>
            </a:r>
            <a:r>
              <a:rPr lang="en-US" dirty="0"/>
              <a:t>, The Commonwealth Fund, March 2017.</a:t>
            </a:r>
          </a:p>
        </p:txBody>
      </p:sp>
      <p:sp>
        <p:nvSpPr>
          <p:cNvPr id="4" name="Slide Number Placeholder 3"/>
          <p:cNvSpPr>
            <a:spLocks noGrp="1"/>
          </p:cNvSpPr>
          <p:nvPr>
            <p:ph type="sldNum" sz="quarter" idx="12"/>
          </p:nvPr>
        </p:nvSpPr>
        <p:spPr/>
        <p:txBody>
          <a:bodyPr/>
          <a:lstStyle/>
          <a:p>
            <a:r>
              <a:rPr lang="en-US" dirty="0"/>
              <a:t>Exhibit </a:t>
            </a:r>
            <a:fld id="{E7618A31-AA76-49C6-B606-11040BBBFDAD}" type="slidenum">
              <a:rPr lang="en-US" smtClean="0"/>
              <a:pPr/>
              <a:t>‹#›</a:t>
            </a:fld>
            <a:endParaRPr lang="en-US" dirty="0"/>
          </a:p>
        </p:txBody>
      </p:sp>
    </p:spTree>
    <p:extLst>
      <p:ext uri="{BB962C8B-B14F-4D97-AF65-F5344CB8AC3E}">
        <p14:creationId xmlns:p14="http://schemas.microsoft.com/office/powerpoint/2010/main" val="63349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Source: D. Radley, D. McCarthy, and S. Hayes, </a:t>
            </a:r>
            <a:r>
              <a:rPr lang="en-US" i="1" dirty="0"/>
              <a:t>Aiming Higher: Results from the Commonwealth Fund Scorecard on State Health System Performance 2017 Edition</a:t>
            </a:r>
            <a:r>
              <a:rPr lang="en-US" dirty="0"/>
              <a:t>, The Commonwealth Fund, March 2017.</a:t>
            </a:r>
          </a:p>
        </p:txBody>
      </p:sp>
      <p:sp>
        <p:nvSpPr>
          <p:cNvPr id="5" name="Slide Number Placeholder 4"/>
          <p:cNvSpPr>
            <a:spLocks noGrp="1"/>
          </p:cNvSpPr>
          <p:nvPr>
            <p:ph type="sldNum" sz="quarter" idx="12"/>
          </p:nvPr>
        </p:nvSpPr>
        <p:spPr/>
        <p:txBody>
          <a:bodyPr/>
          <a:lstStyle/>
          <a:p>
            <a:r>
              <a:rPr lang="en-US" dirty="0"/>
              <a:t>Exhibit </a:t>
            </a:r>
            <a:fld id="{E7618A31-AA76-49C6-B606-11040BBBFDAD}" type="slidenum">
              <a:rPr lang="en-US" smtClean="0"/>
              <a:pPr/>
              <a:t>‹#›</a:t>
            </a:fld>
            <a:endParaRPr lang="en-US" dirty="0"/>
          </a:p>
        </p:txBody>
      </p:sp>
      <p:sp>
        <p:nvSpPr>
          <p:cNvPr id="6" name="Rectangle 5"/>
          <p:cNvSpPr/>
          <p:nvPr userDrawn="1"/>
        </p:nvSpPr>
        <p:spPr bwMode="white">
          <a:xfrm>
            <a:off x="58723" y="5964572"/>
            <a:ext cx="9001387" cy="80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74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Source: D. Radley, D. McCarthy, and S. Hayes, Aiming Higher: Results from the Commonwealth Fund Scorecard on State Health System Performance 2017 Edition, The Commonwealth Fund, March 2017.</a:t>
            </a:r>
          </a:p>
        </p:txBody>
      </p:sp>
      <p:sp>
        <p:nvSpPr>
          <p:cNvPr id="7" name="Slide Number Placeholder 6"/>
          <p:cNvSpPr>
            <a:spLocks noGrp="1"/>
          </p:cNvSpPr>
          <p:nvPr>
            <p:ph type="sldNum" sz="quarter" idx="12"/>
          </p:nvPr>
        </p:nvSpPr>
        <p:spPr/>
        <p:txBody>
          <a:bodyPr/>
          <a:lstStyle/>
          <a:p>
            <a:fld id="{E7618A31-AA76-49C6-B606-11040BBBFDAD}" type="slidenum">
              <a:rPr lang="en-US" smtClean="0"/>
              <a:t>‹#›</a:t>
            </a:fld>
            <a:endParaRPr lang="en-US"/>
          </a:p>
        </p:txBody>
      </p:sp>
    </p:spTree>
    <p:extLst>
      <p:ext uri="{BB962C8B-B14F-4D97-AF65-F5344CB8AC3E}">
        <p14:creationId xmlns:p14="http://schemas.microsoft.com/office/powerpoint/2010/main" val="93723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866" y="272847"/>
            <a:ext cx="8832734"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8866" y="1297118"/>
            <a:ext cx="883273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875288" y="6264072"/>
            <a:ext cx="7116311" cy="365125"/>
          </a:xfrm>
          <a:prstGeom prst="rect">
            <a:avLst/>
          </a:prstGeom>
          <a:ln>
            <a:noFill/>
          </a:ln>
        </p:spPr>
        <p:txBody>
          <a:bodyPr vert="horz" lIns="91440" tIns="45720" rIns="91440" bIns="45720" rtlCol="0" anchor="ctr"/>
          <a:lstStyle>
            <a:lvl1pPr algn="l">
              <a:defRPr sz="1000">
                <a:solidFill>
                  <a:srgbClr val="4C515A"/>
                </a:solidFill>
                <a:latin typeface="Trebuchet MS" panose="020B0603020202020204" pitchFamily="34" charset="0"/>
              </a:defRPr>
            </a:lvl1pPr>
          </a:lstStyle>
          <a:p>
            <a:r>
              <a:rPr lang="en-US" dirty="0"/>
              <a:t>Source: D. Radley, D. McCarthy, and S. Hayes, </a:t>
            </a:r>
            <a:r>
              <a:rPr lang="en-US" i="1" dirty="0"/>
              <a:t>Aiming Higher: Results from the Commonwealth Fund Scorecard on State Health System Performance 2017 Edition</a:t>
            </a:r>
            <a:r>
              <a:rPr lang="en-US" dirty="0"/>
              <a:t>, The Commonwealth Fund, March 2017.</a:t>
            </a:r>
          </a:p>
        </p:txBody>
      </p:sp>
      <p:sp>
        <p:nvSpPr>
          <p:cNvPr id="6" name="Slide Number Placeholder 5"/>
          <p:cNvSpPr>
            <a:spLocks noGrp="1"/>
          </p:cNvSpPr>
          <p:nvPr>
            <p:ph type="sldNum" sz="quarter" idx="4"/>
          </p:nvPr>
        </p:nvSpPr>
        <p:spPr>
          <a:xfrm>
            <a:off x="157818" y="90366"/>
            <a:ext cx="2057400" cy="146304"/>
          </a:xfrm>
          <a:prstGeom prst="rect">
            <a:avLst/>
          </a:prstGeom>
        </p:spPr>
        <p:txBody>
          <a:bodyPr vert="horz" lIns="91440" tIns="45720" rIns="91440" bIns="45720" rtlCol="0" anchor="ctr"/>
          <a:lstStyle>
            <a:lvl1pPr algn="l">
              <a:defRPr sz="1200" b="1">
                <a:solidFill>
                  <a:srgbClr val="8F95A1"/>
                </a:solidFill>
                <a:latin typeface="Trebuchet MS" panose="020B0603020202020204" pitchFamily="34" charset="0"/>
              </a:defRPr>
            </a:lvl1pPr>
          </a:lstStyle>
          <a:p>
            <a:r>
              <a:rPr lang="en-US"/>
              <a:t>Exhibit </a:t>
            </a:r>
            <a:fld id="{E7618A31-AA76-49C6-B606-11040BBBFDAD}" type="slidenum">
              <a:rPr lang="en-US" smtClean="0"/>
              <a:pPr/>
              <a:t>‹#›</a:t>
            </a:fld>
            <a:endParaRPr lang="en-US" dirty="0"/>
          </a:p>
        </p:txBody>
      </p:sp>
      <p:pic>
        <p:nvPicPr>
          <p:cNvPr id="7" name="Picture 6"/>
          <p:cNvPicPr>
            <a:picLocks noChangeAspect="1"/>
          </p:cNvPicPr>
          <p:nvPr userDrawn="1"/>
        </p:nvPicPr>
        <p:blipFill>
          <a:blip r:embed="rId15"/>
          <a:stretch>
            <a:fillRect/>
          </a:stretch>
        </p:blipFill>
        <p:spPr>
          <a:xfrm>
            <a:off x="158337" y="6228923"/>
            <a:ext cx="1390167" cy="399999"/>
          </a:xfrm>
          <a:prstGeom prst="rect">
            <a:avLst/>
          </a:prstGeom>
        </p:spPr>
      </p:pic>
      <p:cxnSp>
        <p:nvCxnSpPr>
          <p:cNvPr id="8" name="Straight Connector 7"/>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790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 id="2147483673" r:id="rId13"/>
  </p:sldLayoutIdLst>
  <p:hf hdr="0" dt="0"/>
  <p:txStyles>
    <p:titleStyle>
      <a:lvl1pPr algn="l" defTabSz="914400" rtl="0" eaLnBrk="1" latinLnBrk="0" hangingPunct="1">
        <a:lnSpc>
          <a:spcPct val="90000"/>
        </a:lnSpc>
        <a:spcBef>
          <a:spcPct val="0"/>
        </a:spcBef>
        <a:buNone/>
        <a:defRPr sz="2400" b="0" kern="1200">
          <a:solidFill>
            <a:srgbClr val="4C515A"/>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4C515A"/>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4C515A"/>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4C515A"/>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4C515A"/>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4C515A"/>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8" userDrawn="1">
          <p15:clr>
            <a:srgbClr val="F26B43"/>
          </p15:clr>
        </p15:guide>
        <p15:guide id="2" pos="96" userDrawn="1">
          <p15:clr>
            <a:srgbClr val="F26B43"/>
          </p15:clr>
        </p15:guide>
        <p15:guide id="3"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commonwealthfund.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datacenter.commonwealthfund.or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datacenter.commonwealthfund.org/"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93" y="786803"/>
            <a:ext cx="8258574" cy="2387600"/>
          </a:xfrm>
        </p:spPr>
        <p:txBody>
          <a:bodyPr>
            <a:noAutofit/>
          </a:bodyPr>
          <a:lstStyle/>
          <a:p>
            <a:r>
              <a:rPr lang="en-US" sz="4400" dirty="0"/>
              <a:t>Aiming Higher: Results from a Scorecard on State Health System Performance, 2017 edition</a:t>
            </a:r>
          </a:p>
        </p:txBody>
      </p:sp>
      <p:sp>
        <p:nvSpPr>
          <p:cNvPr id="3" name="Subtitle 2"/>
          <p:cNvSpPr>
            <a:spLocks noGrp="1"/>
          </p:cNvSpPr>
          <p:nvPr>
            <p:ph type="subTitle" idx="1"/>
          </p:nvPr>
        </p:nvSpPr>
        <p:spPr/>
        <p:txBody>
          <a:bodyPr anchor="ctr"/>
          <a:lstStyle/>
          <a:p>
            <a:r>
              <a:rPr lang="en-US" dirty="0">
                <a:hlinkClick r:id="rId2"/>
              </a:rPr>
              <a:t>www.commonwealthfund.org</a:t>
            </a:r>
            <a:endParaRPr lang="en-US" dirty="0"/>
          </a:p>
          <a:p>
            <a:r>
              <a:rPr lang="en-US" dirty="0"/>
              <a:t>Media teleconference: March 15, 2017</a:t>
            </a:r>
          </a:p>
        </p:txBody>
      </p:sp>
      <p:sp>
        <p:nvSpPr>
          <p:cNvPr id="4" name="TextBox 3"/>
          <p:cNvSpPr txBox="1"/>
          <p:nvPr/>
        </p:nvSpPr>
        <p:spPr>
          <a:xfrm>
            <a:off x="6057898" y="3612327"/>
            <a:ext cx="2645229" cy="1754326"/>
          </a:xfrm>
          <a:prstGeom prst="rect">
            <a:avLst/>
          </a:prstGeom>
          <a:noFill/>
          <a:ln w="28575">
            <a:solidFill>
              <a:srgbClr val="FF0000"/>
            </a:solidFill>
          </a:ln>
        </p:spPr>
        <p:txBody>
          <a:bodyPr wrap="square" rtlCol="0">
            <a:spAutoFit/>
          </a:bodyPr>
          <a:lstStyle/>
          <a:p>
            <a:pPr algn="ctr"/>
            <a:endParaRPr lang="en-US" b="1" dirty="0" smtClean="0">
              <a:solidFill>
                <a:srgbClr val="FF0000"/>
              </a:solidFill>
            </a:endParaRPr>
          </a:p>
          <a:p>
            <a:pPr algn="ctr"/>
            <a:r>
              <a:rPr lang="en-US" b="1" dirty="0" smtClean="0">
                <a:solidFill>
                  <a:srgbClr val="FF0000"/>
                </a:solidFill>
              </a:rPr>
              <a:t>Embargoed </a:t>
            </a:r>
          </a:p>
          <a:p>
            <a:pPr algn="ctr"/>
            <a:r>
              <a:rPr lang="en-US" b="1" dirty="0" smtClean="0">
                <a:solidFill>
                  <a:srgbClr val="FF0000"/>
                </a:solidFill>
              </a:rPr>
              <a:t>until </a:t>
            </a:r>
            <a:r>
              <a:rPr lang="en-US" b="1" dirty="0">
                <a:solidFill>
                  <a:srgbClr val="FF0000"/>
                </a:solidFill>
              </a:rPr>
              <a:t>12:01 am, </a:t>
            </a:r>
            <a:endParaRPr lang="en-US" b="1" dirty="0" smtClean="0">
              <a:solidFill>
                <a:srgbClr val="FF0000"/>
              </a:solidFill>
            </a:endParaRPr>
          </a:p>
          <a:p>
            <a:pPr algn="ctr"/>
            <a:r>
              <a:rPr lang="en-US" b="1" dirty="0" smtClean="0">
                <a:solidFill>
                  <a:srgbClr val="FF0000"/>
                </a:solidFill>
              </a:rPr>
              <a:t>Thursday</a:t>
            </a:r>
            <a:r>
              <a:rPr lang="en-US" b="1" dirty="0">
                <a:solidFill>
                  <a:srgbClr val="FF0000"/>
                </a:solidFill>
              </a:rPr>
              <a:t>, </a:t>
            </a:r>
            <a:endParaRPr lang="en-US" b="1" dirty="0" smtClean="0">
              <a:solidFill>
                <a:srgbClr val="FF0000"/>
              </a:solidFill>
            </a:endParaRPr>
          </a:p>
          <a:p>
            <a:pPr algn="ctr"/>
            <a:r>
              <a:rPr lang="en-US" b="1" dirty="0" smtClean="0">
                <a:solidFill>
                  <a:srgbClr val="FF0000"/>
                </a:solidFill>
              </a:rPr>
              <a:t>March </a:t>
            </a:r>
            <a:r>
              <a:rPr lang="en-US" b="1" dirty="0">
                <a:solidFill>
                  <a:srgbClr val="FF0000"/>
                </a:solidFill>
              </a:rPr>
              <a:t>16 </a:t>
            </a:r>
            <a:endParaRPr lang="en-US" b="1" dirty="0" smtClean="0">
              <a:solidFill>
                <a:srgbClr val="FF0000"/>
              </a:solidFill>
            </a:endParaRPr>
          </a:p>
          <a:p>
            <a:pPr algn="ctr"/>
            <a:endParaRPr lang="en-US" b="1" dirty="0">
              <a:solidFill>
                <a:srgbClr val="FF0000"/>
              </a:solidFill>
            </a:endParaRPr>
          </a:p>
        </p:txBody>
      </p:sp>
    </p:spTree>
    <p:extLst>
      <p:ext uri="{BB962C8B-B14F-4D97-AF65-F5344CB8AC3E}">
        <p14:creationId xmlns:p14="http://schemas.microsoft.com/office/powerpoint/2010/main" val="386181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133" y="272847"/>
            <a:ext cx="9050867" cy="914400"/>
          </a:xfrm>
        </p:spPr>
        <p:txBody>
          <a:bodyPr anchor="ctr" anchorCtr="0">
            <a:noAutofit/>
          </a:bodyPr>
          <a:lstStyle/>
          <a:p>
            <a:r>
              <a:rPr lang="en-US" dirty="0"/>
              <a:t>Widespread Patient Safety Gains in Doctors’ Offices and Hospitals</a:t>
            </a:r>
            <a:endParaRPr lang="en-US" b="1" dirty="0"/>
          </a:p>
        </p:txBody>
      </p:sp>
      <p:sp>
        <p:nvSpPr>
          <p:cNvPr id="2" name="Footer Placeholder 1"/>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7" name="Slide Number Placeholder 6"/>
          <p:cNvSpPr>
            <a:spLocks noGrp="1"/>
          </p:cNvSpPr>
          <p:nvPr>
            <p:ph type="sldNum" sz="quarter" idx="12"/>
          </p:nvPr>
        </p:nvSpPr>
        <p:spPr/>
        <p:txBody>
          <a:bodyPr/>
          <a:lstStyle/>
          <a:p>
            <a:r>
              <a:rPr lang="en-US"/>
              <a:t>Exhibit </a:t>
            </a:r>
            <a:fld id="{E7618A31-AA76-49C6-B606-11040BBBFDAD}" type="slidenum">
              <a:rPr lang="en-US" smtClean="0"/>
              <a:pPr/>
              <a:t>10</a:t>
            </a:fld>
            <a:endParaRPr lang="en-US" dirty="0"/>
          </a:p>
        </p:txBody>
      </p:sp>
      <p:sp>
        <p:nvSpPr>
          <p:cNvPr id="48" name="Text Placeholder 7"/>
          <p:cNvSpPr txBox="1">
            <a:spLocks/>
          </p:cNvSpPr>
          <p:nvPr/>
        </p:nvSpPr>
        <p:spPr>
          <a:xfrm>
            <a:off x="157150" y="5489416"/>
            <a:ext cx="8838199" cy="399999"/>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1000" kern="800" spc="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Notes: For this exhibit we count the District of Columbia as a state. “Improved” or “worsened” refers to a change between the baseline and current time periods of at least 0.5 standard deviations. “Little or no change” includes states with changes of less than 0.5 standard deviations as well as states with no change or without sufficient data to assess change. </a:t>
            </a:r>
          </a:p>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Data: High-Risk Prescription Drug Use: 2012 and 2014 Medicare Part D 5% Sample. Analysis by Y. Zhang, University of Pittsburgh. CLABSI: Centers for Disease Control and Prevention, 2013 and 2014 National and State Healthcare-Associated Infections Progress Report. </a:t>
            </a:r>
          </a:p>
        </p:txBody>
      </p:sp>
      <p:sp>
        <p:nvSpPr>
          <p:cNvPr id="49" name="TextBox 48"/>
          <p:cNvSpPr txBox="1"/>
          <p:nvPr/>
        </p:nvSpPr>
        <p:spPr>
          <a:xfrm>
            <a:off x="-24253" y="4270263"/>
            <a:ext cx="4610321" cy="523220"/>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Elderly Medicare beneficiaries who received a </a:t>
            </a:r>
            <a:br>
              <a:rPr lang="en-US" sz="1400" dirty="0">
                <a:solidFill>
                  <a:srgbClr val="4C515A"/>
                </a:solidFill>
                <a:latin typeface="Trebuchet MS" panose="020B0603020202020204" pitchFamily="34" charset="0"/>
              </a:rPr>
            </a:br>
            <a:r>
              <a:rPr lang="en-US" sz="1400" dirty="0">
                <a:solidFill>
                  <a:srgbClr val="4C515A"/>
                </a:solidFill>
                <a:latin typeface="Trebuchet MS" panose="020B0603020202020204" pitchFamily="34" charset="0"/>
              </a:rPr>
              <a:t>high-risk prescription drug, 2012 to 2014</a:t>
            </a:r>
          </a:p>
        </p:txBody>
      </p:sp>
      <p:graphicFrame>
        <p:nvGraphicFramePr>
          <p:cNvPr id="50" name="Chart 49"/>
          <p:cNvGraphicFramePr>
            <a:graphicFrameLocks noChangeAspect="1"/>
          </p:cNvGraphicFramePr>
          <p:nvPr>
            <p:extLst>
              <p:ext uri="{D42A27DB-BD31-4B8C-83A1-F6EECF244321}">
                <p14:modId xmlns:p14="http://schemas.microsoft.com/office/powerpoint/2010/main" val="3759394815"/>
              </p:ext>
            </p:extLst>
          </p:nvPr>
        </p:nvGraphicFramePr>
        <p:xfrm>
          <a:off x="804999" y="1584641"/>
          <a:ext cx="2941522"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p:cNvGraphicFramePr>
            <a:graphicFrameLocks noChangeAspect="1"/>
          </p:cNvGraphicFramePr>
          <p:nvPr>
            <p:extLst>
              <p:ext uri="{D42A27DB-BD31-4B8C-83A1-F6EECF244321}">
                <p14:modId xmlns:p14="http://schemas.microsoft.com/office/powerpoint/2010/main" val="1872431665"/>
              </p:ext>
            </p:extLst>
          </p:nvPr>
        </p:nvGraphicFramePr>
        <p:xfrm>
          <a:off x="5319948" y="1584641"/>
          <a:ext cx="2941522"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p:cNvSpPr txBox="1"/>
          <p:nvPr/>
        </p:nvSpPr>
        <p:spPr>
          <a:xfrm>
            <a:off x="4586069" y="4261114"/>
            <a:ext cx="4409280" cy="523220"/>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Central line-associated bloodstream infections (CLABSI), standardized infection ratio, 2013 to 2014</a:t>
            </a:r>
          </a:p>
        </p:txBody>
      </p:sp>
      <p:sp>
        <p:nvSpPr>
          <p:cNvPr id="54" name="Oval 53"/>
          <p:cNvSpPr>
            <a:spLocks noChangeAspect="1"/>
          </p:cNvSpPr>
          <p:nvPr/>
        </p:nvSpPr>
        <p:spPr>
          <a:xfrm>
            <a:off x="2671765" y="1584641"/>
            <a:ext cx="137160" cy="137160"/>
          </a:xfrm>
          <a:prstGeom prst="ellipse">
            <a:avLst/>
          </a:prstGeom>
          <a:solidFill>
            <a:srgbClr val="71B25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buchet MS" panose="020B0603020202020204" pitchFamily="34" charset="0"/>
            </a:endParaRPr>
          </a:p>
        </p:txBody>
      </p:sp>
      <p:sp>
        <p:nvSpPr>
          <p:cNvPr id="55" name="TextBox 54"/>
          <p:cNvSpPr txBox="1"/>
          <p:nvPr/>
        </p:nvSpPr>
        <p:spPr>
          <a:xfrm>
            <a:off x="2785139" y="1514722"/>
            <a:ext cx="945572"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Improved</a:t>
            </a:r>
          </a:p>
        </p:txBody>
      </p:sp>
      <p:sp>
        <p:nvSpPr>
          <p:cNvPr id="56" name="Oval 55"/>
          <p:cNvSpPr>
            <a:spLocks noChangeAspect="1"/>
          </p:cNvSpPr>
          <p:nvPr/>
        </p:nvSpPr>
        <p:spPr>
          <a:xfrm>
            <a:off x="3652575" y="1584641"/>
            <a:ext cx="137160" cy="137160"/>
          </a:xfrm>
          <a:prstGeom prst="ellipse">
            <a:avLst/>
          </a:prstGeom>
          <a:solidFill>
            <a:srgbClr val="4C515A">
              <a:lumMod val="60000"/>
              <a:lumOff val="4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buchet MS" panose="020B0603020202020204" pitchFamily="34" charset="0"/>
            </a:endParaRPr>
          </a:p>
        </p:txBody>
      </p:sp>
      <p:sp>
        <p:nvSpPr>
          <p:cNvPr id="57" name="TextBox 56"/>
          <p:cNvSpPr txBox="1"/>
          <p:nvPr/>
        </p:nvSpPr>
        <p:spPr>
          <a:xfrm>
            <a:off x="3756112" y="1514722"/>
            <a:ext cx="1871133"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Had little or no change</a:t>
            </a:r>
          </a:p>
        </p:txBody>
      </p:sp>
      <p:sp>
        <p:nvSpPr>
          <p:cNvPr id="58" name="Oval 57"/>
          <p:cNvSpPr>
            <a:spLocks noChangeAspect="1"/>
          </p:cNvSpPr>
          <p:nvPr/>
        </p:nvSpPr>
        <p:spPr>
          <a:xfrm>
            <a:off x="5525280" y="1584641"/>
            <a:ext cx="137160" cy="137160"/>
          </a:xfrm>
          <a:prstGeom prst="ellipse">
            <a:avLst/>
          </a:prstGeom>
          <a:solidFill>
            <a:srgbClr val="4C515A"/>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buchet MS" panose="020B0603020202020204" pitchFamily="34" charset="0"/>
            </a:endParaRPr>
          </a:p>
        </p:txBody>
      </p:sp>
      <p:sp>
        <p:nvSpPr>
          <p:cNvPr id="59" name="TextBox 58"/>
          <p:cNvSpPr txBox="1"/>
          <p:nvPr/>
        </p:nvSpPr>
        <p:spPr>
          <a:xfrm>
            <a:off x="5627245" y="1514722"/>
            <a:ext cx="910099"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Worsened</a:t>
            </a:r>
          </a:p>
        </p:txBody>
      </p:sp>
      <p:sp>
        <p:nvSpPr>
          <p:cNvPr id="60" name="TextBox 59"/>
          <p:cNvSpPr txBox="1"/>
          <p:nvPr/>
        </p:nvSpPr>
        <p:spPr>
          <a:xfrm>
            <a:off x="2697166" y="1208945"/>
            <a:ext cx="3634846" cy="307777"/>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C515A"/>
                </a:solidFill>
                <a:effectLst/>
                <a:uLnTx/>
                <a:uFillTx/>
                <a:latin typeface="Trebuchet MS" panose="020B0603020202020204" pitchFamily="34" charset="0"/>
              </a:rPr>
              <a:t>Number of states that:</a:t>
            </a:r>
          </a:p>
        </p:txBody>
      </p:sp>
    </p:spTree>
    <p:extLst>
      <p:ext uri="{BB962C8B-B14F-4D97-AF65-F5344CB8AC3E}">
        <p14:creationId xmlns:p14="http://schemas.microsoft.com/office/powerpoint/2010/main" val="320260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a Decade of Decline, Premature Death Rates from Treatable Conditions Flattened Between 2011/12 – 2013/14</a:t>
            </a:r>
          </a:p>
        </p:txBody>
      </p:sp>
      <p:sp>
        <p:nvSpPr>
          <p:cNvPr id="3" name="Footer Placeholder 2"/>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4" name="Slide Number Placeholder 3"/>
          <p:cNvSpPr>
            <a:spLocks noGrp="1"/>
          </p:cNvSpPr>
          <p:nvPr>
            <p:ph type="sldNum" sz="quarter" idx="12"/>
          </p:nvPr>
        </p:nvSpPr>
        <p:spPr/>
        <p:txBody>
          <a:bodyPr/>
          <a:lstStyle/>
          <a:p>
            <a:r>
              <a:rPr lang="en-US"/>
              <a:t>Exhibit </a:t>
            </a:r>
            <a:fld id="{E7618A31-AA76-49C6-B606-11040BBBFDAD}" type="slidenum">
              <a:rPr lang="en-US" smtClean="0"/>
              <a:pPr/>
              <a:t>11</a:t>
            </a:fld>
            <a:endParaRPr lang="en-US" dirty="0"/>
          </a:p>
        </p:txBody>
      </p:sp>
      <p:sp>
        <p:nvSpPr>
          <p:cNvPr id="36" name="Text Placeholder 8"/>
          <p:cNvSpPr txBox="1">
            <a:spLocks/>
          </p:cNvSpPr>
          <p:nvPr/>
        </p:nvSpPr>
        <p:spPr>
          <a:xfrm>
            <a:off x="157150" y="5516905"/>
            <a:ext cx="8838199" cy="399999"/>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1000" kern="800" spc="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a:ln>
                  <a:noFill/>
                </a:ln>
                <a:solidFill>
                  <a:srgbClr val="4C515A"/>
                </a:solidFill>
                <a:effectLst/>
                <a:uLnTx/>
                <a:uFillTx/>
                <a:latin typeface="Trebuchet MS" panose="020B0603020202020204" pitchFamily="34" charset="0"/>
              </a:rPr>
              <a:t>Data: 2003–2014 National Vital Statistics System (NVSS) Mortality All-County Micro Data Files.</a:t>
            </a:r>
            <a:endPar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endParaRPr>
          </a:p>
        </p:txBody>
      </p:sp>
      <p:graphicFrame>
        <p:nvGraphicFramePr>
          <p:cNvPr id="37" name="Chart 36"/>
          <p:cNvGraphicFramePr/>
          <p:nvPr>
            <p:extLst>
              <p:ext uri="{D42A27DB-BD31-4B8C-83A1-F6EECF244321}">
                <p14:modId xmlns:p14="http://schemas.microsoft.com/office/powerpoint/2010/main" val="2114019229"/>
              </p:ext>
            </p:extLst>
          </p:nvPr>
        </p:nvGraphicFramePr>
        <p:xfrm>
          <a:off x="71501" y="1951423"/>
          <a:ext cx="8231251" cy="3735247"/>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p:cNvSpPr txBox="1"/>
          <p:nvPr/>
        </p:nvSpPr>
        <p:spPr>
          <a:xfrm>
            <a:off x="7594892" y="2650938"/>
            <a:ext cx="1549108" cy="338554"/>
          </a:xfrm>
          <a:prstGeom prst="rect">
            <a:avLst/>
          </a:prstGeom>
          <a:noFill/>
        </p:spPr>
        <p:txBody>
          <a:bodyPr wrap="square" rtlCol="0">
            <a:spAutoFit/>
          </a:bodyPr>
          <a:lstStyle/>
          <a:p>
            <a:pPr defTabSz="1219170"/>
            <a:r>
              <a:rPr lang="en-US" sz="1600" b="1" dirty="0">
                <a:solidFill>
                  <a:srgbClr val="8F95A1"/>
                </a:solidFill>
                <a:latin typeface="Trebuchet MS" panose="020B0603020202020204" pitchFamily="34" charset="0"/>
              </a:rPr>
              <a:t>Black  −22%</a:t>
            </a:r>
            <a:endParaRPr lang="en-US" sz="1600" dirty="0">
              <a:solidFill>
                <a:srgbClr val="8F95A1"/>
              </a:solidFill>
              <a:latin typeface="Trebuchet MS" panose="020B0603020202020204" pitchFamily="34" charset="0"/>
            </a:endParaRPr>
          </a:p>
        </p:txBody>
      </p:sp>
      <p:sp>
        <p:nvSpPr>
          <p:cNvPr id="39" name="TextBox 38"/>
          <p:cNvSpPr txBox="1"/>
          <p:nvPr/>
        </p:nvSpPr>
        <p:spPr>
          <a:xfrm>
            <a:off x="7596667" y="3747042"/>
            <a:ext cx="1407485" cy="338554"/>
          </a:xfrm>
          <a:prstGeom prst="rect">
            <a:avLst/>
          </a:prstGeom>
          <a:noFill/>
        </p:spPr>
        <p:txBody>
          <a:bodyPr wrap="square" rtlCol="0">
            <a:spAutoFit/>
          </a:bodyPr>
          <a:lstStyle/>
          <a:p>
            <a:pPr defTabSz="1219170"/>
            <a:r>
              <a:rPr lang="en-US" sz="1600" b="1" dirty="0">
                <a:solidFill>
                  <a:srgbClr val="044C7F"/>
                </a:solidFill>
                <a:latin typeface="Trebuchet MS" panose="020B0603020202020204" pitchFamily="34" charset="0"/>
              </a:rPr>
              <a:t>Total  −17% </a:t>
            </a:r>
          </a:p>
        </p:txBody>
      </p:sp>
      <p:sp>
        <p:nvSpPr>
          <p:cNvPr id="40" name="TextBox 39"/>
          <p:cNvSpPr txBox="1"/>
          <p:nvPr/>
        </p:nvSpPr>
        <p:spPr>
          <a:xfrm>
            <a:off x="7594892" y="4090838"/>
            <a:ext cx="1409260" cy="338554"/>
          </a:xfrm>
          <a:prstGeom prst="rect">
            <a:avLst/>
          </a:prstGeom>
          <a:noFill/>
        </p:spPr>
        <p:txBody>
          <a:bodyPr wrap="square" rtlCol="0">
            <a:spAutoFit/>
          </a:bodyPr>
          <a:lstStyle/>
          <a:p>
            <a:pPr defTabSz="1219170"/>
            <a:r>
              <a:rPr lang="en-US" sz="1600" b="1" dirty="0">
                <a:solidFill>
                  <a:srgbClr val="4ABDBC"/>
                </a:solidFill>
                <a:latin typeface="Trebuchet MS" panose="020B0603020202020204" pitchFamily="34" charset="0"/>
              </a:rPr>
              <a:t>White  −15%</a:t>
            </a:r>
          </a:p>
        </p:txBody>
      </p:sp>
      <p:sp>
        <p:nvSpPr>
          <p:cNvPr id="41" name="TextBox 40"/>
          <p:cNvSpPr txBox="1"/>
          <p:nvPr/>
        </p:nvSpPr>
        <p:spPr>
          <a:xfrm>
            <a:off x="1195705" y="1944555"/>
            <a:ext cx="1170106" cy="276999"/>
          </a:xfrm>
          <a:prstGeom prst="rect">
            <a:avLst/>
          </a:prstGeom>
          <a:noFill/>
        </p:spPr>
        <p:txBody>
          <a:bodyPr wrap="square" rtlCol="0">
            <a:spAutoFit/>
          </a:bodyPr>
          <a:lstStyle/>
          <a:p>
            <a:pPr algn="ctr" defTabSz="1219170"/>
            <a:r>
              <a:rPr lang="en-US" sz="1200" b="1" dirty="0">
                <a:solidFill>
                  <a:srgbClr val="8F95A1"/>
                </a:solidFill>
                <a:latin typeface="InterFace"/>
              </a:rPr>
              <a:t>−5.8%</a:t>
            </a:r>
          </a:p>
        </p:txBody>
      </p:sp>
      <p:sp>
        <p:nvSpPr>
          <p:cNvPr id="42" name="TextBox 41"/>
          <p:cNvSpPr txBox="1"/>
          <p:nvPr/>
        </p:nvSpPr>
        <p:spPr>
          <a:xfrm>
            <a:off x="2509449" y="2127896"/>
            <a:ext cx="1131916" cy="276999"/>
          </a:xfrm>
          <a:prstGeom prst="rect">
            <a:avLst/>
          </a:prstGeom>
          <a:noFill/>
        </p:spPr>
        <p:txBody>
          <a:bodyPr wrap="square" rtlCol="0">
            <a:spAutoFit/>
          </a:bodyPr>
          <a:lstStyle/>
          <a:p>
            <a:pPr algn="ctr" defTabSz="1219170"/>
            <a:r>
              <a:rPr lang="en-US" sz="1200" b="1" dirty="0">
                <a:solidFill>
                  <a:srgbClr val="8F95A1"/>
                </a:solidFill>
                <a:latin typeface="InterFace"/>
              </a:rPr>
              <a:t>−5.1%</a:t>
            </a:r>
          </a:p>
        </p:txBody>
      </p:sp>
      <p:sp>
        <p:nvSpPr>
          <p:cNvPr id="43" name="TextBox 42"/>
          <p:cNvSpPr txBox="1"/>
          <p:nvPr/>
        </p:nvSpPr>
        <p:spPr>
          <a:xfrm>
            <a:off x="3728196" y="2234771"/>
            <a:ext cx="1170106" cy="276999"/>
          </a:xfrm>
          <a:prstGeom prst="rect">
            <a:avLst/>
          </a:prstGeom>
          <a:noFill/>
        </p:spPr>
        <p:txBody>
          <a:bodyPr wrap="square" rtlCol="0">
            <a:spAutoFit/>
          </a:bodyPr>
          <a:lstStyle/>
          <a:p>
            <a:pPr algn="ctr" defTabSz="1219170"/>
            <a:r>
              <a:rPr lang="en-US" sz="1200" b="1" dirty="0">
                <a:solidFill>
                  <a:srgbClr val="8F95A1"/>
                </a:solidFill>
                <a:latin typeface="InterFace"/>
              </a:rPr>
              <a:t>−3.7%</a:t>
            </a:r>
          </a:p>
        </p:txBody>
      </p:sp>
      <p:sp>
        <p:nvSpPr>
          <p:cNvPr id="44" name="TextBox 43"/>
          <p:cNvSpPr txBox="1"/>
          <p:nvPr/>
        </p:nvSpPr>
        <p:spPr>
          <a:xfrm>
            <a:off x="5074179" y="2419806"/>
            <a:ext cx="1097280" cy="276999"/>
          </a:xfrm>
          <a:prstGeom prst="rect">
            <a:avLst/>
          </a:prstGeom>
          <a:noFill/>
        </p:spPr>
        <p:txBody>
          <a:bodyPr wrap="square" rtlCol="0">
            <a:spAutoFit/>
          </a:bodyPr>
          <a:lstStyle/>
          <a:p>
            <a:pPr algn="ctr" defTabSz="1219170"/>
            <a:r>
              <a:rPr lang="en-US" sz="1200" b="1" dirty="0">
                <a:solidFill>
                  <a:srgbClr val="8F95A1"/>
                </a:solidFill>
                <a:latin typeface="InterFace"/>
              </a:rPr>
              <a:t>−8.1%</a:t>
            </a:r>
          </a:p>
        </p:txBody>
      </p:sp>
      <p:sp>
        <p:nvSpPr>
          <p:cNvPr id="45" name="TextBox 44"/>
          <p:cNvSpPr txBox="1"/>
          <p:nvPr/>
        </p:nvSpPr>
        <p:spPr>
          <a:xfrm>
            <a:off x="6286447" y="2527528"/>
            <a:ext cx="1154175" cy="276999"/>
          </a:xfrm>
          <a:prstGeom prst="rect">
            <a:avLst/>
          </a:prstGeom>
          <a:noFill/>
        </p:spPr>
        <p:txBody>
          <a:bodyPr wrap="square" rtlCol="0">
            <a:spAutoFit/>
          </a:bodyPr>
          <a:lstStyle/>
          <a:p>
            <a:pPr algn="ctr" defTabSz="1219170"/>
            <a:r>
              <a:rPr lang="en-US" sz="1200" b="1" dirty="0">
                <a:solidFill>
                  <a:srgbClr val="8F95A1"/>
                </a:solidFill>
                <a:latin typeface="InterFace"/>
              </a:rPr>
              <a:t>−1.3%</a:t>
            </a:r>
          </a:p>
        </p:txBody>
      </p:sp>
      <p:sp>
        <p:nvSpPr>
          <p:cNvPr id="46" name="TextBox 45"/>
          <p:cNvSpPr txBox="1"/>
          <p:nvPr/>
        </p:nvSpPr>
        <p:spPr>
          <a:xfrm>
            <a:off x="1429391" y="3467102"/>
            <a:ext cx="702734" cy="276999"/>
          </a:xfrm>
          <a:prstGeom prst="rect">
            <a:avLst/>
          </a:prstGeom>
          <a:noFill/>
        </p:spPr>
        <p:txBody>
          <a:bodyPr wrap="square" rtlCol="0">
            <a:spAutoFit/>
          </a:bodyPr>
          <a:lstStyle/>
          <a:p>
            <a:pPr algn="ctr" defTabSz="1219170"/>
            <a:r>
              <a:rPr lang="en-US" sz="1200" b="1" dirty="0">
                <a:solidFill>
                  <a:srgbClr val="044C7F"/>
                </a:solidFill>
                <a:latin typeface="InterFace"/>
              </a:rPr>
              <a:t>−5.3%</a:t>
            </a:r>
          </a:p>
        </p:txBody>
      </p:sp>
      <p:sp>
        <p:nvSpPr>
          <p:cNvPr id="47" name="TextBox 46"/>
          <p:cNvSpPr txBox="1"/>
          <p:nvPr/>
        </p:nvSpPr>
        <p:spPr>
          <a:xfrm>
            <a:off x="2739724" y="3553509"/>
            <a:ext cx="702734" cy="276999"/>
          </a:xfrm>
          <a:prstGeom prst="rect">
            <a:avLst/>
          </a:prstGeom>
          <a:noFill/>
        </p:spPr>
        <p:txBody>
          <a:bodyPr wrap="square" rtlCol="0">
            <a:spAutoFit/>
          </a:bodyPr>
          <a:lstStyle/>
          <a:p>
            <a:pPr algn="ctr" defTabSz="1219170"/>
            <a:r>
              <a:rPr lang="en-US" sz="1200" b="1" dirty="0">
                <a:solidFill>
                  <a:srgbClr val="044C7F"/>
                </a:solidFill>
                <a:latin typeface="InterFace"/>
              </a:rPr>
              <a:t>−4.7%</a:t>
            </a:r>
          </a:p>
        </p:txBody>
      </p:sp>
      <p:sp>
        <p:nvSpPr>
          <p:cNvPr id="48" name="TextBox 47"/>
          <p:cNvSpPr txBox="1"/>
          <p:nvPr/>
        </p:nvSpPr>
        <p:spPr>
          <a:xfrm>
            <a:off x="3961882" y="3605411"/>
            <a:ext cx="702734" cy="276999"/>
          </a:xfrm>
          <a:prstGeom prst="rect">
            <a:avLst/>
          </a:prstGeom>
          <a:noFill/>
        </p:spPr>
        <p:txBody>
          <a:bodyPr wrap="square" rtlCol="0">
            <a:spAutoFit/>
          </a:bodyPr>
          <a:lstStyle/>
          <a:p>
            <a:pPr algn="ctr" defTabSz="1219170"/>
            <a:r>
              <a:rPr lang="en-US" sz="1200" b="1" dirty="0">
                <a:solidFill>
                  <a:srgbClr val="044C7F"/>
                </a:solidFill>
                <a:latin typeface="InterFace"/>
              </a:rPr>
              <a:t>−3.1%</a:t>
            </a:r>
          </a:p>
        </p:txBody>
      </p:sp>
      <p:sp>
        <p:nvSpPr>
          <p:cNvPr id="49" name="TextBox 48"/>
          <p:cNvSpPr txBox="1"/>
          <p:nvPr/>
        </p:nvSpPr>
        <p:spPr>
          <a:xfrm>
            <a:off x="5227492" y="3681512"/>
            <a:ext cx="702734" cy="276999"/>
          </a:xfrm>
          <a:prstGeom prst="rect">
            <a:avLst/>
          </a:prstGeom>
          <a:noFill/>
        </p:spPr>
        <p:txBody>
          <a:bodyPr wrap="square" rtlCol="0">
            <a:spAutoFit/>
          </a:bodyPr>
          <a:lstStyle/>
          <a:p>
            <a:pPr algn="ctr" defTabSz="1219170"/>
            <a:r>
              <a:rPr lang="en-US" sz="1200" b="1" dirty="0">
                <a:solidFill>
                  <a:srgbClr val="044C7F"/>
                </a:solidFill>
                <a:latin typeface="InterFace"/>
              </a:rPr>
              <a:t>−5.2%</a:t>
            </a:r>
          </a:p>
        </p:txBody>
      </p:sp>
      <p:sp>
        <p:nvSpPr>
          <p:cNvPr id="50" name="TextBox 49"/>
          <p:cNvSpPr txBox="1"/>
          <p:nvPr/>
        </p:nvSpPr>
        <p:spPr>
          <a:xfrm>
            <a:off x="6512167" y="3716190"/>
            <a:ext cx="702734" cy="276999"/>
          </a:xfrm>
          <a:prstGeom prst="rect">
            <a:avLst/>
          </a:prstGeom>
          <a:noFill/>
        </p:spPr>
        <p:txBody>
          <a:bodyPr wrap="square" rtlCol="0">
            <a:spAutoFit/>
          </a:bodyPr>
          <a:lstStyle/>
          <a:p>
            <a:pPr algn="ctr" defTabSz="1219170"/>
            <a:r>
              <a:rPr lang="en-US" sz="1200" b="1" dirty="0">
                <a:solidFill>
                  <a:srgbClr val="044C7F"/>
                </a:solidFill>
                <a:latin typeface="InterFace"/>
              </a:rPr>
              <a:t>0.2%</a:t>
            </a:r>
          </a:p>
        </p:txBody>
      </p:sp>
      <p:sp>
        <p:nvSpPr>
          <p:cNvPr id="51" name="TextBox 50"/>
          <p:cNvSpPr txBox="1"/>
          <p:nvPr/>
        </p:nvSpPr>
        <p:spPr>
          <a:xfrm>
            <a:off x="1559191" y="3783440"/>
            <a:ext cx="465814" cy="184666"/>
          </a:xfrm>
          <a:prstGeom prst="rect">
            <a:avLst/>
          </a:prstGeom>
          <a:solidFill>
            <a:sysClr val="window" lastClr="FFFFFF"/>
          </a:solidFill>
        </p:spPr>
        <p:txBody>
          <a:bodyPr wrap="square" lIns="0" tIns="0" rIns="0" b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ABDBC"/>
                </a:solidFill>
                <a:effectLst/>
                <a:uLnTx/>
                <a:uFillTx/>
                <a:latin typeface="InterFace"/>
              </a:rPr>
              <a:t>−5.4%</a:t>
            </a:r>
          </a:p>
        </p:txBody>
      </p:sp>
      <p:sp>
        <p:nvSpPr>
          <p:cNvPr id="52" name="TextBox 51"/>
          <p:cNvSpPr txBox="1"/>
          <p:nvPr/>
        </p:nvSpPr>
        <p:spPr>
          <a:xfrm>
            <a:off x="7594892" y="1755436"/>
            <a:ext cx="1422579" cy="769441"/>
          </a:xfrm>
          <a:prstGeom prst="rect">
            <a:avLst/>
          </a:prstGeom>
          <a:noFill/>
        </p:spPr>
        <p:txBody>
          <a:bodyPr wrap="square" rtlCol="0">
            <a:spAutoFit/>
          </a:bodyPr>
          <a:lstStyle/>
          <a:p>
            <a:pPr algn="r" defTabSz="1219170"/>
            <a:r>
              <a:rPr lang="en-US" sz="1400" dirty="0">
                <a:solidFill>
                  <a:srgbClr val="4C515A"/>
                </a:solidFill>
                <a:latin typeface="Trebuchet MS" panose="020B0603020202020204" pitchFamily="34" charset="0"/>
              </a:rPr>
              <a:t>Cumulative decline:</a:t>
            </a:r>
          </a:p>
          <a:p>
            <a:pPr algn="r" defTabSz="1219170"/>
            <a:r>
              <a:rPr lang="en-US" sz="1600" b="1" dirty="0">
                <a:solidFill>
                  <a:srgbClr val="4C515A"/>
                </a:solidFill>
                <a:latin typeface="Trebuchet MS" panose="020B0603020202020204" pitchFamily="34" charset="0"/>
              </a:rPr>
              <a:t>2004–2014</a:t>
            </a:r>
          </a:p>
        </p:txBody>
      </p:sp>
      <p:sp>
        <p:nvSpPr>
          <p:cNvPr id="53" name="TextBox 52"/>
          <p:cNvSpPr txBox="1"/>
          <p:nvPr/>
        </p:nvSpPr>
        <p:spPr>
          <a:xfrm>
            <a:off x="3531324" y="3352760"/>
            <a:ext cx="1561878" cy="276999"/>
          </a:xfrm>
          <a:prstGeom prst="rect">
            <a:avLst/>
          </a:prstGeom>
          <a:noFill/>
        </p:spPr>
        <p:txBody>
          <a:bodyPr wrap="square" rtlCol="0">
            <a:spAutoFit/>
          </a:bodyPr>
          <a:lstStyle/>
          <a:p>
            <a:pPr algn="ctr" defTabSz="1219170"/>
            <a:r>
              <a:rPr lang="en-US" sz="1200" b="1" dirty="0">
                <a:solidFill>
                  <a:srgbClr val="044C7F"/>
                </a:solidFill>
                <a:latin typeface="InterFace"/>
              </a:rPr>
              <a:t>Annual % Change</a:t>
            </a:r>
          </a:p>
        </p:txBody>
      </p:sp>
      <p:sp>
        <p:nvSpPr>
          <p:cNvPr id="60" name="TextBox 59"/>
          <p:cNvSpPr txBox="1"/>
          <p:nvPr/>
        </p:nvSpPr>
        <p:spPr>
          <a:xfrm>
            <a:off x="2842500" y="3859972"/>
            <a:ext cx="465814" cy="184666"/>
          </a:xfrm>
          <a:prstGeom prst="rect">
            <a:avLst/>
          </a:prstGeom>
          <a:solidFill>
            <a:sysClr val="window" lastClr="FFFFFF"/>
          </a:solidFill>
        </p:spPr>
        <p:txBody>
          <a:bodyPr wrap="square" lIns="0" tIns="0" rIns="0" b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ABDBC"/>
                </a:solidFill>
                <a:effectLst/>
                <a:uLnTx/>
                <a:uFillTx/>
                <a:latin typeface="InterFace"/>
              </a:rPr>
              <a:t>−4.4%</a:t>
            </a:r>
          </a:p>
        </p:txBody>
      </p:sp>
      <p:sp>
        <p:nvSpPr>
          <p:cNvPr id="61" name="TextBox 60"/>
          <p:cNvSpPr txBox="1"/>
          <p:nvPr/>
        </p:nvSpPr>
        <p:spPr>
          <a:xfrm>
            <a:off x="4079356" y="3921041"/>
            <a:ext cx="465814" cy="184666"/>
          </a:xfrm>
          <a:prstGeom prst="rect">
            <a:avLst/>
          </a:prstGeom>
          <a:solidFill>
            <a:sysClr val="window" lastClr="FFFFFF"/>
          </a:solidFill>
        </p:spPr>
        <p:txBody>
          <a:bodyPr wrap="square" lIns="0" tIns="0" rIns="0" b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ABDBC"/>
                </a:solidFill>
                <a:effectLst/>
                <a:uLnTx/>
                <a:uFillTx/>
                <a:latin typeface="InterFace"/>
              </a:rPr>
              <a:t>−2.9%</a:t>
            </a:r>
          </a:p>
        </p:txBody>
      </p:sp>
      <p:sp>
        <p:nvSpPr>
          <p:cNvPr id="62" name="TextBox 61"/>
          <p:cNvSpPr txBox="1"/>
          <p:nvPr/>
        </p:nvSpPr>
        <p:spPr>
          <a:xfrm>
            <a:off x="5360644" y="3976137"/>
            <a:ext cx="465814" cy="184666"/>
          </a:xfrm>
          <a:prstGeom prst="rect">
            <a:avLst/>
          </a:prstGeom>
          <a:solidFill>
            <a:sysClr val="window" lastClr="FFFFFF"/>
          </a:solidFill>
        </p:spPr>
        <p:txBody>
          <a:bodyPr wrap="square" lIns="0" tIns="0" rIns="0" b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ABDBC"/>
                </a:solidFill>
                <a:effectLst/>
                <a:uLnTx/>
                <a:uFillTx/>
                <a:latin typeface="InterFace"/>
              </a:rPr>
              <a:t>−3.7%</a:t>
            </a:r>
          </a:p>
        </p:txBody>
      </p:sp>
      <p:sp>
        <p:nvSpPr>
          <p:cNvPr id="63" name="TextBox 62"/>
          <p:cNvSpPr txBox="1"/>
          <p:nvPr/>
        </p:nvSpPr>
        <p:spPr>
          <a:xfrm>
            <a:off x="6678189" y="3996811"/>
            <a:ext cx="370690" cy="184666"/>
          </a:xfrm>
          <a:prstGeom prst="rect">
            <a:avLst/>
          </a:prstGeom>
          <a:solidFill>
            <a:sysClr val="window" lastClr="FFFFFF"/>
          </a:solidFill>
        </p:spPr>
        <p:txBody>
          <a:bodyPr wrap="square" lIns="0" tIns="0" rIns="0" b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ABDBC"/>
                </a:solidFill>
                <a:effectLst/>
                <a:uLnTx/>
                <a:uFillTx/>
                <a:latin typeface="InterFace"/>
              </a:rPr>
              <a:t>0.8%</a:t>
            </a:r>
          </a:p>
        </p:txBody>
      </p:sp>
      <p:sp>
        <p:nvSpPr>
          <p:cNvPr id="64" name="TextBox 63"/>
          <p:cNvSpPr txBox="1"/>
          <p:nvPr/>
        </p:nvSpPr>
        <p:spPr>
          <a:xfrm>
            <a:off x="35496" y="1522680"/>
            <a:ext cx="5976664" cy="307777"/>
          </a:xfrm>
          <a:prstGeom prst="rect">
            <a:avLst/>
          </a:prstGeom>
          <a:noFill/>
        </p:spPr>
        <p:txBody>
          <a:bodyPr wrap="square" rtlCol="0">
            <a:spAutoFit/>
          </a:bodyPr>
          <a:lstStyle/>
          <a:p>
            <a:pPr defTabSz="1219170">
              <a:defRPr sz="1200" b="0" i="0" u="none" strike="noStrike" kern="1200" spc="0" baseline="0">
                <a:solidFill>
                  <a:prstClr val="black">
                    <a:lumMod val="65000"/>
                    <a:lumOff val="35000"/>
                  </a:prstClr>
                </a:solidFill>
                <a:latin typeface="+mn-lt"/>
                <a:ea typeface="+mn-ea"/>
                <a:cs typeface="+mn-cs"/>
              </a:defRPr>
            </a:pPr>
            <a:r>
              <a:rPr lang="en-US" sz="1400" i="1" dirty="0">
                <a:solidFill>
                  <a:prstClr val="black">
                    <a:lumMod val="65000"/>
                    <a:lumOff val="35000"/>
                  </a:prstClr>
                </a:solidFill>
                <a:latin typeface="Trebuchet MS" panose="020B0603020202020204" pitchFamily="34" charset="0"/>
              </a:rPr>
              <a:t>Mortality amenable to health care: deaths per 100,000 population</a:t>
            </a:r>
          </a:p>
        </p:txBody>
      </p:sp>
    </p:spTree>
    <p:extLst>
      <p:ext uri="{BB962C8B-B14F-4D97-AF65-F5344CB8AC3E}">
        <p14:creationId xmlns:p14="http://schemas.microsoft.com/office/powerpoint/2010/main" val="30342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African Americans More Likely than Whites to Die Early from Treatable Conditions in Every State, 2013–14</a:t>
            </a:r>
          </a:p>
        </p:txBody>
      </p:sp>
      <p:sp>
        <p:nvSpPr>
          <p:cNvPr id="3" name="Footer Placeholder 2"/>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4" name="Slide Number Placeholder 3"/>
          <p:cNvSpPr>
            <a:spLocks noGrp="1"/>
          </p:cNvSpPr>
          <p:nvPr>
            <p:ph type="sldNum" sz="quarter" idx="12"/>
          </p:nvPr>
        </p:nvSpPr>
        <p:spPr/>
        <p:txBody>
          <a:bodyPr/>
          <a:lstStyle/>
          <a:p>
            <a:r>
              <a:rPr lang="en-US"/>
              <a:t>Exhibit </a:t>
            </a:r>
            <a:fld id="{E7618A31-AA76-49C6-B606-11040BBBFDAD}" type="slidenum">
              <a:rPr lang="en-US" smtClean="0"/>
              <a:pPr/>
              <a:t>12</a:t>
            </a:fld>
            <a:endParaRPr lang="en-US" dirty="0"/>
          </a:p>
        </p:txBody>
      </p:sp>
      <p:graphicFrame>
        <p:nvGraphicFramePr>
          <p:cNvPr id="31" name="Content Placeholder 6"/>
          <p:cNvGraphicFramePr>
            <a:graphicFrameLocks/>
          </p:cNvGraphicFramePr>
          <p:nvPr>
            <p:extLst>
              <p:ext uri="{D42A27DB-BD31-4B8C-83A1-F6EECF244321}">
                <p14:modId xmlns:p14="http://schemas.microsoft.com/office/powerpoint/2010/main" val="1134217016"/>
              </p:ext>
            </p:extLst>
          </p:nvPr>
        </p:nvGraphicFramePr>
        <p:xfrm>
          <a:off x="71500" y="1351294"/>
          <a:ext cx="8923849" cy="4274520"/>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p:cNvCxnSpPr/>
          <p:nvPr/>
        </p:nvCxnSpPr>
        <p:spPr>
          <a:xfrm>
            <a:off x="467544" y="3320973"/>
            <a:ext cx="8527805" cy="0"/>
          </a:xfrm>
          <a:prstGeom prst="line">
            <a:avLst/>
          </a:prstGeom>
          <a:noFill/>
          <a:ln w="12700" cap="rnd" cmpd="sng" algn="ctr">
            <a:solidFill>
              <a:srgbClr val="4C515A">
                <a:lumMod val="65000"/>
                <a:lumOff val="35000"/>
              </a:srgbClr>
            </a:solidFill>
            <a:prstDash val="sysDot"/>
          </a:ln>
          <a:effectLst/>
        </p:spPr>
      </p:cxnSp>
      <p:sp>
        <p:nvSpPr>
          <p:cNvPr id="33" name="Text Placeholder 3"/>
          <p:cNvSpPr txBox="1">
            <a:spLocks/>
          </p:cNvSpPr>
          <p:nvPr/>
        </p:nvSpPr>
        <p:spPr>
          <a:xfrm>
            <a:off x="157150" y="5676616"/>
            <a:ext cx="8838199" cy="399999"/>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1000" kern="800" spc="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Notes: Data for black race not available for Idaho, Montana, New Hampshire, North Dakota, South Dakota, Vermont,  or Wyoming. Data for Hispanic ethnicity not available for Maine, Montana, New Hampshire, North Dakota, South Dakota, Vermont, or West Virginia. States arranged in rank order based on black mortality.</a:t>
            </a:r>
          </a:p>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Data: 2013 and 2014 National Vital Statistics System (NVSS) Mortality All-County Micro Data Files.</a:t>
            </a:r>
          </a:p>
        </p:txBody>
      </p:sp>
      <p:sp>
        <p:nvSpPr>
          <p:cNvPr id="35" name="TextBox 34"/>
          <p:cNvSpPr txBox="1"/>
          <p:nvPr/>
        </p:nvSpPr>
        <p:spPr bwMode="hidden">
          <a:xfrm>
            <a:off x="6793461" y="1279286"/>
            <a:ext cx="694571"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White</a:t>
            </a:r>
          </a:p>
        </p:txBody>
      </p:sp>
      <p:sp>
        <p:nvSpPr>
          <p:cNvPr id="36" name="TextBox 35"/>
          <p:cNvSpPr txBox="1"/>
          <p:nvPr/>
        </p:nvSpPr>
        <p:spPr bwMode="hidden">
          <a:xfrm>
            <a:off x="7593133" y="1279286"/>
            <a:ext cx="644128"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Black</a:t>
            </a:r>
          </a:p>
        </p:txBody>
      </p:sp>
      <p:sp>
        <p:nvSpPr>
          <p:cNvPr id="37" name="Oval 36"/>
          <p:cNvSpPr>
            <a:spLocks noChangeAspect="1"/>
          </p:cNvSpPr>
          <p:nvPr/>
        </p:nvSpPr>
        <p:spPr>
          <a:xfrm>
            <a:off x="6679193" y="1349205"/>
            <a:ext cx="137160" cy="137160"/>
          </a:xfrm>
          <a:prstGeom prst="ellipse">
            <a:avLst/>
          </a:prstGeom>
          <a:solidFill>
            <a:srgbClr val="4ABDBC">
              <a:lumMod val="60000"/>
              <a:lumOff val="4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InterFace"/>
              <a:ea typeface="+mn-ea"/>
              <a:cs typeface="+mn-cs"/>
            </a:endParaRPr>
          </a:p>
        </p:txBody>
      </p:sp>
      <p:sp>
        <p:nvSpPr>
          <p:cNvPr id="38" name="Oval 37"/>
          <p:cNvSpPr>
            <a:spLocks noChangeAspect="1"/>
          </p:cNvSpPr>
          <p:nvPr/>
        </p:nvSpPr>
        <p:spPr>
          <a:xfrm>
            <a:off x="7493176" y="1349205"/>
            <a:ext cx="137160" cy="137160"/>
          </a:xfrm>
          <a:prstGeom prst="ellipse">
            <a:avLst/>
          </a:prstGeom>
          <a:solidFill>
            <a:srgbClr val="8F95A1"/>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InterFace"/>
              <a:ea typeface="+mn-ea"/>
              <a:cs typeface="+mn-cs"/>
            </a:endParaRPr>
          </a:p>
        </p:txBody>
      </p:sp>
      <p:sp>
        <p:nvSpPr>
          <p:cNvPr id="41" name="TextBox 40"/>
          <p:cNvSpPr txBox="1"/>
          <p:nvPr/>
        </p:nvSpPr>
        <p:spPr bwMode="white">
          <a:xfrm>
            <a:off x="7721600" y="2477459"/>
            <a:ext cx="1278892" cy="855619"/>
          </a:xfrm>
          <a:prstGeom prst="rect">
            <a:avLst/>
          </a:prstGeom>
          <a:noFill/>
        </p:spPr>
        <p:txBody>
          <a:bodyPr wrap="square" lIns="27432" tIns="27432" rIns="27432" bIns="27432" rtlCol="0">
            <a:spAutoFit/>
          </a:bodyPr>
          <a:lstStyle/>
          <a:p>
            <a:pPr algn="r" defTabSz="1219170"/>
            <a:r>
              <a:rPr lang="en-US" sz="1200" dirty="0">
                <a:solidFill>
                  <a:srgbClr val="4C515A">
                    <a:lumMod val="60000"/>
                    <a:lumOff val="40000"/>
                  </a:srgbClr>
                </a:solidFill>
                <a:latin typeface="InterFace"/>
              </a:rPr>
              <a:t>U.S. average, </a:t>
            </a:r>
            <a:br>
              <a:rPr lang="en-US" sz="1200" dirty="0">
                <a:solidFill>
                  <a:srgbClr val="4C515A">
                    <a:lumMod val="60000"/>
                    <a:lumOff val="40000"/>
                  </a:srgbClr>
                </a:solidFill>
                <a:latin typeface="InterFace"/>
              </a:rPr>
            </a:br>
            <a:r>
              <a:rPr lang="en-US" sz="1200" dirty="0">
                <a:solidFill>
                  <a:srgbClr val="4C515A">
                    <a:lumMod val="60000"/>
                    <a:lumOff val="40000"/>
                  </a:srgbClr>
                </a:solidFill>
                <a:latin typeface="InterFace"/>
              </a:rPr>
              <a:t>all races=</a:t>
            </a:r>
            <a:br>
              <a:rPr lang="en-US" sz="1200" dirty="0">
                <a:solidFill>
                  <a:srgbClr val="4C515A">
                    <a:lumMod val="60000"/>
                    <a:lumOff val="40000"/>
                  </a:srgbClr>
                </a:solidFill>
                <a:latin typeface="InterFace"/>
              </a:rPr>
            </a:br>
            <a:r>
              <a:rPr lang="en-US" sz="1400" b="1" dirty="0">
                <a:solidFill>
                  <a:srgbClr val="4C515A">
                    <a:lumMod val="60000"/>
                    <a:lumOff val="40000"/>
                  </a:srgbClr>
                </a:solidFill>
                <a:latin typeface="InterFace"/>
              </a:rPr>
              <a:t>84.1 per 100,000</a:t>
            </a:r>
          </a:p>
        </p:txBody>
      </p:sp>
      <p:sp>
        <p:nvSpPr>
          <p:cNvPr id="42" name="TextBox 41"/>
          <p:cNvSpPr txBox="1"/>
          <p:nvPr/>
        </p:nvSpPr>
        <p:spPr>
          <a:xfrm>
            <a:off x="35495" y="1243282"/>
            <a:ext cx="6266743" cy="307777"/>
          </a:xfrm>
          <a:prstGeom prst="rect">
            <a:avLst/>
          </a:prstGeom>
          <a:noFill/>
        </p:spPr>
        <p:txBody>
          <a:bodyPr wrap="square" rtlCol="0">
            <a:spAutoFit/>
          </a:bodyPr>
          <a:lstStyle/>
          <a:p>
            <a:pPr defTabSz="1219170">
              <a:defRPr sz="1200" b="0" i="0" u="none" strike="noStrike" kern="1200" spc="0" baseline="0">
                <a:solidFill>
                  <a:prstClr val="black">
                    <a:lumMod val="65000"/>
                    <a:lumOff val="35000"/>
                  </a:prstClr>
                </a:solidFill>
                <a:latin typeface="+mn-lt"/>
                <a:ea typeface="+mn-ea"/>
                <a:cs typeface="+mn-cs"/>
              </a:defRPr>
            </a:pPr>
            <a:r>
              <a:rPr lang="en-US" sz="1400" i="1" dirty="0">
                <a:solidFill>
                  <a:prstClr val="black">
                    <a:lumMod val="65000"/>
                    <a:lumOff val="35000"/>
                  </a:prstClr>
                </a:solidFill>
                <a:latin typeface="Trebuchet MS" panose="020B0603020202020204" pitchFamily="34" charset="0"/>
              </a:rPr>
              <a:t>Mortality amenable to health care: deaths per 100,000 population</a:t>
            </a:r>
          </a:p>
        </p:txBody>
      </p:sp>
    </p:spTree>
    <p:extLst>
      <p:ext uri="{BB962C8B-B14F-4D97-AF65-F5344CB8AC3E}">
        <p14:creationId xmlns:p14="http://schemas.microsoft.com/office/powerpoint/2010/main" val="155494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Gains If All States Achieved Top Rates* of Performance</a:t>
            </a:r>
          </a:p>
        </p:txBody>
      </p:sp>
      <p:sp>
        <p:nvSpPr>
          <p:cNvPr id="4" name="Footer Placeholder 3"/>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5" name="Slide Number Placeholder 4"/>
          <p:cNvSpPr>
            <a:spLocks noGrp="1"/>
          </p:cNvSpPr>
          <p:nvPr>
            <p:ph type="sldNum" sz="quarter" idx="12"/>
          </p:nvPr>
        </p:nvSpPr>
        <p:spPr/>
        <p:txBody>
          <a:bodyPr/>
          <a:lstStyle/>
          <a:p>
            <a:r>
              <a:rPr lang="en-US" dirty="0"/>
              <a:t>Exhibit </a:t>
            </a:r>
            <a:fld id="{E7618A31-AA76-49C6-B606-11040BBBFDAD}" type="slidenum">
              <a:rPr lang="en-US" smtClean="0"/>
              <a:pPr/>
              <a:t>13</a:t>
            </a:fld>
            <a:endParaRPr lang="en-US" dirty="0"/>
          </a:p>
        </p:txBody>
      </p:sp>
      <p:sp>
        <p:nvSpPr>
          <p:cNvPr id="8" name="Text Placeholder 6"/>
          <p:cNvSpPr txBox="1">
            <a:spLocks/>
          </p:cNvSpPr>
          <p:nvPr/>
        </p:nvSpPr>
        <p:spPr>
          <a:xfrm>
            <a:off x="157150" y="5541263"/>
            <a:ext cx="8838199" cy="399999"/>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1000" kern="800" spc="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a:ln>
                  <a:noFill/>
                </a:ln>
                <a:solidFill>
                  <a:srgbClr val="4C515A"/>
                </a:solidFill>
                <a:effectLst/>
                <a:uLnTx/>
                <a:uFillTx/>
                <a:latin typeface="InterFace"/>
                <a:ea typeface="+mn-ea"/>
                <a:cs typeface="+mn-cs"/>
              </a:rPr>
              <a:t>Note: *Performance benchmarks set at the level achieved by the top-performing state with available data for this indicator.</a:t>
            </a:r>
            <a:endParaRPr kumimoji="0" lang="en-US" sz="1000" b="0" i="0" u="none" strike="noStrike" kern="800" cap="none" spc="0" normalizeH="0" baseline="0" noProof="0" dirty="0">
              <a:ln>
                <a:noFill/>
              </a:ln>
              <a:solidFill>
                <a:srgbClr val="4C515A"/>
              </a:solidFill>
              <a:effectLst/>
              <a:uLnTx/>
              <a:uFillTx/>
              <a:latin typeface="InterFace"/>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1721528702"/>
              </p:ext>
            </p:extLst>
          </p:nvPr>
        </p:nvGraphicFramePr>
        <p:xfrm>
          <a:off x="157151" y="1037774"/>
          <a:ext cx="8838198" cy="4740561"/>
        </p:xfrm>
        <a:graphic>
          <a:graphicData uri="http://schemas.openxmlformats.org/drawingml/2006/table">
            <a:tbl>
              <a:tblPr firstRow="1" bandRow="1"/>
              <a:tblGrid>
                <a:gridCol w="1351609">
                  <a:extLst>
                    <a:ext uri="{9D8B030D-6E8A-4147-A177-3AD203B41FA5}">
                      <a16:colId xmlns:a16="http://schemas.microsoft.com/office/drawing/2014/main" val="20000"/>
                    </a:ext>
                  </a:extLst>
                </a:gridCol>
                <a:gridCol w="7486589">
                  <a:extLst>
                    <a:ext uri="{9D8B030D-6E8A-4147-A177-3AD203B41FA5}">
                      <a16:colId xmlns:a16="http://schemas.microsoft.com/office/drawing/2014/main" val="20001"/>
                    </a:ext>
                  </a:extLst>
                </a:gridCol>
              </a:tblGrid>
              <a:tr h="526729">
                <a:tc>
                  <a:txBody>
                    <a:bodyPr/>
                    <a:lstStyle>
                      <a:lvl1pPr marL="0" algn="l" defTabSz="914400" rtl="0" eaLnBrk="1" latinLnBrk="0" hangingPunct="1">
                        <a:defRPr sz="1800" b="1" kern="1200">
                          <a:solidFill>
                            <a:schemeClr val="tx1"/>
                          </a:solidFill>
                          <a:latin typeface="InterFace"/>
                        </a:defRPr>
                      </a:lvl1pPr>
                      <a:lvl2pPr marL="457200" algn="l" defTabSz="914400" rtl="0" eaLnBrk="1" latinLnBrk="0" hangingPunct="1">
                        <a:defRPr sz="1800" b="1" kern="1200">
                          <a:solidFill>
                            <a:schemeClr val="tx1"/>
                          </a:solidFill>
                          <a:latin typeface="InterFace"/>
                        </a:defRPr>
                      </a:lvl2pPr>
                      <a:lvl3pPr marL="914400" algn="l" defTabSz="914400" rtl="0" eaLnBrk="1" latinLnBrk="0" hangingPunct="1">
                        <a:defRPr sz="1800" b="1" kern="1200">
                          <a:solidFill>
                            <a:schemeClr val="tx1"/>
                          </a:solidFill>
                          <a:latin typeface="InterFace"/>
                        </a:defRPr>
                      </a:lvl3pPr>
                      <a:lvl4pPr marL="1371600" algn="l" defTabSz="914400" rtl="0" eaLnBrk="1" latinLnBrk="0" hangingPunct="1">
                        <a:defRPr sz="1800" b="1" kern="1200">
                          <a:solidFill>
                            <a:schemeClr val="tx1"/>
                          </a:solidFill>
                          <a:latin typeface="InterFace"/>
                        </a:defRPr>
                      </a:lvl4pPr>
                      <a:lvl5pPr marL="1828800" algn="l" defTabSz="914400" rtl="0" eaLnBrk="1" latinLnBrk="0" hangingPunct="1">
                        <a:defRPr sz="1800" b="1" kern="1200">
                          <a:solidFill>
                            <a:schemeClr val="tx1"/>
                          </a:solidFill>
                          <a:latin typeface="InterFace"/>
                        </a:defRPr>
                      </a:lvl5pPr>
                      <a:lvl6pPr marL="2286000" algn="l" defTabSz="914400" rtl="0" eaLnBrk="1" latinLnBrk="0" hangingPunct="1">
                        <a:defRPr sz="1800" b="1" kern="1200">
                          <a:solidFill>
                            <a:schemeClr val="tx1"/>
                          </a:solidFill>
                          <a:latin typeface="InterFace"/>
                        </a:defRPr>
                      </a:lvl6pPr>
                      <a:lvl7pPr marL="2743200" algn="l" defTabSz="914400" rtl="0" eaLnBrk="1" latinLnBrk="0" hangingPunct="1">
                        <a:defRPr sz="1800" b="1" kern="1200">
                          <a:solidFill>
                            <a:schemeClr val="tx1"/>
                          </a:solidFill>
                          <a:latin typeface="InterFace"/>
                        </a:defRPr>
                      </a:lvl7pPr>
                      <a:lvl8pPr marL="3200400" algn="l" defTabSz="914400" rtl="0" eaLnBrk="1" latinLnBrk="0" hangingPunct="1">
                        <a:defRPr sz="1800" b="1" kern="1200">
                          <a:solidFill>
                            <a:schemeClr val="tx1"/>
                          </a:solidFill>
                          <a:latin typeface="InterFace"/>
                        </a:defRPr>
                      </a:lvl8pPr>
                      <a:lvl9pPr marL="3657600" algn="l" defTabSz="914400" rtl="0" eaLnBrk="1" latinLnBrk="0" hangingPunct="1">
                        <a:defRPr sz="1800" b="1" kern="1200">
                          <a:solidFill>
                            <a:schemeClr val="tx1"/>
                          </a:solidFill>
                          <a:latin typeface="InterFace"/>
                        </a:defRPr>
                      </a:lvl9pPr>
                    </a:lstStyle>
                    <a:p>
                      <a:pPr algn="r"/>
                      <a:r>
                        <a:rPr lang="en-US" sz="1800" b="1" dirty="0">
                          <a:solidFill>
                            <a:srgbClr val="4ABDBC"/>
                          </a:solidFill>
                        </a:rPr>
                        <a:t>20</a:t>
                      </a:r>
                      <a:r>
                        <a:rPr lang="en-US" sz="1800" b="1" baseline="0" dirty="0">
                          <a:solidFill>
                            <a:srgbClr val="4ABDBC"/>
                          </a:solidFill>
                        </a:rPr>
                        <a:t> million</a:t>
                      </a:r>
                      <a:endParaRPr lang="en-US" sz="1800" b="1" dirty="0">
                        <a:solidFill>
                          <a:srgbClr val="4ABDBC"/>
                        </a:solidFill>
                        <a:latin typeface="+mn-lt"/>
                      </a:endParaRPr>
                    </a:p>
                  </a:txBody>
                  <a:tcPr anchor="ctr">
                    <a:lnL>
                      <a:noFill/>
                    </a:lnL>
                    <a:lnR>
                      <a:noFill/>
                    </a:lnR>
                    <a:lnT w="12700" cmpd="sng">
                      <a:noFill/>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InterFace"/>
                        </a:defRPr>
                      </a:lvl1pPr>
                      <a:lvl2pPr marL="457200" algn="l" defTabSz="914400" rtl="0" eaLnBrk="1" latinLnBrk="0" hangingPunct="1">
                        <a:defRPr sz="1800" b="1" kern="1200">
                          <a:solidFill>
                            <a:schemeClr val="tx1"/>
                          </a:solidFill>
                          <a:latin typeface="InterFace"/>
                        </a:defRPr>
                      </a:lvl2pPr>
                      <a:lvl3pPr marL="914400" algn="l" defTabSz="914400" rtl="0" eaLnBrk="1" latinLnBrk="0" hangingPunct="1">
                        <a:defRPr sz="1800" b="1" kern="1200">
                          <a:solidFill>
                            <a:schemeClr val="tx1"/>
                          </a:solidFill>
                          <a:latin typeface="InterFace"/>
                        </a:defRPr>
                      </a:lvl3pPr>
                      <a:lvl4pPr marL="1371600" algn="l" defTabSz="914400" rtl="0" eaLnBrk="1" latinLnBrk="0" hangingPunct="1">
                        <a:defRPr sz="1800" b="1" kern="1200">
                          <a:solidFill>
                            <a:schemeClr val="tx1"/>
                          </a:solidFill>
                          <a:latin typeface="InterFace"/>
                        </a:defRPr>
                      </a:lvl4pPr>
                      <a:lvl5pPr marL="1828800" algn="l" defTabSz="914400" rtl="0" eaLnBrk="1" latinLnBrk="0" hangingPunct="1">
                        <a:defRPr sz="1800" b="1" kern="1200">
                          <a:solidFill>
                            <a:schemeClr val="tx1"/>
                          </a:solidFill>
                          <a:latin typeface="InterFace"/>
                        </a:defRPr>
                      </a:lvl5pPr>
                      <a:lvl6pPr marL="2286000" algn="l" defTabSz="914400" rtl="0" eaLnBrk="1" latinLnBrk="0" hangingPunct="1">
                        <a:defRPr sz="1800" b="1" kern="1200">
                          <a:solidFill>
                            <a:schemeClr val="tx1"/>
                          </a:solidFill>
                          <a:latin typeface="InterFace"/>
                        </a:defRPr>
                      </a:lvl6pPr>
                      <a:lvl7pPr marL="2743200" algn="l" defTabSz="914400" rtl="0" eaLnBrk="1" latinLnBrk="0" hangingPunct="1">
                        <a:defRPr sz="1800" b="1" kern="1200">
                          <a:solidFill>
                            <a:schemeClr val="tx1"/>
                          </a:solidFill>
                          <a:latin typeface="InterFace"/>
                        </a:defRPr>
                      </a:lvl7pPr>
                      <a:lvl8pPr marL="3200400" algn="l" defTabSz="914400" rtl="0" eaLnBrk="1" latinLnBrk="0" hangingPunct="1">
                        <a:defRPr sz="1800" b="1" kern="1200">
                          <a:solidFill>
                            <a:schemeClr val="tx1"/>
                          </a:solidFill>
                          <a:latin typeface="InterFace"/>
                        </a:defRPr>
                      </a:lvl8pPr>
                      <a:lvl9pPr marL="3657600" algn="l" defTabSz="914400" rtl="0" eaLnBrk="1" latinLnBrk="0" hangingPunct="1">
                        <a:defRPr sz="1800" b="1" kern="1200">
                          <a:solidFill>
                            <a:schemeClr val="tx1"/>
                          </a:solidFill>
                          <a:latin typeface="InterFace"/>
                        </a:defRPr>
                      </a:lvl9pPr>
                    </a:lstStyle>
                    <a:p>
                      <a:r>
                        <a:rPr lang="en-US" sz="1400" b="1" dirty="0"/>
                        <a:t>more adults and children insured, beyond those who already gained coverage through the ACA</a:t>
                      </a:r>
                      <a:endParaRPr lang="en-US" sz="1400" b="1" dirty="0">
                        <a:latin typeface="+mn-lt"/>
                      </a:endParaRPr>
                    </a:p>
                  </a:txBody>
                  <a:tcPr marL="0" anchor="ctr">
                    <a:lnL>
                      <a:noFill/>
                    </a:lnL>
                    <a:lnR>
                      <a:noFill/>
                    </a:lnR>
                    <a:lnT w="12700" cmpd="sng">
                      <a:noFill/>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6729">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algn="r"/>
                      <a:r>
                        <a:rPr lang="en-US" sz="1800" b="1" dirty="0">
                          <a:solidFill>
                            <a:srgbClr val="4ABDBC"/>
                          </a:solidFill>
                        </a:rPr>
                        <a:t>14 million</a:t>
                      </a:r>
                      <a:endParaRPr lang="en-US" sz="1800" b="1" dirty="0">
                        <a:solidFill>
                          <a:srgbClr val="4ABDBC"/>
                        </a:solidFill>
                        <a:latin typeface="+mn-lt"/>
                      </a:endParaRPr>
                    </a:p>
                  </a:txBody>
                  <a:tcPr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r>
                        <a:rPr lang="en-US" sz="1400" b="1" dirty="0"/>
                        <a:t>fewer adults skipping care because of its cost</a:t>
                      </a:r>
                      <a:endParaRPr lang="en-US" sz="1400" b="1" dirty="0">
                        <a:latin typeface="+mn-lt"/>
                      </a:endParaRPr>
                    </a:p>
                  </a:txBody>
                  <a:tcPr marL="0"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6729">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algn="r"/>
                      <a:r>
                        <a:rPr lang="en-US" sz="1800" b="1" dirty="0">
                          <a:solidFill>
                            <a:srgbClr val="4ABDBC"/>
                          </a:solidFill>
                          <a:latin typeface="+mn-lt"/>
                        </a:rPr>
                        <a:t>26 million </a:t>
                      </a:r>
                    </a:p>
                  </a:txBody>
                  <a:tcPr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more adults  with </a:t>
                      </a:r>
                      <a:r>
                        <a:rPr lang="en-US" sz="1400" b="1" baseline="0" dirty="0">
                          <a:latin typeface="+mn-lt"/>
                        </a:rPr>
                        <a:t>a </a:t>
                      </a:r>
                      <a:r>
                        <a:rPr lang="en-US" sz="1400" b="1" dirty="0">
                          <a:latin typeface="+mn-lt"/>
                        </a:rPr>
                        <a:t>usual source of care</a:t>
                      </a:r>
                    </a:p>
                  </a:txBody>
                  <a:tcPr marL="0"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0119232"/>
                  </a:ext>
                </a:extLst>
              </a:tr>
              <a:tr h="526729">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algn="r"/>
                      <a:r>
                        <a:rPr lang="en-US" sz="1800" b="1" dirty="0">
                          <a:solidFill>
                            <a:srgbClr val="4ABDBC"/>
                          </a:solidFill>
                        </a:rPr>
                        <a:t>12 million</a:t>
                      </a:r>
                      <a:endParaRPr lang="en-US" sz="1800" b="1" dirty="0">
                        <a:solidFill>
                          <a:srgbClr val="4ABDBC"/>
                        </a:solidFill>
                        <a:latin typeface="+mn-lt"/>
                      </a:endParaRPr>
                    </a:p>
                  </a:txBody>
                  <a:tcPr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t>more adults receiving</a:t>
                      </a:r>
                      <a:r>
                        <a:rPr lang="en-US" sz="1400" b="1" baseline="0" dirty="0"/>
                        <a:t> </a:t>
                      </a:r>
                      <a:r>
                        <a:rPr lang="en-US" sz="1400" b="1" dirty="0"/>
                        <a:t>recommended cancer screenings</a:t>
                      </a:r>
                      <a:endParaRPr lang="en-US" sz="1400" b="1" dirty="0">
                        <a:latin typeface="+mn-lt"/>
                      </a:endParaRPr>
                    </a:p>
                  </a:txBody>
                  <a:tcPr marL="0"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6729">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algn="r"/>
                      <a:r>
                        <a:rPr lang="en-US" sz="1800" b="1" dirty="0">
                          <a:solidFill>
                            <a:srgbClr val="4ABDBC"/>
                          </a:solidFill>
                          <a:latin typeface="+mn-lt"/>
                        </a:rPr>
                        <a:t>513,000</a:t>
                      </a:r>
                    </a:p>
                  </a:txBody>
                  <a:tcPr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t>more young</a:t>
                      </a:r>
                      <a:r>
                        <a:rPr lang="en-US" sz="1400" b="1" baseline="0" dirty="0"/>
                        <a:t> </a:t>
                      </a:r>
                      <a:r>
                        <a:rPr lang="en-US" sz="1400" b="1" dirty="0"/>
                        <a:t>children receiving all recommended vaccines</a:t>
                      </a:r>
                      <a:endParaRPr lang="en-US" sz="1400" b="1" dirty="0">
                        <a:latin typeface="+mn-lt"/>
                      </a:endParaRPr>
                    </a:p>
                  </a:txBody>
                  <a:tcPr marL="0"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6729">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algn="r"/>
                      <a:r>
                        <a:rPr lang="en-US" sz="1800" b="1" dirty="0">
                          <a:solidFill>
                            <a:srgbClr val="4ABDBC"/>
                          </a:solidFill>
                          <a:latin typeface="+mn-lt"/>
                        </a:rPr>
                        <a:t>1 million</a:t>
                      </a:r>
                    </a:p>
                  </a:txBody>
                  <a:tcPr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r>
                        <a:rPr lang="en-US" sz="1400" b="1" dirty="0">
                          <a:latin typeface="+mn-lt"/>
                        </a:rPr>
                        <a:t>fewer Medicare beneficiaries receiving</a:t>
                      </a:r>
                      <a:r>
                        <a:rPr lang="en-US" sz="1400" b="1" baseline="0" dirty="0">
                          <a:latin typeface="+mn-lt"/>
                        </a:rPr>
                        <a:t> a high-risk prescription drug</a:t>
                      </a:r>
                      <a:endParaRPr lang="en-US" sz="1400" b="1" dirty="0">
                        <a:latin typeface="+mn-lt"/>
                      </a:endParaRPr>
                    </a:p>
                  </a:txBody>
                  <a:tcPr marL="0"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545489"/>
                  </a:ext>
                </a:extLst>
              </a:tr>
              <a:tr h="526729">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algn="r"/>
                      <a:r>
                        <a:rPr lang="en-US" sz="1800" b="1" dirty="0">
                          <a:solidFill>
                            <a:srgbClr val="4ABDBC"/>
                          </a:solidFill>
                          <a:latin typeface="+mn-lt"/>
                        </a:rPr>
                        <a:t>124,000</a:t>
                      </a:r>
                    </a:p>
                  </a:txBody>
                  <a:tcPr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r>
                        <a:rPr lang="en-US" sz="1400" b="1" dirty="0">
                          <a:latin typeface="+mn-lt"/>
                        </a:rPr>
                        <a:t>fewer hospital readmissions among </a:t>
                      </a:r>
                      <a:r>
                        <a:rPr lang="en-US" sz="1400" b="1">
                          <a:latin typeface="+mn-lt"/>
                        </a:rPr>
                        <a:t>Medicare beneficiaries ages</a:t>
                      </a:r>
                      <a:r>
                        <a:rPr lang="en-US" sz="1400" b="1" baseline="0">
                          <a:latin typeface="+mn-lt"/>
                        </a:rPr>
                        <a:t> </a:t>
                      </a:r>
                      <a:r>
                        <a:rPr lang="en-US" sz="1400" b="1" dirty="0">
                          <a:latin typeface="+mn-lt"/>
                        </a:rPr>
                        <a:t>65 </a:t>
                      </a:r>
                      <a:r>
                        <a:rPr lang="en-US" sz="1400" b="1">
                          <a:latin typeface="+mn-lt"/>
                        </a:rPr>
                        <a:t>and older</a:t>
                      </a:r>
                      <a:endParaRPr lang="en-US" sz="1400" b="1" dirty="0">
                        <a:latin typeface="+mn-lt"/>
                      </a:endParaRPr>
                    </a:p>
                  </a:txBody>
                  <a:tcPr marL="0"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5259068"/>
                  </a:ext>
                </a:extLst>
              </a:tr>
              <a:tr h="526729">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algn="r"/>
                      <a:r>
                        <a:rPr lang="en-US" sz="1800" b="1" dirty="0">
                          <a:solidFill>
                            <a:srgbClr val="4ABDBC"/>
                          </a:solidFill>
                          <a:latin typeface="+mn-lt"/>
                        </a:rPr>
                        <a:t>1.4 million</a:t>
                      </a:r>
                    </a:p>
                  </a:txBody>
                  <a:tcPr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r>
                        <a:rPr lang="en-US" sz="1400" b="1" dirty="0">
                          <a:latin typeface="+mn-lt"/>
                        </a:rPr>
                        <a:t>fewer emergency room visits for nonemergency care or conditions treatable with primary care</a:t>
                      </a:r>
                    </a:p>
                  </a:txBody>
                  <a:tcPr marL="0" anchor="ctr">
                    <a:lnL>
                      <a:noFill/>
                    </a:lnL>
                    <a:lnR>
                      <a:noFill/>
                    </a:lnR>
                    <a:lnT w="12700" cap="flat" cmpd="sng" algn="ctr">
                      <a:solidFill>
                        <a:srgbClr val="4ABDBC"/>
                      </a:solidFill>
                      <a:prstDash val="sysDot"/>
                      <a:round/>
                      <a:headEnd type="none" w="med" len="med"/>
                      <a:tailEnd type="none" w="med" len="med"/>
                    </a:lnT>
                    <a:lnB w="12700" cap="flat" cmpd="sng" algn="ctr">
                      <a:solidFill>
                        <a:srgbClr val="4ABDBC"/>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140887"/>
                  </a:ext>
                </a:extLst>
              </a:tr>
              <a:tr h="526729">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pPr algn="r"/>
                      <a:r>
                        <a:rPr lang="en-US" sz="1800" b="1" dirty="0">
                          <a:solidFill>
                            <a:srgbClr val="4ABDBC"/>
                          </a:solidFill>
                        </a:rPr>
                        <a:t>90,000</a:t>
                      </a:r>
                      <a:endParaRPr lang="en-US" sz="1800" b="1" dirty="0">
                        <a:solidFill>
                          <a:srgbClr val="4ABDBC"/>
                        </a:solidFill>
                        <a:latin typeface="+mn-lt"/>
                      </a:endParaRPr>
                    </a:p>
                  </a:txBody>
                  <a:tcPr anchor="ctr">
                    <a:lnL>
                      <a:noFill/>
                    </a:lnL>
                    <a:lnR>
                      <a:noFill/>
                    </a:lnR>
                    <a:lnT w="12700" cap="flat" cmpd="sng" algn="ctr">
                      <a:solidFill>
                        <a:srgbClr val="4ABDBC"/>
                      </a:solidFill>
                      <a:prstDash val="sys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Face"/>
                        </a:defRPr>
                      </a:lvl1pPr>
                      <a:lvl2pPr marL="457200" algn="l" defTabSz="914400" rtl="0" eaLnBrk="1" latinLnBrk="0" hangingPunct="1">
                        <a:defRPr sz="1800" kern="1200">
                          <a:solidFill>
                            <a:schemeClr val="tx1"/>
                          </a:solidFill>
                          <a:latin typeface="InterFace"/>
                        </a:defRPr>
                      </a:lvl2pPr>
                      <a:lvl3pPr marL="914400" algn="l" defTabSz="914400" rtl="0" eaLnBrk="1" latinLnBrk="0" hangingPunct="1">
                        <a:defRPr sz="1800" kern="1200">
                          <a:solidFill>
                            <a:schemeClr val="tx1"/>
                          </a:solidFill>
                          <a:latin typeface="InterFace"/>
                        </a:defRPr>
                      </a:lvl3pPr>
                      <a:lvl4pPr marL="1371600" algn="l" defTabSz="914400" rtl="0" eaLnBrk="1" latinLnBrk="0" hangingPunct="1">
                        <a:defRPr sz="1800" kern="1200">
                          <a:solidFill>
                            <a:schemeClr val="tx1"/>
                          </a:solidFill>
                          <a:latin typeface="InterFace"/>
                        </a:defRPr>
                      </a:lvl4pPr>
                      <a:lvl5pPr marL="1828800" algn="l" defTabSz="914400" rtl="0" eaLnBrk="1" latinLnBrk="0" hangingPunct="1">
                        <a:defRPr sz="1800" kern="1200">
                          <a:solidFill>
                            <a:schemeClr val="tx1"/>
                          </a:solidFill>
                          <a:latin typeface="InterFace"/>
                        </a:defRPr>
                      </a:lvl5pPr>
                      <a:lvl6pPr marL="2286000" algn="l" defTabSz="914400" rtl="0" eaLnBrk="1" latinLnBrk="0" hangingPunct="1">
                        <a:defRPr sz="1800" kern="1200">
                          <a:solidFill>
                            <a:schemeClr val="tx1"/>
                          </a:solidFill>
                          <a:latin typeface="InterFace"/>
                        </a:defRPr>
                      </a:lvl6pPr>
                      <a:lvl7pPr marL="2743200" algn="l" defTabSz="914400" rtl="0" eaLnBrk="1" latinLnBrk="0" hangingPunct="1">
                        <a:defRPr sz="1800" kern="1200">
                          <a:solidFill>
                            <a:schemeClr val="tx1"/>
                          </a:solidFill>
                          <a:latin typeface="InterFace"/>
                        </a:defRPr>
                      </a:lvl7pPr>
                      <a:lvl8pPr marL="3200400" algn="l" defTabSz="914400" rtl="0" eaLnBrk="1" latinLnBrk="0" hangingPunct="1">
                        <a:defRPr sz="1800" kern="1200">
                          <a:solidFill>
                            <a:schemeClr val="tx1"/>
                          </a:solidFill>
                          <a:latin typeface="InterFace"/>
                        </a:defRPr>
                      </a:lvl8pPr>
                      <a:lvl9pPr marL="3657600" algn="l" defTabSz="914400" rtl="0" eaLnBrk="1" latinLnBrk="0" hangingPunct="1">
                        <a:defRPr sz="1800" kern="1200">
                          <a:solidFill>
                            <a:schemeClr val="tx1"/>
                          </a:solidFill>
                          <a:latin typeface="InterFace"/>
                        </a:defRPr>
                      </a:lvl9pPr>
                    </a:lstStyle>
                    <a:p>
                      <a:r>
                        <a:rPr lang="en-US" sz="1400" b="1" dirty="0"/>
                        <a:t>fewer deaths before age 75 from treatable diseases</a:t>
                      </a:r>
                      <a:endParaRPr lang="en-US" sz="1400" b="1" dirty="0">
                        <a:latin typeface="+mn-lt"/>
                      </a:endParaRPr>
                    </a:p>
                  </a:txBody>
                  <a:tcPr marL="0" anchor="ctr">
                    <a:lnL>
                      <a:noFill/>
                    </a:lnL>
                    <a:lnR>
                      <a:noFill/>
                    </a:lnR>
                    <a:lnT w="12700" cap="flat" cmpd="sng" algn="ctr">
                      <a:solidFill>
                        <a:srgbClr val="4ABDBC"/>
                      </a:solid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9344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Summary and Implications</a:t>
            </a:r>
          </a:p>
        </p:txBody>
      </p:sp>
      <p:sp>
        <p:nvSpPr>
          <p:cNvPr id="4" name="Content Placeholder 3"/>
          <p:cNvSpPr>
            <a:spLocks noGrp="1"/>
          </p:cNvSpPr>
          <p:nvPr>
            <p:ph idx="1"/>
          </p:nvPr>
        </p:nvSpPr>
        <p:spPr/>
        <p:txBody>
          <a:bodyPr>
            <a:noAutofit/>
          </a:bodyPr>
          <a:lstStyle/>
          <a:p>
            <a:pPr>
              <a:lnSpc>
                <a:spcPct val="100000"/>
              </a:lnSpc>
            </a:pPr>
            <a:r>
              <a:rPr lang="en-US" sz="2000" dirty="0"/>
              <a:t>State gains brought about by Affordable Care Act (ACA) coverage expansions highlight the federal government’s role in helping to support State health system improvement</a:t>
            </a:r>
          </a:p>
          <a:p>
            <a:pPr>
              <a:lnSpc>
                <a:spcPct val="100000"/>
              </a:lnSpc>
            </a:pPr>
            <a:r>
              <a:rPr lang="en-US" sz="2000" dirty="0"/>
              <a:t>Five states that rose the most in overall rankings (Calif, Colo., Ky., N.Y., Wash.) each embraced the ACA by expanding Medicaid and implementing their own state-based insurance exchanges</a:t>
            </a:r>
          </a:p>
          <a:p>
            <a:pPr>
              <a:lnSpc>
                <a:spcPct val="100000"/>
              </a:lnSpc>
            </a:pPr>
            <a:r>
              <a:rPr lang="en-US" sz="2000" dirty="0"/>
              <a:t>Widespread state gains in access to care may be threatened by proposed repeal and replacement of the ACA</a:t>
            </a:r>
          </a:p>
          <a:p>
            <a:pPr>
              <a:lnSpc>
                <a:spcPct val="100000"/>
              </a:lnSpc>
            </a:pPr>
            <a:r>
              <a:rPr lang="en-US" sz="2000" dirty="0"/>
              <a:t>Wide range in performance among states and disparities in performance for vulnerable populations offer many opportunities for improvement: lower-ranked states have the most to gain</a:t>
            </a:r>
          </a:p>
          <a:p>
            <a:pPr>
              <a:lnSpc>
                <a:spcPct val="100000"/>
              </a:lnSpc>
            </a:pPr>
            <a:r>
              <a:rPr lang="en-US" altLang="en-US" sz="2000" dirty="0"/>
              <a:t>Every state has the opportunity to teach and learn</a:t>
            </a:r>
          </a:p>
        </p:txBody>
      </p:sp>
      <p:sp>
        <p:nvSpPr>
          <p:cNvPr id="5" name="Footer Placeholder 4"/>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6" name="Slide Number Placeholder 4"/>
          <p:cNvSpPr>
            <a:spLocks noGrp="1"/>
          </p:cNvSpPr>
          <p:nvPr>
            <p:ph type="sldNum" sz="quarter" idx="12"/>
          </p:nvPr>
        </p:nvSpPr>
        <p:spPr>
          <a:xfrm>
            <a:off x="157818" y="90366"/>
            <a:ext cx="2057400" cy="146304"/>
          </a:xfrm>
        </p:spPr>
        <p:txBody>
          <a:bodyPr/>
          <a:lstStyle/>
          <a:p>
            <a:r>
              <a:rPr lang="en-US" dirty="0"/>
              <a:t>Exhibit </a:t>
            </a:r>
            <a:r>
              <a:rPr lang="en-US" dirty="0" smtClean="0"/>
              <a:t>14</a:t>
            </a:r>
            <a:endParaRPr lang="en-US" dirty="0"/>
          </a:p>
        </p:txBody>
      </p:sp>
    </p:spTree>
    <p:extLst>
      <p:ext uri="{BB962C8B-B14F-4D97-AF65-F5344CB8AC3E}">
        <p14:creationId xmlns:p14="http://schemas.microsoft.com/office/powerpoint/2010/main" val="397519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cs typeface="Arial" pitchFamily="34" charset="0"/>
              </a:rPr>
              <a:t>For More Information, Visit the Fund’s Health System Data Center: </a:t>
            </a:r>
            <a:r>
              <a:rPr lang="en-US" sz="2000" b="1" u="sng" dirty="0">
                <a:hlinkClick r:id="rId2"/>
              </a:rPr>
              <a:t>http://datacenter.commonwealthfund.org/</a:t>
            </a:r>
            <a:endParaRPr lang="en-US" sz="1800" dirty="0"/>
          </a:p>
        </p:txBody>
      </p:sp>
      <p:pic>
        <p:nvPicPr>
          <p:cNvPr id="6" name="Picture 5"/>
          <p:cNvPicPr>
            <a:picLocks noChangeAspect="1"/>
          </p:cNvPicPr>
          <p:nvPr/>
        </p:nvPicPr>
        <p:blipFill>
          <a:blip r:embed="rId3"/>
          <a:stretch>
            <a:fillRect/>
          </a:stretch>
        </p:blipFill>
        <p:spPr>
          <a:xfrm>
            <a:off x="1879571" y="1549399"/>
            <a:ext cx="5387848" cy="5029200"/>
          </a:xfrm>
          <a:prstGeom prst="rect">
            <a:avLst/>
          </a:prstGeom>
          <a:effectLst>
            <a:outerShdw blurRad="63500" sx="102000" sy="102000" algn="ctr" rotWithShape="0">
              <a:prstClr val="black">
                <a:alpha val="40000"/>
              </a:prstClr>
            </a:outerShdw>
          </a:effectLst>
        </p:spPr>
      </p:pic>
      <p:sp>
        <p:nvSpPr>
          <p:cNvPr id="3" name="Slide Number Placeholder 2"/>
          <p:cNvSpPr>
            <a:spLocks noGrp="1"/>
          </p:cNvSpPr>
          <p:nvPr>
            <p:ph type="sldNum" sz="quarter" idx="12"/>
          </p:nvPr>
        </p:nvSpPr>
        <p:spPr/>
        <p:txBody>
          <a:bodyPr/>
          <a:lstStyle/>
          <a:p>
            <a:r>
              <a:rPr lang="en-US" smtClean="0"/>
              <a:t>Exhibit </a:t>
            </a:r>
            <a:fld id="{E7618A31-AA76-49C6-B606-11040BBBFDAD}" type="slidenum">
              <a:rPr lang="en-US" smtClean="0"/>
              <a:pPr/>
              <a:t>15</a:t>
            </a:fld>
            <a:endParaRPr lang="en-US" dirty="0"/>
          </a:p>
        </p:txBody>
      </p:sp>
    </p:spTree>
    <p:extLst>
      <p:ext uri="{BB962C8B-B14F-4D97-AF65-F5344CB8AC3E}">
        <p14:creationId xmlns:p14="http://schemas.microsoft.com/office/powerpoint/2010/main" val="2402540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3267" y="815957"/>
            <a:ext cx="5797789" cy="5903044"/>
          </a:xfrm>
          <a:prstGeom prst="rect">
            <a:avLst/>
          </a:prstGeom>
          <a:effectLst>
            <a:outerShdw blurRad="63500" sx="102000" sy="102000" algn="ctr" rotWithShape="0">
              <a:prstClr val="black">
                <a:alpha val="40000"/>
              </a:prstClr>
            </a:outerShdw>
          </a:effectLst>
        </p:spPr>
      </p:pic>
      <p:sp>
        <p:nvSpPr>
          <p:cNvPr id="4" name="Right Arrow 3"/>
          <p:cNvSpPr/>
          <p:nvPr/>
        </p:nvSpPr>
        <p:spPr>
          <a:xfrm rot="10800000">
            <a:off x="6487603" y="1737970"/>
            <a:ext cx="914400" cy="685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ight Arrow 4"/>
          <p:cNvSpPr/>
          <p:nvPr/>
        </p:nvSpPr>
        <p:spPr>
          <a:xfrm rot="10800000">
            <a:off x="6497638" y="4922495"/>
            <a:ext cx="914400" cy="685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8133" name="TextBox 5"/>
          <p:cNvSpPr txBox="1">
            <a:spLocks noChangeArrowheads="1"/>
          </p:cNvSpPr>
          <p:nvPr/>
        </p:nvSpPr>
        <p:spPr bwMode="auto">
          <a:xfrm>
            <a:off x="7402003" y="1737970"/>
            <a:ext cx="174199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ts val="575"/>
              </a:spcBef>
              <a:spcAft>
                <a:spcPct val="0"/>
              </a:spcAft>
            </a:pPr>
            <a:r>
              <a:rPr lang="en-US" dirty="0">
                <a:solidFill>
                  <a:srgbClr val="455660"/>
                </a:solidFill>
              </a:rPr>
              <a:t>Downloadable Profile</a:t>
            </a:r>
          </a:p>
        </p:txBody>
      </p:sp>
      <p:sp>
        <p:nvSpPr>
          <p:cNvPr id="48134" name="TextBox 6"/>
          <p:cNvSpPr txBox="1">
            <a:spLocks noChangeArrowheads="1"/>
          </p:cNvSpPr>
          <p:nvPr/>
        </p:nvSpPr>
        <p:spPr bwMode="auto">
          <a:xfrm>
            <a:off x="7399338" y="4684370"/>
            <a:ext cx="174466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ts val="575"/>
              </a:spcBef>
              <a:spcAft>
                <a:spcPct val="0"/>
              </a:spcAft>
            </a:pPr>
            <a:r>
              <a:rPr lang="en-US">
                <a:solidFill>
                  <a:srgbClr val="455660"/>
                </a:solidFill>
              </a:rPr>
              <a:t>Customizable Benchmarking tools and comparisons</a:t>
            </a:r>
          </a:p>
        </p:txBody>
      </p:sp>
      <p:sp>
        <p:nvSpPr>
          <p:cNvPr id="2" name="Left Brace 1"/>
          <p:cNvSpPr/>
          <p:nvPr/>
        </p:nvSpPr>
        <p:spPr>
          <a:xfrm rot="5400000">
            <a:off x="3980610" y="2570280"/>
            <a:ext cx="276917" cy="2923552"/>
          </a:xfrm>
          <a:prstGeom prst="leftBrace">
            <a:avLst>
              <a:gd name="adj1" fmla="val 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455660"/>
              </a:solidFill>
            </a:endParaRPr>
          </a:p>
        </p:txBody>
      </p:sp>
      <p:sp>
        <p:nvSpPr>
          <p:cNvPr id="19" name="TextBox 5"/>
          <p:cNvSpPr txBox="1">
            <a:spLocks noChangeArrowheads="1"/>
          </p:cNvSpPr>
          <p:nvPr/>
        </p:nvSpPr>
        <p:spPr bwMode="auto">
          <a:xfrm>
            <a:off x="6980627" y="3275922"/>
            <a:ext cx="1743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ts val="575"/>
              </a:spcBef>
              <a:spcAft>
                <a:spcPct val="0"/>
              </a:spcAft>
            </a:pPr>
            <a:r>
              <a:rPr lang="en-US" dirty="0">
                <a:solidFill>
                  <a:srgbClr val="455660"/>
                </a:solidFill>
              </a:rPr>
              <a:t>Standard Benchmarking tools</a:t>
            </a:r>
          </a:p>
        </p:txBody>
      </p:sp>
      <p:sp>
        <p:nvSpPr>
          <p:cNvPr id="11" name="Title 1"/>
          <p:cNvSpPr txBox="1">
            <a:spLocks/>
          </p:cNvSpPr>
          <p:nvPr/>
        </p:nvSpPr>
        <p:spPr>
          <a:xfrm>
            <a:off x="163286" y="267589"/>
            <a:ext cx="9034846" cy="470672"/>
          </a:xfrm>
          <a:prstGeom prst="rect">
            <a:avLst/>
          </a:prstGeom>
        </p:spPr>
        <p:txBody>
          <a:bodyPr>
            <a:noAutofit/>
          </a:bodyPr>
          <a:lstStyle>
            <a:lvl1pPr algn="ctr" defTabSz="914400" rtl="0" eaLnBrk="1" latinLnBrk="0" hangingPunct="1">
              <a:lnSpc>
                <a:spcPct val="90000"/>
              </a:lnSpc>
              <a:spcBef>
                <a:spcPct val="0"/>
              </a:spcBef>
              <a:buNone/>
              <a:defRPr sz="2400" b="1" kern="1200">
                <a:solidFill>
                  <a:schemeClr val="tx1"/>
                </a:solidFill>
                <a:latin typeface="+mn-lt"/>
                <a:ea typeface="+mj-ea"/>
                <a:cs typeface="+mj-cs"/>
              </a:defRPr>
            </a:lvl1pPr>
          </a:lstStyle>
          <a:p>
            <a:pPr algn="l"/>
            <a:r>
              <a:rPr lang="en-US" u="sng" dirty="0">
                <a:latin typeface="Georgia" panose="02040502050405020303" pitchFamily="18" charset="0"/>
                <a:hlinkClick r:id="rId3"/>
              </a:rPr>
              <a:t>http://datacenter.commonwealthfund.org</a:t>
            </a:r>
            <a:r>
              <a:rPr lang="en-US" u="sng" dirty="0">
                <a:latin typeface="Georgia" panose="02040502050405020303" pitchFamily="18" charset="0"/>
              </a:rPr>
              <a:t> </a:t>
            </a:r>
            <a:r>
              <a:rPr lang="en-US" sz="1800" dirty="0">
                <a:latin typeface="Georgia" panose="02040502050405020303" pitchFamily="18" charset="0"/>
              </a:rPr>
              <a:t/>
            </a:r>
            <a:br>
              <a:rPr lang="en-US" sz="1800" dirty="0">
                <a:latin typeface="Georgia" panose="02040502050405020303" pitchFamily="18" charset="0"/>
              </a:rPr>
            </a:br>
            <a:endParaRPr lang="en-US" sz="1800" dirty="0">
              <a:latin typeface="Georgia" panose="02040502050405020303" pitchFamily="18" charset="0"/>
            </a:endParaRPr>
          </a:p>
        </p:txBody>
      </p:sp>
      <p:cxnSp>
        <p:nvCxnSpPr>
          <p:cNvPr id="9" name="Straight Arrow Connector 8"/>
          <p:cNvCxnSpPr/>
          <p:nvPr/>
        </p:nvCxnSpPr>
        <p:spPr>
          <a:xfrm flipH="1">
            <a:off x="4113591" y="3742423"/>
            <a:ext cx="2834640" cy="0"/>
          </a:xfrm>
          <a:prstGeom prst="straightConnector1">
            <a:avLst/>
          </a:prstGeom>
          <a:ln w="28575" cap="sq">
            <a:solidFill>
              <a:srgbClr val="FF0000"/>
            </a:solidFill>
            <a:round/>
            <a:tailEnd type="ova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r>
              <a:rPr lang="en-US" smtClean="0"/>
              <a:t>Exhibit </a:t>
            </a:r>
            <a:fld id="{E7618A31-AA76-49C6-B606-11040BBBFDAD}" type="slidenum">
              <a:rPr lang="en-US" smtClean="0"/>
              <a:pPr/>
              <a:t>16</a:t>
            </a:fld>
            <a:endParaRPr lang="en-US" dirty="0"/>
          </a:p>
        </p:txBody>
      </p:sp>
    </p:spTree>
    <p:extLst>
      <p:ext uri="{BB962C8B-B14F-4D97-AF65-F5344CB8AC3E}">
        <p14:creationId xmlns:p14="http://schemas.microsoft.com/office/powerpoint/2010/main" val="364703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t>State Health System Scorecard Methods</a:t>
            </a:r>
          </a:p>
        </p:txBody>
      </p:sp>
      <p:sp>
        <p:nvSpPr>
          <p:cNvPr id="5" name="Content Placeholder 4"/>
          <p:cNvSpPr>
            <a:spLocks noGrp="1"/>
          </p:cNvSpPr>
          <p:nvPr>
            <p:ph idx="1"/>
          </p:nvPr>
        </p:nvSpPr>
        <p:spPr/>
        <p:txBody>
          <a:bodyPr>
            <a:normAutofit fontScale="92500" lnSpcReduction="10000"/>
          </a:bodyPr>
          <a:lstStyle/>
          <a:p>
            <a:r>
              <a:rPr lang="en-US" dirty="0"/>
              <a:t>Goal: to provide benchmarks and trends to inform national, state and local action to improve health care system performance</a:t>
            </a:r>
          </a:p>
          <a:p>
            <a:r>
              <a:rPr lang="en-US" dirty="0"/>
              <a:t>Health System Focus: Builds on previous Scorecards</a:t>
            </a:r>
          </a:p>
          <a:p>
            <a:pPr lvl="1"/>
            <a:r>
              <a:rPr lang="en-US" dirty="0"/>
              <a:t>44 indicators organized into 4 dimensions</a:t>
            </a:r>
          </a:p>
          <a:p>
            <a:pPr lvl="1"/>
            <a:r>
              <a:rPr lang="en-US" dirty="0"/>
              <a:t>Access/affordability; Prevention/treatment; Avoidable hospital use and costs; and Healthy lives</a:t>
            </a:r>
          </a:p>
          <a:p>
            <a:pPr lvl="1"/>
            <a:r>
              <a:rPr lang="en-US" dirty="0"/>
              <a:t>Equity dimension assesses a subset of indicators by income and race/ethnicity within states</a:t>
            </a:r>
          </a:p>
          <a:p>
            <a:pPr lvl="1"/>
            <a:r>
              <a:rPr lang="en-US" dirty="0"/>
              <a:t>National data sources including administrative claims, national surveys, and vital statistics available for states</a:t>
            </a:r>
          </a:p>
          <a:p>
            <a:r>
              <a:rPr lang="en-US" dirty="0"/>
              <a:t>1- to 2-year trend data available for 39 indicators</a:t>
            </a:r>
          </a:p>
          <a:p>
            <a:pPr lvl="1"/>
            <a:r>
              <a:rPr lang="en-US" dirty="0"/>
              <a:t>Generally from 2013 to 2015, but varies by indicator</a:t>
            </a:r>
          </a:p>
          <a:p>
            <a:r>
              <a:rPr lang="en-US" dirty="0"/>
              <a:t>Scoring: </a:t>
            </a:r>
          </a:p>
          <a:p>
            <a:pPr lvl="1"/>
            <a:r>
              <a:rPr lang="en-US" dirty="0"/>
              <a:t>Each indicator is ranked</a:t>
            </a:r>
          </a:p>
          <a:p>
            <a:pPr lvl="1"/>
            <a:r>
              <a:rPr lang="en-US" dirty="0"/>
              <a:t>Dimension rank is based on average of indicator ranks	</a:t>
            </a:r>
          </a:p>
          <a:p>
            <a:pPr lvl="1"/>
            <a:r>
              <a:rPr lang="en-US" dirty="0"/>
              <a:t>Overall rank based on average of five dimension ranks</a:t>
            </a:r>
          </a:p>
          <a:p>
            <a:r>
              <a:rPr lang="en-US" dirty="0"/>
              <a:t>Estimated gains are based on rates of performance in the top performing state</a:t>
            </a:r>
          </a:p>
          <a:p>
            <a:endParaRPr lang="en-US" dirty="0"/>
          </a:p>
        </p:txBody>
      </p:sp>
      <p:sp>
        <p:nvSpPr>
          <p:cNvPr id="3" name="Slide Number Placeholder 2"/>
          <p:cNvSpPr>
            <a:spLocks noGrp="1"/>
          </p:cNvSpPr>
          <p:nvPr>
            <p:ph type="sldNum" sz="quarter" idx="12"/>
          </p:nvPr>
        </p:nvSpPr>
        <p:spPr/>
        <p:txBody>
          <a:bodyPr/>
          <a:lstStyle/>
          <a:p>
            <a:r>
              <a:rPr lang="en-US" dirty="0"/>
              <a:t> Exhibit </a:t>
            </a:r>
            <a:fld id="{3CAED7C2-DE17-423D-97B0-AF5D0217C3D7}" type="slidenum">
              <a:rPr lang="en-US" smtClean="0"/>
              <a:pPr/>
              <a:t>17</a:t>
            </a:fld>
            <a:endParaRPr lang="en-US" dirty="0"/>
          </a:p>
        </p:txBody>
      </p:sp>
      <p:sp>
        <p:nvSpPr>
          <p:cNvPr id="2" name="Footer Placeholder 1"/>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Tree>
    <p:extLst>
      <p:ext uri="{BB962C8B-B14F-4D97-AF65-F5344CB8AC3E}">
        <p14:creationId xmlns:p14="http://schemas.microsoft.com/office/powerpoint/2010/main" val="239654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57" y="272847"/>
            <a:ext cx="8831542" cy="914400"/>
          </a:xfrm>
        </p:spPr>
        <p:txBody>
          <a:bodyPr>
            <a:noAutofit/>
          </a:bodyPr>
          <a:lstStyle/>
          <a:p>
            <a:r>
              <a:rPr lang="en-US" sz="3200" dirty="0"/>
              <a:t>Aiming Higher: Results from a Scorecard on State Health System Performance, 2017 edition</a:t>
            </a:r>
          </a:p>
        </p:txBody>
      </p:sp>
      <p:sp>
        <p:nvSpPr>
          <p:cNvPr id="3" name="Text Placeholder 2"/>
          <p:cNvSpPr>
            <a:spLocks noGrp="1"/>
          </p:cNvSpPr>
          <p:nvPr>
            <p:ph type="body" idx="1"/>
          </p:nvPr>
        </p:nvSpPr>
        <p:spPr>
          <a:xfrm>
            <a:off x="663301" y="1303658"/>
            <a:ext cx="3868340" cy="823912"/>
          </a:xfrm>
        </p:spPr>
        <p:txBody>
          <a:bodyPr anchor="ctr"/>
          <a:lstStyle/>
          <a:p>
            <a:pPr algn="ctr"/>
            <a:r>
              <a:rPr lang="en-US" dirty="0"/>
              <a:t>Online interactive report</a:t>
            </a:r>
          </a:p>
        </p:txBody>
      </p:sp>
      <p:sp>
        <p:nvSpPr>
          <p:cNvPr id="10" name="Text Placeholder 9"/>
          <p:cNvSpPr>
            <a:spLocks noGrp="1"/>
          </p:cNvSpPr>
          <p:nvPr>
            <p:ph type="body" sz="quarter" idx="3"/>
          </p:nvPr>
        </p:nvSpPr>
        <p:spPr/>
        <p:txBody>
          <a:bodyPr anchor="ctr"/>
          <a:lstStyle/>
          <a:p>
            <a:pPr algn="ctr"/>
            <a:r>
              <a:rPr lang="en-US" dirty="0"/>
              <a:t>Printable version</a:t>
            </a:r>
          </a:p>
        </p:txBody>
      </p:sp>
      <p:pic>
        <p:nvPicPr>
          <p:cNvPr id="8" name="Picture 7"/>
          <p:cNvPicPr>
            <a:picLocks noChangeAspect="1"/>
          </p:cNvPicPr>
          <p:nvPr/>
        </p:nvPicPr>
        <p:blipFill rotWithShape="1">
          <a:blip r:embed="rId2"/>
          <a:srcRect t="10562" b="1473"/>
          <a:stretch/>
        </p:blipFill>
        <p:spPr>
          <a:xfrm>
            <a:off x="4909167" y="2140088"/>
            <a:ext cx="3291840" cy="3723588"/>
          </a:xfrm>
          <a:prstGeom prst="rect">
            <a:avLst/>
          </a:prstGeom>
          <a:effectLst>
            <a:outerShdw blurRad="63500" sx="102000" sy="102000" algn="ctr" rotWithShape="0">
              <a:prstClr val="black">
                <a:alpha val="40000"/>
              </a:prstClr>
            </a:outerShdw>
          </a:effectLst>
        </p:spPr>
      </p:pic>
      <p:sp>
        <p:nvSpPr>
          <p:cNvPr id="12" name="Footer Placeholder 11"/>
          <p:cNvSpPr>
            <a:spLocks noGrp="1"/>
          </p:cNvSpPr>
          <p:nvPr>
            <p:ph type="ftr" sz="quarter" idx="11"/>
          </p:nvPr>
        </p:nvSpPr>
        <p:spPr/>
        <p:txBody>
          <a:bodyPr/>
          <a:lstStyle/>
          <a:p>
            <a:r>
              <a:rPr lang="en-US" dirty="0"/>
              <a:t>Source: D. Radley, D. McCarthy, and S. Hayes, </a:t>
            </a:r>
            <a:r>
              <a:rPr lang="en-US" i="1" dirty="0"/>
              <a:t>Aiming Higher: Results from the Commonwealth Fund Scorecard on State Health System Performance 2017 Edition</a:t>
            </a:r>
            <a:r>
              <a:rPr lang="en-US" dirty="0"/>
              <a:t>, The Commonwealth Fund, March 2017.</a:t>
            </a:r>
          </a:p>
        </p:txBody>
      </p:sp>
      <p:sp>
        <p:nvSpPr>
          <p:cNvPr id="13" name="Slide Number Placeholder 12"/>
          <p:cNvSpPr>
            <a:spLocks noGrp="1"/>
          </p:cNvSpPr>
          <p:nvPr>
            <p:ph type="sldNum" sz="quarter" idx="12"/>
          </p:nvPr>
        </p:nvSpPr>
        <p:spPr/>
        <p:txBody>
          <a:bodyPr/>
          <a:lstStyle/>
          <a:p>
            <a:r>
              <a:rPr lang="en-US" dirty="0"/>
              <a:t>Exhibit </a:t>
            </a:r>
            <a:fld id="{E7618A31-AA76-49C6-B606-11040BBBFDAD}" type="slidenum">
              <a:rPr lang="en-US" smtClean="0"/>
              <a:pPr/>
              <a:t>2</a:t>
            </a:fld>
            <a:endParaRPr lang="en-US" dirty="0"/>
          </a:p>
        </p:txBody>
      </p:sp>
      <p:pic>
        <p:nvPicPr>
          <p:cNvPr id="5" name="Picture 4"/>
          <p:cNvPicPr>
            <a:picLocks noChangeAspect="1"/>
          </p:cNvPicPr>
          <p:nvPr/>
        </p:nvPicPr>
        <p:blipFill rotWithShape="1">
          <a:blip r:embed="rId3"/>
          <a:srcRect b="3653"/>
          <a:stretch/>
        </p:blipFill>
        <p:spPr>
          <a:xfrm>
            <a:off x="948797" y="2119686"/>
            <a:ext cx="3291840" cy="379004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290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from the Scorecard</a:t>
            </a:r>
          </a:p>
        </p:txBody>
      </p:sp>
      <p:sp>
        <p:nvSpPr>
          <p:cNvPr id="3" name="Content Placeholder 2"/>
          <p:cNvSpPr>
            <a:spLocks noGrp="1"/>
          </p:cNvSpPr>
          <p:nvPr>
            <p:ph sz="half" idx="1"/>
          </p:nvPr>
        </p:nvSpPr>
        <p:spPr>
          <a:xfrm>
            <a:off x="162983" y="1297112"/>
            <a:ext cx="8828614" cy="1293682"/>
          </a:xfrm>
        </p:spPr>
        <p:txBody>
          <a:bodyPr>
            <a:noAutofit/>
          </a:bodyPr>
          <a:lstStyle/>
          <a:p>
            <a:r>
              <a:rPr lang="en-US" dirty="0"/>
              <a:t>Widespread improvements in access to care, driven by reductions in uninsured rates following Affordable Care Act health insurance coverage expansions</a:t>
            </a:r>
          </a:p>
          <a:p>
            <a:r>
              <a:rPr lang="en-US" dirty="0"/>
              <a:t>States that expanded Medicaid saw the greatest gains in access to care</a:t>
            </a:r>
          </a:p>
          <a:p>
            <a:endParaRPr lang="en-US" dirty="0"/>
          </a:p>
          <a:p>
            <a:endParaRPr lang="en-US" dirty="0"/>
          </a:p>
          <a:p>
            <a:endParaRPr lang="en-US" dirty="0"/>
          </a:p>
        </p:txBody>
      </p:sp>
      <p:sp>
        <p:nvSpPr>
          <p:cNvPr id="4" name="Content Placeholder 3"/>
          <p:cNvSpPr>
            <a:spLocks noGrp="1"/>
          </p:cNvSpPr>
          <p:nvPr>
            <p:ph sz="half" idx="2"/>
          </p:nvPr>
        </p:nvSpPr>
        <p:spPr>
          <a:xfrm>
            <a:off x="4900942" y="2588339"/>
            <a:ext cx="4090655" cy="3388093"/>
          </a:xfrm>
        </p:spPr>
        <p:txBody>
          <a:bodyPr>
            <a:noAutofit/>
          </a:bodyPr>
          <a:lstStyle/>
          <a:p>
            <a:r>
              <a:rPr lang="en-US" dirty="0"/>
              <a:t>Almost all states improved on more performance indicators than they worsened</a:t>
            </a:r>
          </a:p>
          <a:p>
            <a:r>
              <a:rPr lang="en-US" dirty="0"/>
              <a:t>Premature death rates crept up in almost two-thirds of states</a:t>
            </a:r>
          </a:p>
          <a:p>
            <a:r>
              <a:rPr lang="en-US" dirty="0"/>
              <a:t>Wide variations persist: 3-fold difference, on average, between top- and bottom-performing states. </a:t>
            </a:r>
          </a:p>
        </p:txBody>
      </p:sp>
      <p:sp>
        <p:nvSpPr>
          <p:cNvPr id="5" name="Footer Placeholder 4"/>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6" name="Slide Number Placeholder 5"/>
          <p:cNvSpPr>
            <a:spLocks noGrp="1"/>
          </p:cNvSpPr>
          <p:nvPr>
            <p:ph type="sldNum" sz="quarter" idx="12"/>
          </p:nvPr>
        </p:nvSpPr>
        <p:spPr/>
        <p:txBody>
          <a:bodyPr/>
          <a:lstStyle/>
          <a:p>
            <a:r>
              <a:rPr lang="en-US"/>
              <a:t>Exhibit </a:t>
            </a:r>
            <a:fld id="{E7618A31-AA76-49C6-B606-11040BBBFDAD}" type="slidenum">
              <a:rPr lang="en-US" smtClean="0"/>
              <a:pPr/>
              <a:t>3</a:t>
            </a:fld>
            <a:endParaRPr lang="en-US" dirty="0"/>
          </a:p>
        </p:txBody>
      </p:sp>
      <p:grpSp>
        <p:nvGrpSpPr>
          <p:cNvPr id="18" name="Group 17"/>
          <p:cNvGrpSpPr/>
          <p:nvPr/>
        </p:nvGrpSpPr>
        <p:grpSpPr>
          <a:xfrm>
            <a:off x="0" y="2498781"/>
            <a:ext cx="4706210" cy="3483715"/>
            <a:chOff x="0" y="2625781"/>
            <a:chExt cx="4706210" cy="3483715"/>
          </a:xfrm>
        </p:grpSpPr>
        <p:pic>
          <p:nvPicPr>
            <p:cNvPr id="7" name="Picture 6"/>
            <p:cNvPicPr>
              <a:picLocks noChangeAspect="1"/>
            </p:cNvPicPr>
            <p:nvPr/>
          </p:nvPicPr>
          <p:blipFill>
            <a:blip r:embed="rId2"/>
            <a:stretch>
              <a:fillRect/>
            </a:stretch>
          </p:blipFill>
          <p:spPr>
            <a:xfrm>
              <a:off x="0" y="2625781"/>
              <a:ext cx="4392123" cy="3097611"/>
            </a:xfrm>
            <a:prstGeom prst="rect">
              <a:avLst/>
            </a:prstGeom>
          </p:spPr>
        </p:pic>
        <p:grpSp>
          <p:nvGrpSpPr>
            <p:cNvPr id="8" name="Group 7"/>
            <p:cNvGrpSpPr/>
            <p:nvPr/>
          </p:nvGrpSpPr>
          <p:grpSpPr>
            <a:xfrm>
              <a:off x="2304821" y="5080331"/>
              <a:ext cx="2401389" cy="1029165"/>
              <a:chOff x="4724400" y="5105400"/>
              <a:chExt cx="2401389" cy="1029165"/>
            </a:xfrm>
          </p:grpSpPr>
          <p:sp>
            <p:nvSpPr>
              <p:cNvPr id="9" name="Oval 8"/>
              <p:cNvSpPr/>
              <p:nvPr/>
            </p:nvSpPr>
            <p:spPr>
              <a:xfrm>
                <a:off x="4724400" y="5151120"/>
                <a:ext cx="182880" cy="182880"/>
              </a:xfrm>
              <a:prstGeom prst="ellipse">
                <a:avLst/>
              </a:prstGeom>
              <a:solidFill>
                <a:schemeClr val="bg1"/>
              </a:solidFill>
              <a:ln w="9525">
                <a:solidFill>
                  <a:srgbClr val="1F6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p:cNvSpPr/>
              <p:nvPr/>
            </p:nvSpPr>
            <p:spPr>
              <a:xfrm>
                <a:off x="4724400" y="5401842"/>
                <a:ext cx="182880" cy="182880"/>
              </a:xfrm>
              <a:prstGeom prst="ellipse">
                <a:avLst/>
              </a:prstGeom>
              <a:solidFill>
                <a:srgbClr val="9BB8CC"/>
              </a:solidFill>
              <a:ln w="9525">
                <a:solidFill>
                  <a:srgbClr val="9BB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10"/>
              <p:cNvSpPr/>
              <p:nvPr/>
            </p:nvSpPr>
            <p:spPr>
              <a:xfrm>
                <a:off x="4724400" y="5652564"/>
                <a:ext cx="182880" cy="182880"/>
              </a:xfrm>
              <a:prstGeom prst="ellipse">
                <a:avLst/>
              </a:prstGeom>
              <a:solidFill>
                <a:srgbClr val="367199"/>
              </a:solidFill>
              <a:ln w="9525">
                <a:solidFill>
                  <a:srgbClr val="367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4724400" y="5903286"/>
                <a:ext cx="182880" cy="182880"/>
              </a:xfrm>
              <a:prstGeom prst="ellipse">
                <a:avLst/>
              </a:prstGeom>
              <a:solidFill>
                <a:srgbClr val="044D7F"/>
              </a:solidFill>
              <a:ln w="9525">
                <a:solidFill>
                  <a:srgbClr val="9BB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4876800" y="5105400"/>
                <a:ext cx="16295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a:ea typeface="+mn-ea"/>
                    <a:cs typeface="Arial" pitchFamily="34" charset="0"/>
                  </a:rPr>
                  <a:t>Top quartile (13 states)</a:t>
                </a:r>
                <a:endParaRPr kumimoji="0" lang="en-US"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itchFamily="34" charset="0"/>
                </a:endParaRPr>
              </a:p>
            </p:txBody>
          </p:sp>
          <p:sp>
            <p:nvSpPr>
              <p:cNvPr id="14" name="TextBox 13"/>
              <p:cNvSpPr txBox="1"/>
              <p:nvPr/>
            </p:nvSpPr>
            <p:spPr>
              <a:xfrm>
                <a:off x="4876798" y="5356122"/>
                <a:ext cx="22489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a:ea typeface="+mn-ea"/>
                    <a:cs typeface="Arial" pitchFamily="34" charset="0"/>
                  </a:rPr>
                  <a:t>Second quartile (11 states + D.C.)</a:t>
                </a:r>
                <a:endParaRPr kumimoji="0" lang="en-US"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itchFamily="34" charset="0"/>
                </a:endParaRPr>
              </a:p>
            </p:txBody>
          </p:sp>
          <p:sp>
            <p:nvSpPr>
              <p:cNvPr id="15" name="TextBox 14"/>
              <p:cNvSpPr txBox="1"/>
              <p:nvPr/>
            </p:nvSpPr>
            <p:spPr>
              <a:xfrm>
                <a:off x="4876800" y="5606844"/>
                <a:ext cx="17401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a:ea typeface="+mn-ea"/>
                    <a:cs typeface="Arial" pitchFamily="34" charset="0"/>
                  </a:rPr>
                  <a:t>Third quartile (13 states)</a:t>
                </a:r>
                <a:endParaRPr kumimoji="0" lang="en-US"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itchFamily="34" charset="0"/>
                </a:endParaRPr>
              </a:p>
            </p:txBody>
          </p:sp>
          <p:sp>
            <p:nvSpPr>
              <p:cNvPr id="16" name="TextBox 15"/>
              <p:cNvSpPr txBox="1"/>
              <p:nvPr/>
            </p:nvSpPr>
            <p:spPr>
              <a:xfrm>
                <a:off x="4876800" y="5857566"/>
                <a:ext cx="18950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a:ea typeface="+mn-ea"/>
                    <a:cs typeface="Arial" pitchFamily="34" charset="0"/>
                  </a:rPr>
                  <a:t>Bottom quartile (13 states)</a:t>
                </a:r>
                <a:endParaRPr kumimoji="0" lang="en-US" sz="1100" b="0" i="0" u="none" strike="noStrike" kern="1200" cap="none" spc="0" normalizeH="0" baseline="0" noProof="0" dirty="0">
                  <a:ln>
                    <a:noFill/>
                  </a:ln>
                  <a:solidFill>
                    <a:prstClr val="black">
                      <a:lumMod val="75000"/>
                      <a:lumOff val="25000"/>
                    </a:prstClr>
                  </a:solidFill>
                  <a:effectLst/>
                  <a:uLnTx/>
                  <a:uFillTx/>
                  <a:latin typeface="Calibri"/>
                  <a:ea typeface="+mn-ea"/>
                  <a:cs typeface="Arial" pitchFamily="34" charset="0"/>
                </a:endParaRPr>
              </a:p>
            </p:txBody>
          </p:sp>
        </p:grpSp>
      </p:grpSp>
    </p:spTree>
    <p:extLst>
      <p:ext uri="{BB962C8B-B14F-4D97-AF65-F5344CB8AC3E}">
        <p14:creationId xmlns:p14="http://schemas.microsoft.com/office/powerpoint/2010/main" val="48142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Leading states offer targets to aim higher</a:t>
            </a:r>
          </a:p>
        </p:txBody>
      </p:sp>
      <p:sp>
        <p:nvSpPr>
          <p:cNvPr id="3" name="Slide Number Placeholder 2"/>
          <p:cNvSpPr>
            <a:spLocks noGrp="1"/>
          </p:cNvSpPr>
          <p:nvPr>
            <p:ph type="sldNum" sz="quarter" idx="12"/>
          </p:nvPr>
        </p:nvSpPr>
        <p:spPr/>
        <p:txBody>
          <a:bodyPr/>
          <a:lstStyle/>
          <a:p>
            <a:r>
              <a:rPr lang="en-US"/>
              <a:t>Exhibit </a:t>
            </a:r>
            <a:fld id="{E7618A31-AA76-49C6-B606-11040BBBFDAD}" type="slidenum">
              <a:rPr lang="en-US" smtClean="0"/>
              <a:pPr/>
              <a:t>4</a:t>
            </a:fld>
            <a:endParaRPr lang="en-US" dirty="0"/>
          </a:p>
        </p:txBody>
      </p:sp>
      <p:grpSp>
        <p:nvGrpSpPr>
          <p:cNvPr id="21" name="Group 20"/>
          <p:cNvGrpSpPr/>
          <p:nvPr/>
        </p:nvGrpSpPr>
        <p:grpSpPr>
          <a:xfrm>
            <a:off x="250771" y="1231735"/>
            <a:ext cx="1436726" cy="1015663"/>
            <a:chOff x="533400" y="1098381"/>
            <a:chExt cx="1436726" cy="1015663"/>
          </a:xfrm>
        </p:grpSpPr>
        <p:sp>
          <p:nvSpPr>
            <p:cNvPr id="22" name="Rectangle 21"/>
            <p:cNvSpPr/>
            <p:nvPr/>
          </p:nvSpPr>
          <p:spPr>
            <a:xfrm>
              <a:off x="533400" y="1184910"/>
              <a:ext cx="13716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3400" y="1407795"/>
              <a:ext cx="137160" cy="137160"/>
            </a:xfrm>
            <a:prstGeom prst="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33400" y="1630680"/>
              <a:ext cx="137160" cy="137160"/>
            </a:xfrm>
            <a:prstGeom prst="rect">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3400" y="1853565"/>
              <a:ext cx="137160" cy="137160"/>
            </a:xfrm>
            <a:prstGeom prst="rect">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85800" y="1098381"/>
              <a:ext cx="1284326" cy="1015663"/>
            </a:xfrm>
            <a:prstGeom prst="rect">
              <a:avLst/>
            </a:prstGeom>
            <a:noFill/>
          </p:spPr>
          <p:txBody>
            <a:bodyPr wrap="none" rtlCol="0">
              <a:spAutoFit/>
            </a:bodyPr>
            <a:lstStyle/>
            <a:p>
              <a:pPr>
                <a:lnSpc>
                  <a:spcPts val="1800"/>
                </a:lnSpc>
              </a:pPr>
              <a:r>
                <a:rPr lang="en-US" sz="1200" dirty="0">
                  <a:solidFill>
                    <a:srgbClr val="4C515A"/>
                  </a:solidFill>
                  <a:latin typeface="Arial" panose="020B0604020202020204" pitchFamily="34" charset="0"/>
                  <a:cs typeface="Arial" panose="020B0604020202020204" pitchFamily="34" charset="0"/>
                </a:rPr>
                <a:t>Top Quartile</a:t>
              </a:r>
            </a:p>
            <a:p>
              <a:pPr>
                <a:lnSpc>
                  <a:spcPts val="1800"/>
                </a:lnSpc>
              </a:pPr>
              <a:r>
                <a:rPr lang="en-US" sz="1200" dirty="0">
                  <a:solidFill>
                    <a:srgbClr val="4C515A"/>
                  </a:solidFill>
                  <a:latin typeface="Arial" panose="020B0604020202020204" pitchFamily="34" charset="0"/>
                  <a:cs typeface="Arial" panose="020B0604020202020204" pitchFamily="34" charset="0"/>
                </a:rPr>
                <a:t>Second Quartile</a:t>
              </a:r>
            </a:p>
            <a:p>
              <a:pPr>
                <a:lnSpc>
                  <a:spcPts val="1800"/>
                </a:lnSpc>
              </a:pPr>
              <a:r>
                <a:rPr lang="en-US" sz="1200" dirty="0">
                  <a:solidFill>
                    <a:srgbClr val="4C515A"/>
                  </a:solidFill>
                  <a:latin typeface="Arial" panose="020B0604020202020204" pitchFamily="34" charset="0"/>
                  <a:cs typeface="Arial" panose="020B0604020202020204" pitchFamily="34" charset="0"/>
                </a:rPr>
                <a:t>Third Quartile</a:t>
              </a:r>
            </a:p>
            <a:p>
              <a:pPr>
                <a:lnSpc>
                  <a:spcPts val="1800"/>
                </a:lnSpc>
              </a:pPr>
              <a:r>
                <a:rPr lang="en-US" sz="1200" dirty="0">
                  <a:solidFill>
                    <a:srgbClr val="4C515A"/>
                  </a:solidFill>
                  <a:latin typeface="Arial" panose="020B0604020202020204" pitchFamily="34" charset="0"/>
                  <a:cs typeface="Arial" panose="020B0604020202020204" pitchFamily="34" charset="0"/>
                </a:rPr>
                <a:t>Bottom Quartile</a:t>
              </a:r>
            </a:p>
          </p:txBody>
        </p:sp>
      </p:grpSp>
      <p:sp>
        <p:nvSpPr>
          <p:cNvPr id="4" name="TextBox 3"/>
          <p:cNvSpPr txBox="1"/>
          <p:nvPr/>
        </p:nvSpPr>
        <p:spPr>
          <a:xfrm>
            <a:off x="403171" y="6582460"/>
            <a:ext cx="8368352" cy="276999"/>
          </a:xfrm>
          <a:prstGeom prst="rect">
            <a:avLst/>
          </a:prstGeom>
          <a:noFill/>
        </p:spPr>
        <p:txBody>
          <a:bodyPr wrap="square" rtlCol="0">
            <a:spAutoFit/>
          </a:bodyPr>
          <a:lstStyle/>
          <a:p>
            <a:r>
              <a:rPr lang="en-US" sz="1200" dirty="0">
                <a:solidFill>
                  <a:srgbClr val="4C515A"/>
                </a:solidFill>
                <a:latin typeface="Trebuchet MS" panose="020B0603020202020204" pitchFamily="34" charset="0"/>
              </a:rPr>
              <a:t>States highlighted in </a:t>
            </a:r>
            <a:r>
              <a:rPr lang="en-US" sz="1200" dirty="0">
                <a:solidFill>
                  <a:srgbClr val="00B050"/>
                </a:solidFill>
                <a:latin typeface="Trebuchet MS" panose="020B0603020202020204" pitchFamily="34" charset="0"/>
              </a:rPr>
              <a:t>green</a:t>
            </a:r>
            <a:r>
              <a:rPr lang="en-US" sz="1200" dirty="0">
                <a:solidFill>
                  <a:srgbClr val="4C515A"/>
                </a:solidFill>
                <a:latin typeface="Trebuchet MS" panose="020B0603020202020204" pitchFamily="34" charset="0"/>
              </a:rPr>
              <a:t> expanded their Medicaid programs under the Affordable Care Act as of Jan. 1 2015.</a:t>
            </a:r>
          </a:p>
        </p:txBody>
      </p:sp>
      <p:pic>
        <p:nvPicPr>
          <p:cNvPr id="2" name="Picture 1"/>
          <p:cNvPicPr>
            <a:picLocks noChangeAspect="1"/>
          </p:cNvPicPr>
          <p:nvPr/>
        </p:nvPicPr>
        <p:blipFill>
          <a:blip r:embed="rId2"/>
          <a:stretch>
            <a:fillRect/>
          </a:stretch>
        </p:blipFill>
        <p:spPr>
          <a:xfrm>
            <a:off x="519428" y="2332706"/>
            <a:ext cx="3931920" cy="3870702"/>
          </a:xfrm>
          <a:prstGeom prst="rect">
            <a:avLst/>
          </a:prstGeom>
        </p:spPr>
      </p:pic>
      <p:grpSp>
        <p:nvGrpSpPr>
          <p:cNvPr id="6" name="Group 5"/>
          <p:cNvGrpSpPr/>
          <p:nvPr/>
        </p:nvGrpSpPr>
        <p:grpSpPr>
          <a:xfrm>
            <a:off x="2367801" y="907698"/>
            <a:ext cx="2265675" cy="1519771"/>
            <a:chOff x="2596400" y="907698"/>
            <a:chExt cx="2265675" cy="1519771"/>
          </a:xfrm>
        </p:grpSpPr>
        <p:sp>
          <p:nvSpPr>
            <p:cNvPr id="10" name="TextBox 9"/>
            <p:cNvSpPr txBox="1"/>
            <p:nvPr/>
          </p:nvSpPr>
          <p:spPr>
            <a:xfrm rot="18120709">
              <a:off x="2008098" y="1563575"/>
              <a:ext cx="1438214" cy="261610"/>
            </a:xfrm>
            <a:prstGeom prst="rect">
              <a:avLst/>
            </a:prstGeom>
            <a:noFill/>
          </p:spPr>
          <p:txBody>
            <a:bodyPr wrap="none" rtlCol="0">
              <a:spAutoFit/>
            </a:bodyPr>
            <a:lstStyle/>
            <a:p>
              <a:r>
                <a:rPr lang="en-US" sz="1050" dirty="0">
                  <a:solidFill>
                    <a:srgbClr val="4C515A"/>
                  </a:solidFill>
                </a:rPr>
                <a:t>Access &amp; Affordability</a:t>
              </a:r>
            </a:p>
          </p:txBody>
        </p:sp>
        <p:sp>
          <p:nvSpPr>
            <p:cNvPr id="11" name="TextBox 10"/>
            <p:cNvSpPr txBox="1"/>
            <p:nvPr/>
          </p:nvSpPr>
          <p:spPr>
            <a:xfrm rot="18120709">
              <a:off x="2445207" y="1537518"/>
              <a:ext cx="1513556" cy="253916"/>
            </a:xfrm>
            <a:prstGeom prst="rect">
              <a:avLst/>
            </a:prstGeom>
            <a:noFill/>
          </p:spPr>
          <p:txBody>
            <a:bodyPr wrap="none" rtlCol="0">
              <a:spAutoFit/>
            </a:bodyPr>
            <a:lstStyle/>
            <a:p>
              <a:r>
                <a:rPr lang="en-US" sz="1050" dirty="0">
                  <a:solidFill>
                    <a:srgbClr val="4C515A"/>
                  </a:solidFill>
                </a:rPr>
                <a:t>Prevention &amp; Treatment</a:t>
              </a:r>
            </a:p>
          </p:txBody>
        </p:sp>
        <p:sp>
          <p:nvSpPr>
            <p:cNvPr id="12" name="TextBox 11"/>
            <p:cNvSpPr txBox="1"/>
            <p:nvPr/>
          </p:nvSpPr>
          <p:spPr>
            <a:xfrm rot="18120709">
              <a:off x="2914477" y="1562600"/>
              <a:ext cx="1465712" cy="224036"/>
            </a:xfrm>
            <a:prstGeom prst="rect">
              <a:avLst/>
            </a:prstGeom>
            <a:noFill/>
          </p:spPr>
          <p:txBody>
            <a:bodyPr wrap="square" rtlCol="0">
              <a:spAutoFit/>
            </a:bodyPr>
            <a:lstStyle/>
            <a:p>
              <a:pPr>
                <a:lnSpc>
                  <a:spcPts val="1000"/>
                </a:lnSpc>
              </a:pPr>
              <a:r>
                <a:rPr lang="en-US" sz="1050" dirty="0">
                  <a:solidFill>
                    <a:srgbClr val="4C515A"/>
                  </a:solidFill>
                </a:rPr>
                <a:t>Avoidable Hospital Use</a:t>
              </a:r>
            </a:p>
          </p:txBody>
        </p:sp>
        <p:sp>
          <p:nvSpPr>
            <p:cNvPr id="13" name="TextBox 12"/>
            <p:cNvSpPr txBox="1"/>
            <p:nvPr/>
          </p:nvSpPr>
          <p:spPr>
            <a:xfrm rot="18120709">
              <a:off x="3396534" y="1795777"/>
              <a:ext cx="904415" cy="253916"/>
            </a:xfrm>
            <a:prstGeom prst="rect">
              <a:avLst/>
            </a:prstGeom>
            <a:noFill/>
          </p:spPr>
          <p:txBody>
            <a:bodyPr wrap="none" rtlCol="0">
              <a:spAutoFit/>
            </a:bodyPr>
            <a:lstStyle/>
            <a:p>
              <a:r>
                <a:rPr lang="en-US" sz="1050" dirty="0">
                  <a:solidFill>
                    <a:srgbClr val="4C515A"/>
                  </a:solidFill>
                </a:rPr>
                <a:t>Healthy Lives</a:t>
              </a:r>
            </a:p>
          </p:txBody>
        </p:sp>
        <p:sp>
          <p:nvSpPr>
            <p:cNvPr id="14" name="TextBox 13"/>
            <p:cNvSpPr txBox="1"/>
            <p:nvPr/>
          </p:nvSpPr>
          <p:spPr>
            <a:xfrm rot="18120709">
              <a:off x="3863122" y="1948177"/>
              <a:ext cx="527709" cy="253916"/>
            </a:xfrm>
            <a:prstGeom prst="rect">
              <a:avLst/>
            </a:prstGeom>
            <a:noFill/>
          </p:spPr>
          <p:txBody>
            <a:bodyPr wrap="none" rtlCol="0">
              <a:spAutoFit/>
            </a:bodyPr>
            <a:lstStyle/>
            <a:p>
              <a:r>
                <a:rPr lang="en-US" sz="1050" dirty="0">
                  <a:solidFill>
                    <a:srgbClr val="4C515A"/>
                  </a:solidFill>
                </a:rPr>
                <a:t>Equity</a:t>
              </a:r>
            </a:p>
          </p:txBody>
        </p:sp>
        <p:sp>
          <p:nvSpPr>
            <p:cNvPr id="27" name="TextBox 26"/>
            <p:cNvSpPr txBox="1"/>
            <p:nvPr/>
          </p:nvSpPr>
          <p:spPr>
            <a:xfrm rot="18120709">
              <a:off x="4012804" y="1578198"/>
              <a:ext cx="1444626" cy="253916"/>
            </a:xfrm>
            <a:prstGeom prst="rect">
              <a:avLst/>
            </a:prstGeom>
            <a:noFill/>
          </p:spPr>
          <p:txBody>
            <a:bodyPr wrap="none" rtlCol="0">
              <a:spAutoFit/>
            </a:bodyPr>
            <a:lstStyle/>
            <a:p>
              <a:r>
                <a:rPr lang="en-US" sz="1050" dirty="0" smtClean="0">
                  <a:solidFill>
                    <a:srgbClr val="4C515A"/>
                  </a:solidFill>
                </a:rPr>
                <a:t>Change in Overall Rank</a:t>
              </a:r>
              <a:endParaRPr lang="en-US" sz="1050" dirty="0">
                <a:solidFill>
                  <a:srgbClr val="4C515A"/>
                </a:solidFill>
              </a:endParaRPr>
            </a:p>
          </p:txBody>
        </p:sp>
      </p:grpSp>
      <p:grpSp>
        <p:nvGrpSpPr>
          <p:cNvPr id="30" name="Group 29"/>
          <p:cNvGrpSpPr/>
          <p:nvPr/>
        </p:nvGrpSpPr>
        <p:grpSpPr>
          <a:xfrm>
            <a:off x="6556168" y="904381"/>
            <a:ext cx="2265675" cy="1519771"/>
            <a:chOff x="2596400" y="907698"/>
            <a:chExt cx="2265675" cy="1519771"/>
          </a:xfrm>
        </p:grpSpPr>
        <p:sp>
          <p:nvSpPr>
            <p:cNvPr id="31" name="TextBox 30"/>
            <p:cNvSpPr txBox="1"/>
            <p:nvPr/>
          </p:nvSpPr>
          <p:spPr>
            <a:xfrm rot="18120709">
              <a:off x="2008098" y="1563575"/>
              <a:ext cx="1438214" cy="261610"/>
            </a:xfrm>
            <a:prstGeom prst="rect">
              <a:avLst/>
            </a:prstGeom>
            <a:noFill/>
          </p:spPr>
          <p:txBody>
            <a:bodyPr wrap="none" rtlCol="0">
              <a:spAutoFit/>
            </a:bodyPr>
            <a:lstStyle/>
            <a:p>
              <a:r>
                <a:rPr lang="en-US" sz="1050" dirty="0">
                  <a:solidFill>
                    <a:srgbClr val="4C515A"/>
                  </a:solidFill>
                </a:rPr>
                <a:t>Access &amp; Affordability</a:t>
              </a:r>
            </a:p>
          </p:txBody>
        </p:sp>
        <p:sp>
          <p:nvSpPr>
            <p:cNvPr id="32" name="TextBox 31"/>
            <p:cNvSpPr txBox="1"/>
            <p:nvPr/>
          </p:nvSpPr>
          <p:spPr>
            <a:xfrm rot="18120709">
              <a:off x="2445207" y="1537518"/>
              <a:ext cx="1513556" cy="253916"/>
            </a:xfrm>
            <a:prstGeom prst="rect">
              <a:avLst/>
            </a:prstGeom>
            <a:noFill/>
          </p:spPr>
          <p:txBody>
            <a:bodyPr wrap="none" rtlCol="0">
              <a:spAutoFit/>
            </a:bodyPr>
            <a:lstStyle/>
            <a:p>
              <a:r>
                <a:rPr lang="en-US" sz="1050" dirty="0">
                  <a:solidFill>
                    <a:srgbClr val="4C515A"/>
                  </a:solidFill>
                </a:rPr>
                <a:t>Prevention &amp; Treatment</a:t>
              </a:r>
            </a:p>
          </p:txBody>
        </p:sp>
        <p:sp>
          <p:nvSpPr>
            <p:cNvPr id="33" name="TextBox 32"/>
            <p:cNvSpPr txBox="1"/>
            <p:nvPr/>
          </p:nvSpPr>
          <p:spPr>
            <a:xfrm rot="18120709">
              <a:off x="2914477" y="1562600"/>
              <a:ext cx="1465712" cy="224036"/>
            </a:xfrm>
            <a:prstGeom prst="rect">
              <a:avLst/>
            </a:prstGeom>
            <a:noFill/>
          </p:spPr>
          <p:txBody>
            <a:bodyPr wrap="square" rtlCol="0">
              <a:spAutoFit/>
            </a:bodyPr>
            <a:lstStyle/>
            <a:p>
              <a:pPr>
                <a:lnSpc>
                  <a:spcPts val="1000"/>
                </a:lnSpc>
              </a:pPr>
              <a:r>
                <a:rPr lang="en-US" sz="1050" dirty="0">
                  <a:solidFill>
                    <a:srgbClr val="4C515A"/>
                  </a:solidFill>
                </a:rPr>
                <a:t>Avoidable Hospital Use</a:t>
              </a:r>
            </a:p>
          </p:txBody>
        </p:sp>
        <p:sp>
          <p:nvSpPr>
            <p:cNvPr id="34" name="TextBox 33"/>
            <p:cNvSpPr txBox="1"/>
            <p:nvPr/>
          </p:nvSpPr>
          <p:spPr>
            <a:xfrm rot="18120709">
              <a:off x="3396534" y="1795777"/>
              <a:ext cx="904415" cy="253916"/>
            </a:xfrm>
            <a:prstGeom prst="rect">
              <a:avLst/>
            </a:prstGeom>
            <a:noFill/>
          </p:spPr>
          <p:txBody>
            <a:bodyPr wrap="none" rtlCol="0">
              <a:spAutoFit/>
            </a:bodyPr>
            <a:lstStyle/>
            <a:p>
              <a:r>
                <a:rPr lang="en-US" sz="1050" dirty="0">
                  <a:solidFill>
                    <a:srgbClr val="4C515A"/>
                  </a:solidFill>
                </a:rPr>
                <a:t>Healthy Lives</a:t>
              </a:r>
            </a:p>
          </p:txBody>
        </p:sp>
        <p:sp>
          <p:nvSpPr>
            <p:cNvPr id="35" name="TextBox 34"/>
            <p:cNvSpPr txBox="1"/>
            <p:nvPr/>
          </p:nvSpPr>
          <p:spPr>
            <a:xfrm rot="18120709">
              <a:off x="3863122" y="1948177"/>
              <a:ext cx="527709" cy="253916"/>
            </a:xfrm>
            <a:prstGeom prst="rect">
              <a:avLst/>
            </a:prstGeom>
            <a:noFill/>
          </p:spPr>
          <p:txBody>
            <a:bodyPr wrap="none" rtlCol="0">
              <a:spAutoFit/>
            </a:bodyPr>
            <a:lstStyle/>
            <a:p>
              <a:r>
                <a:rPr lang="en-US" sz="1050" dirty="0">
                  <a:solidFill>
                    <a:srgbClr val="4C515A"/>
                  </a:solidFill>
                </a:rPr>
                <a:t>Equity</a:t>
              </a:r>
            </a:p>
          </p:txBody>
        </p:sp>
        <p:sp>
          <p:nvSpPr>
            <p:cNvPr id="36" name="TextBox 35"/>
            <p:cNvSpPr txBox="1"/>
            <p:nvPr/>
          </p:nvSpPr>
          <p:spPr>
            <a:xfrm rot="18120709">
              <a:off x="4012804" y="1578198"/>
              <a:ext cx="1444626" cy="253916"/>
            </a:xfrm>
            <a:prstGeom prst="rect">
              <a:avLst/>
            </a:prstGeom>
            <a:noFill/>
          </p:spPr>
          <p:txBody>
            <a:bodyPr wrap="none" rtlCol="0">
              <a:spAutoFit/>
            </a:bodyPr>
            <a:lstStyle/>
            <a:p>
              <a:r>
                <a:rPr lang="en-US" sz="1050" dirty="0" smtClean="0">
                  <a:solidFill>
                    <a:srgbClr val="4C515A"/>
                  </a:solidFill>
                </a:rPr>
                <a:t>Change in Overall Rank</a:t>
              </a:r>
              <a:endParaRPr lang="en-US" sz="1050" dirty="0">
                <a:solidFill>
                  <a:srgbClr val="4C515A"/>
                </a:solidFill>
              </a:endParaRPr>
            </a:p>
          </p:txBody>
        </p:sp>
      </p:grpSp>
      <p:pic>
        <p:nvPicPr>
          <p:cNvPr id="7" name="Picture 6"/>
          <p:cNvPicPr>
            <a:picLocks noChangeAspect="1"/>
          </p:cNvPicPr>
          <p:nvPr/>
        </p:nvPicPr>
        <p:blipFill>
          <a:blip r:embed="rId3"/>
          <a:stretch>
            <a:fillRect/>
          </a:stretch>
        </p:blipFill>
        <p:spPr>
          <a:xfrm>
            <a:off x="4752962" y="2331621"/>
            <a:ext cx="3931920" cy="4015061"/>
          </a:xfrm>
          <a:prstGeom prst="rect">
            <a:avLst/>
          </a:prstGeom>
        </p:spPr>
      </p:pic>
    </p:spTree>
    <p:extLst>
      <p:ext uri="{BB962C8B-B14F-4D97-AF65-F5344CB8AC3E}">
        <p14:creationId xmlns:p14="http://schemas.microsoft.com/office/powerpoint/2010/main" val="143754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More improvement than decline</a:t>
            </a:r>
          </a:p>
        </p:txBody>
      </p:sp>
      <p:sp>
        <p:nvSpPr>
          <p:cNvPr id="5" name="Content Placeholder 4"/>
          <p:cNvSpPr>
            <a:spLocks noGrp="1"/>
          </p:cNvSpPr>
          <p:nvPr>
            <p:ph idx="1"/>
          </p:nvPr>
        </p:nvSpPr>
        <p:spPr>
          <a:xfrm>
            <a:off x="112182" y="1300697"/>
            <a:ext cx="3353777" cy="4351338"/>
          </a:xfrm>
        </p:spPr>
        <p:txBody>
          <a:bodyPr>
            <a:normAutofit/>
          </a:bodyPr>
          <a:lstStyle/>
          <a:p>
            <a:r>
              <a:rPr lang="en-US" sz="2200" dirty="0"/>
              <a:t>More indicators improved than worsened in almost all states</a:t>
            </a:r>
          </a:p>
          <a:p>
            <a:r>
              <a:rPr lang="en-US" sz="2200" dirty="0"/>
              <a:t>Kentucky and Oklahoma improved on the greatest number of indicators</a:t>
            </a:r>
          </a:p>
          <a:p>
            <a:r>
              <a:rPr lang="en-US" sz="2200" dirty="0"/>
              <a:t>All states improved on at least six indicators, but also worsened on at least one</a:t>
            </a:r>
          </a:p>
          <a:p>
            <a:endParaRPr lang="en-US" sz="2200" dirty="0"/>
          </a:p>
          <a:p>
            <a:endParaRPr lang="en-US" sz="2200" dirty="0"/>
          </a:p>
        </p:txBody>
      </p:sp>
      <p:sp>
        <p:nvSpPr>
          <p:cNvPr id="2" name="Footer Placeholder 1"/>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6" name="Slide Number Placeholder 5"/>
          <p:cNvSpPr>
            <a:spLocks noGrp="1"/>
          </p:cNvSpPr>
          <p:nvPr>
            <p:ph type="sldNum" sz="quarter" idx="12"/>
          </p:nvPr>
        </p:nvSpPr>
        <p:spPr/>
        <p:txBody>
          <a:bodyPr/>
          <a:lstStyle/>
          <a:p>
            <a:r>
              <a:rPr lang="en-US"/>
              <a:t>Exhibit </a:t>
            </a:r>
            <a:fld id="{E7618A31-AA76-49C6-B606-11040BBBFDAD}" type="slidenum">
              <a:rPr lang="en-US" smtClean="0"/>
              <a:pPr/>
              <a:t>5</a:t>
            </a:fld>
            <a:endParaRPr lang="en-US" dirty="0"/>
          </a:p>
        </p:txBody>
      </p:sp>
      <p:sp>
        <p:nvSpPr>
          <p:cNvPr id="7" name="TextBox 6"/>
          <p:cNvSpPr txBox="1"/>
          <p:nvPr/>
        </p:nvSpPr>
        <p:spPr>
          <a:xfrm>
            <a:off x="157818" y="5519922"/>
            <a:ext cx="8833780" cy="577081"/>
          </a:xfrm>
          <a:prstGeom prst="rect">
            <a:avLst/>
          </a:prstGeom>
          <a:noFill/>
        </p:spPr>
        <p:txBody>
          <a:bodyPr wrap="square" rtlCol="0">
            <a:spAutoFit/>
          </a:bodyPr>
          <a:lstStyle/>
          <a:p>
            <a:r>
              <a:rPr lang="en-US" sz="1050" dirty="0">
                <a:solidFill>
                  <a:srgbClr val="4C515A"/>
                </a:solidFill>
                <a:latin typeface="Trebuchet MS" panose="020B0603020202020204" pitchFamily="34" charset="0"/>
              </a:rPr>
              <a:t>Chart Notes: States highlighted in </a:t>
            </a:r>
            <a:r>
              <a:rPr lang="en-US" sz="1050" b="1" dirty="0">
                <a:solidFill>
                  <a:schemeClr val="accent6"/>
                </a:solidFill>
                <a:latin typeface="Trebuchet MS" panose="020B0603020202020204" pitchFamily="34" charset="0"/>
              </a:rPr>
              <a:t>green</a:t>
            </a:r>
            <a:r>
              <a:rPr lang="en-US" sz="1050" dirty="0">
                <a:solidFill>
                  <a:srgbClr val="4C515A"/>
                </a:solidFill>
                <a:latin typeface="Trebuchet MS" panose="020B0603020202020204" pitchFamily="34" charset="0"/>
              </a:rPr>
              <a:t> expanded their Medicaid programs under the Affordable Care Act as of Jan. 1 2015. Based on trends for 39 of 44 total indicators; trend data are not available for all indicators. Improvement or worsening refers to a change between the baseline and current time periods of at least 0.5 standard deviations.  </a:t>
            </a:r>
          </a:p>
        </p:txBody>
      </p:sp>
      <p:pic>
        <p:nvPicPr>
          <p:cNvPr id="11" name="Picture 10"/>
          <p:cNvPicPr>
            <a:picLocks noChangeAspect="1"/>
          </p:cNvPicPr>
          <p:nvPr/>
        </p:nvPicPr>
        <p:blipFill rotWithShape="1">
          <a:blip r:embed="rId2"/>
          <a:srcRect b="19996"/>
          <a:stretch/>
        </p:blipFill>
        <p:spPr>
          <a:xfrm>
            <a:off x="3465959" y="1136451"/>
            <a:ext cx="5630099" cy="4155219"/>
          </a:xfrm>
          <a:prstGeom prst="rect">
            <a:avLst/>
          </a:prstGeom>
        </p:spPr>
      </p:pic>
    </p:spTree>
    <p:extLst>
      <p:ext uri="{BB962C8B-B14F-4D97-AF65-F5344CB8AC3E}">
        <p14:creationId xmlns:p14="http://schemas.microsoft.com/office/powerpoint/2010/main" val="256644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chorCtr="0">
            <a:noAutofit/>
          </a:bodyPr>
          <a:lstStyle/>
          <a:p>
            <a:r>
              <a:rPr lang="en-US" sz="2800" dirty="0"/>
              <a:t>Widespread Gains in Access to Health Care, 2013-2015</a:t>
            </a:r>
            <a:endParaRPr lang="en-US" sz="2800" b="1" dirty="0"/>
          </a:p>
        </p:txBody>
      </p:sp>
      <p:sp>
        <p:nvSpPr>
          <p:cNvPr id="2" name="Footer Placeholder 1"/>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7" name="Slide Number Placeholder 6"/>
          <p:cNvSpPr>
            <a:spLocks noGrp="1"/>
          </p:cNvSpPr>
          <p:nvPr>
            <p:ph type="sldNum" sz="quarter" idx="12"/>
          </p:nvPr>
        </p:nvSpPr>
        <p:spPr/>
        <p:txBody>
          <a:bodyPr/>
          <a:lstStyle/>
          <a:p>
            <a:r>
              <a:rPr lang="en-US"/>
              <a:t>Exhibit </a:t>
            </a:r>
            <a:fld id="{E7618A31-AA76-49C6-B606-11040BBBFDAD}" type="slidenum">
              <a:rPr lang="en-US" smtClean="0"/>
              <a:pPr/>
              <a:t>6</a:t>
            </a:fld>
            <a:endParaRPr lang="en-US" dirty="0"/>
          </a:p>
        </p:txBody>
      </p:sp>
      <p:sp>
        <p:nvSpPr>
          <p:cNvPr id="63" name="Text Placeholder 18"/>
          <p:cNvSpPr txBox="1">
            <a:spLocks/>
          </p:cNvSpPr>
          <p:nvPr/>
        </p:nvSpPr>
        <p:spPr>
          <a:xfrm>
            <a:off x="157150" y="5324925"/>
            <a:ext cx="8838199" cy="399999"/>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1000" kern="800" spc="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Notes: For this exhibit, we count the District of Columbia as a state. “Improved” or “worsened” refers to a change between 2013 and 2015 of at least 0.5 standard deviations. “Little or no change” includes states with changes of less than 0.5 standard deviations as well as states with no change or without sufficient data to assess change. “Adults with a usual source of care” is an indicator in the Scorecard’s Prevention and Treatment dimension; it is included here because having a regular health care provider is associated with better access to care.</a:t>
            </a:r>
          </a:p>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Data: Uninsured: U.S. Census Bureau, 2013 and 2015 1-Year American Community Surveys. Public Use Micro Sample (ACS PUMS). Cost Barriers, Doctor Visit, and Usual Source of Care: 2013 and 2015 Behavioral Risk Factor Surveillance System (BRFSS).</a:t>
            </a:r>
          </a:p>
        </p:txBody>
      </p:sp>
      <p:graphicFrame>
        <p:nvGraphicFramePr>
          <p:cNvPr id="64" name="Chart 63"/>
          <p:cNvGraphicFramePr/>
          <p:nvPr>
            <p:extLst>
              <p:ext uri="{D42A27DB-BD31-4B8C-83A1-F6EECF244321}">
                <p14:modId xmlns:p14="http://schemas.microsoft.com/office/powerpoint/2010/main" val="3390526192"/>
              </p:ext>
            </p:extLst>
          </p:nvPr>
        </p:nvGraphicFramePr>
        <p:xfrm>
          <a:off x="5548650" y="1761717"/>
          <a:ext cx="1828800" cy="1963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5" name="Chart 64"/>
          <p:cNvGraphicFramePr/>
          <p:nvPr>
            <p:extLst>
              <p:ext uri="{D42A27DB-BD31-4B8C-83A1-F6EECF244321}">
                <p14:modId xmlns:p14="http://schemas.microsoft.com/office/powerpoint/2010/main" val="2926561794"/>
              </p:ext>
            </p:extLst>
          </p:nvPr>
        </p:nvGraphicFramePr>
        <p:xfrm>
          <a:off x="-15599" y="1769379"/>
          <a:ext cx="1828800" cy="1963353"/>
        </p:xfrm>
        <a:graphic>
          <a:graphicData uri="http://schemas.openxmlformats.org/drawingml/2006/chart">
            <c:chart xmlns:c="http://schemas.openxmlformats.org/drawingml/2006/chart" xmlns:r="http://schemas.openxmlformats.org/officeDocument/2006/relationships" r:id="rId4"/>
          </a:graphicData>
        </a:graphic>
      </p:graphicFrame>
      <p:sp>
        <p:nvSpPr>
          <p:cNvPr id="66" name="TextBox 65"/>
          <p:cNvSpPr txBox="1"/>
          <p:nvPr/>
        </p:nvSpPr>
        <p:spPr>
          <a:xfrm>
            <a:off x="275116" y="3413052"/>
            <a:ext cx="1247370" cy="738664"/>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Adults </a:t>
            </a:r>
            <a:br>
              <a:rPr lang="en-US" sz="1400" dirty="0">
                <a:solidFill>
                  <a:srgbClr val="4C515A"/>
                </a:solidFill>
                <a:latin typeface="Trebuchet MS" panose="020B0603020202020204" pitchFamily="34" charset="0"/>
              </a:rPr>
            </a:br>
            <a:r>
              <a:rPr lang="en-US" sz="1400" dirty="0">
                <a:solidFill>
                  <a:srgbClr val="4C515A"/>
                </a:solidFill>
                <a:latin typeface="Trebuchet MS" panose="020B0603020202020204" pitchFamily="34" charset="0"/>
              </a:rPr>
              <a:t>ages 19-64 uninsured</a:t>
            </a:r>
          </a:p>
        </p:txBody>
      </p:sp>
      <p:graphicFrame>
        <p:nvGraphicFramePr>
          <p:cNvPr id="67" name="Chart 66"/>
          <p:cNvGraphicFramePr/>
          <p:nvPr>
            <p:extLst>
              <p:ext uri="{D42A27DB-BD31-4B8C-83A1-F6EECF244321}">
                <p14:modId xmlns:p14="http://schemas.microsoft.com/office/powerpoint/2010/main" val="617785697"/>
              </p:ext>
            </p:extLst>
          </p:nvPr>
        </p:nvGraphicFramePr>
        <p:xfrm>
          <a:off x="3693900" y="1758388"/>
          <a:ext cx="1828800" cy="1963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8" name="Chart 67"/>
          <p:cNvGraphicFramePr/>
          <p:nvPr>
            <p:extLst>
              <p:ext uri="{D42A27DB-BD31-4B8C-83A1-F6EECF244321}">
                <p14:modId xmlns:p14="http://schemas.microsoft.com/office/powerpoint/2010/main" val="26363429"/>
              </p:ext>
            </p:extLst>
          </p:nvPr>
        </p:nvGraphicFramePr>
        <p:xfrm>
          <a:off x="1839150" y="1761279"/>
          <a:ext cx="1828800" cy="19633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9" name="Chart 68"/>
          <p:cNvGraphicFramePr/>
          <p:nvPr>
            <p:extLst>
              <p:ext uri="{D42A27DB-BD31-4B8C-83A1-F6EECF244321}">
                <p14:modId xmlns:p14="http://schemas.microsoft.com/office/powerpoint/2010/main" val="2762708908"/>
              </p:ext>
            </p:extLst>
          </p:nvPr>
        </p:nvGraphicFramePr>
        <p:xfrm>
          <a:off x="7403399" y="1755120"/>
          <a:ext cx="1828800" cy="1963353"/>
        </p:xfrm>
        <a:graphic>
          <a:graphicData uri="http://schemas.openxmlformats.org/drawingml/2006/chart">
            <c:chart xmlns:c="http://schemas.openxmlformats.org/drawingml/2006/chart" xmlns:r="http://schemas.openxmlformats.org/officeDocument/2006/relationships" r:id="rId7"/>
          </a:graphicData>
        </a:graphic>
      </p:graphicFrame>
      <p:sp>
        <p:nvSpPr>
          <p:cNvPr id="70" name="TextBox 69"/>
          <p:cNvSpPr txBox="1"/>
          <p:nvPr/>
        </p:nvSpPr>
        <p:spPr>
          <a:xfrm>
            <a:off x="2125608" y="3413052"/>
            <a:ext cx="1247371" cy="738664"/>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Children </a:t>
            </a:r>
            <a:br>
              <a:rPr lang="en-US" sz="1400" dirty="0">
                <a:solidFill>
                  <a:srgbClr val="4C515A"/>
                </a:solidFill>
                <a:latin typeface="Trebuchet MS" panose="020B0603020202020204" pitchFamily="34" charset="0"/>
              </a:rPr>
            </a:br>
            <a:r>
              <a:rPr lang="en-US" sz="1400" dirty="0">
                <a:solidFill>
                  <a:srgbClr val="4C515A"/>
                </a:solidFill>
                <a:latin typeface="Trebuchet MS" panose="020B0603020202020204" pitchFamily="34" charset="0"/>
              </a:rPr>
              <a:t>ages 0-18 uninsured</a:t>
            </a:r>
          </a:p>
        </p:txBody>
      </p:sp>
      <p:sp>
        <p:nvSpPr>
          <p:cNvPr id="71" name="TextBox 70"/>
          <p:cNvSpPr txBox="1"/>
          <p:nvPr/>
        </p:nvSpPr>
        <p:spPr>
          <a:xfrm>
            <a:off x="3800433" y="3413052"/>
            <a:ext cx="1660018" cy="954107"/>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Adults who went without care because of costs in the past year</a:t>
            </a:r>
          </a:p>
        </p:txBody>
      </p:sp>
      <p:sp>
        <p:nvSpPr>
          <p:cNvPr id="72" name="TextBox 71"/>
          <p:cNvSpPr txBox="1"/>
          <p:nvPr/>
        </p:nvSpPr>
        <p:spPr>
          <a:xfrm>
            <a:off x="5826104" y="3413052"/>
            <a:ext cx="1300063" cy="954107"/>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Adults with </a:t>
            </a:r>
            <a:br>
              <a:rPr lang="en-US" sz="1400" dirty="0">
                <a:solidFill>
                  <a:srgbClr val="4C515A"/>
                </a:solidFill>
                <a:latin typeface="Trebuchet MS" panose="020B0603020202020204" pitchFamily="34" charset="0"/>
              </a:rPr>
            </a:br>
            <a:r>
              <a:rPr lang="en-US" sz="1400" dirty="0">
                <a:solidFill>
                  <a:srgbClr val="4C515A"/>
                </a:solidFill>
                <a:latin typeface="Trebuchet MS" panose="020B0603020202020204" pitchFamily="34" charset="0"/>
              </a:rPr>
              <a:t>a usual source of care</a:t>
            </a:r>
          </a:p>
        </p:txBody>
      </p:sp>
      <p:sp>
        <p:nvSpPr>
          <p:cNvPr id="73" name="TextBox 72"/>
          <p:cNvSpPr txBox="1"/>
          <p:nvPr/>
        </p:nvSpPr>
        <p:spPr>
          <a:xfrm>
            <a:off x="7509933" y="3413052"/>
            <a:ext cx="1634067" cy="954107"/>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At-risk adults with a routine doctor visit in past two years</a:t>
            </a:r>
          </a:p>
        </p:txBody>
      </p:sp>
      <p:sp>
        <p:nvSpPr>
          <p:cNvPr id="75" name="Oval 74"/>
          <p:cNvSpPr>
            <a:spLocks noChangeAspect="1"/>
          </p:cNvSpPr>
          <p:nvPr/>
        </p:nvSpPr>
        <p:spPr>
          <a:xfrm>
            <a:off x="2434690" y="1702684"/>
            <a:ext cx="137160" cy="137160"/>
          </a:xfrm>
          <a:prstGeom prst="ellipse">
            <a:avLst/>
          </a:prstGeom>
          <a:solidFill>
            <a:srgbClr val="71B25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buchet MS" panose="020B0603020202020204" pitchFamily="34" charset="0"/>
            </a:endParaRPr>
          </a:p>
        </p:txBody>
      </p:sp>
      <p:sp>
        <p:nvSpPr>
          <p:cNvPr id="76" name="TextBox 75"/>
          <p:cNvSpPr txBox="1"/>
          <p:nvPr/>
        </p:nvSpPr>
        <p:spPr>
          <a:xfrm>
            <a:off x="2564337" y="1632765"/>
            <a:ext cx="911665"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Improved</a:t>
            </a:r>
          </a:p>
        </p:txBody>
      </p:sp>
      <p:sp>
        <p:nvSpPr>
          <p:cNvPr id="77" name="Oval 76"/>
          <p:cNvSpPr>
            <a:spLocks noChangeAspect="1"/>
          </p:cNvSpPr>
          <p:nvPr/>
        </p:nvSpPr>
        <p:spPr>
          <a:xfrm>
            <a:off x="3527225" y="1702684"/>
            <a:ext cx="137160" cy="137160"/>
          </a:xfrm>
          <a:prstGeom prst="ellipse">
            <a:avLst/>
          </a:prstGeom>
          <a:solidFill>
            <a:srgbClr val="4C515A">
              <a:lumMod val="60000"/>
              <a:lumOff val="4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buchet MS" panose="020B0603020202020204" pitchFamily="34" charset="0"/>
            </a:endParaRPr>
          </a:p>
        </p:txBody>
      </p:sp>
      <p:sp>
        <p:nvSpPr>
          <p:cNvPr id="78" name="TextBox 77"/>
          <p:cNvSpPr txBox="1"/>
          <p:nvPr/>
        </p:nvSpPr>
        <p:spPr>
          <a:xfrm>
            <a:off x="3645622" y="1632765"/>
            <a:ext cx="2139688"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Had little or no change</a:t>
            </a:r>
          </a:p>
        </p:txBody>
      </p:sp>
      <p:sp>
        <p:nvSpPr>
          <p:cNvPr id="79" name="Oval 78"/>
          <p:cNvSpPr>
            <a:spLocks noChangeAspect="1"/>
          </p:cNvSpPr>
          <p:nvPr/>
        </p:nvSpPr>
        <p:spPr>
          <a:xfrm>
            <a:off x="5668711" y="1702684"/>
            <a:ext cx="137160" cy="137160"/>
          </a:xfrm>
          <a:prstGeom prst="ellipse">
            <a:avLst/>
          </a:prstGeom>
          <a:solidFill>
            <a:srgbClr val="4C515A"/>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rebuchet MS" panose="020B0603020202020204" pitchFamily="34" charset="0"/>
            </a:endParaRPr>
          </a:p>
        </p:txBody>
      </p:sp>
      <p:sp>
        <p:nvSpPr>
          <p:cNvPr id="80" name="TextBox 79"/>
          <p:cNvSpPr txBox="1"/>
          <p:nvPr/>
        </p:nvSpPr>
        <p:spPr>
          <a:xfrm>
            <a:off x="5785310" y="1632765"/>
            <a:ext cx="937221"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Worsened</a:t>
            </a:r>
          </a:p>
        </p:txBody>
      </p:sp>
      <p:sp>
        <p:nvSpPr>
          <p:cNvPr id="81" name="TextBox 80"/>
          <p:cNvSpPr txBox="1"/>
          <p:nvPr/>
        </p:nvSpPr>
        <p:spPr>
          <a:xfrm>
            <a:off x="2434691" y="1326988"/>
            <a:ext cx="4156538" cy="307777"/>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C515A"/>
                </a:solidFill>
                <a:effectLst/>
                <a:uLnTx/>
                <a:uFillTx/>
                <a:latin typeface="Trebuchet MS" panose="020B0603020202020204" pitchFamily="34" charset="0"/>
              </a:rPr>
              <a:t>Number of states that:</a:t>
            </a:r>
          </a:p>
        </p:txBody>
      </p:sp>
    </p:spTree>
    <p:extLst>
      <p:ext uri="{BB962C8B-B14F-4D97-AF65-F5344CB8AC3E}">
        <p14:creationId xmlns:p14="http://schemas.microsoft.com/office/powerpoint/2010/main" val="341420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292389586"/>
              </p:ext>
            </p:extLst>
          </p:nvPr>
        </p:nvGraphicFramePr>
        <p:xfrm>
          <a:off x="163019" y="1454506"/>
          <a:ext cx="8828582" cy="425631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chor="ctr" anchorCtr="0">
            <a:noAutofit/>
          </a:bodyPr>
          <a:lstStyle/>
          <a:p>
            <a:r>
              <a:rPr lang="en-US" dirty="0">
                <a:ea typeface="Tahoma" panose="020B0604030504040204" pitchFamily="34" charset="0"/>
                <a:cs typeface="Tahoma" panose="020B0604030504040204" pitchFamily="34" charset="0"/>
              </a:rPr>
              <a:t>States that Expanded Medicaid Saw Greatest Reductions in Rates of Uninsured Working-Age Adults</a:t>
            </a:r>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p>
            <a:r>
              <a:rPr lang="en-US" dirty="0"/>
              <a:t>Source: D. Radley, D. McCarthy, and S. Hayes, </a:t>
            </a:r>
            <a:r>
              <a:rPr lang="en-US" i="1" dirty="0"/>
              <a:t>Aiming Higher: Results from the Commonwealth Fund Scorecard on State Health System Performance 2017 Edition</a:t>
            </a:r>
            <a:r>
              <a:rPr lang="en-US" dirty="0"/>
              <a:t>, The Commonwealth Fund, March 2017.</a:t>
            </a:r>
          </a:p>
        </p:txBody>
      </p:sp>
      <p:sp>
        <p:nvSpPr>
          <p:cNvPr id="6" name="Slide Number Placeholder 5"/>
          <p:cNvSpPr>
            <a:spLocks noGrp="1"/>
          </p:cNvSpPr>
          <p:nvPr>
            <p:ph type="sldNum" sz="quarter" idx="12"/>
          </p:nvPr>
        </p:nvSpPr>
        <p:spPr/>
        <p:txBody>
          <a:bodyPr/>
          <a:lstStyle/>
          <a:p>
            <a:r>
              <a:rPr lang="en-US" dirty="0"/>
              <a:t>Exhibit </a:t>
            </a:r>
            <a:fld id="{E7618A31-AA76-49C6-B606-11040BBBFDAD}" type="slidenum">
              <a:rPr lang="en-US" smtClean="0"/>
              <a:pPr/>
              <a:t>7</a:t>
            </a:fld>
            <a:endParaRPr lang="en-US" dirty="0"/>
          </a:p>
        </p:txBody>
      </p:sp>
      <p:sp>
        <p:nvSpPr>
          <p:cNvPr id="16" name="TextBox 15"/>
          <p:cNvSpPr txBox="1"/>
          <p:nvPr/>
        </p:nvSpPr>
        <p:spPr>
          <a:xfrm>
            <a:off x="157817" y="5544420"/>
            <a:ext cx="8833781" cy="553998"/>
          </a:xfrm>
          <a:prstGeom prst="rect">
            <a:avLst/>
          </a:prstGeom>
          <a:noFill/>
        </p:spPr>
        <p:txBody>
          <a:bodyPr wrap="square" rtlCol="0" anchor="b">
            <a:spAutoFit/>
          </a:bodyPr>
          <a:lstStyle/>
          <a:p>
            <a:r>
              <a:rPr lang="en-US" sz="1000" spc="-10" dirty="0">
                <a:solidFill>
                  <a:srgbClr val="4C515A"/>
                </a:solidFill>
                <a:latin typeface="Trebuchet MS" panose="020B0603020202020204" pitchFamily="34" charset="0"/>
              </a:rPr>
              <a:t>Notes: States are arranged in rank order based on their uninsured rate in 2013. Alaska, Indiana, Louisiana, and Montana expanded their Medicaid programs after Jan. 1, 2015.</a:t>
            </a:r>
          </a:p>
          <a:p>
            <a:r>
              <a:rPr lang="en-US" sz="1000" dirty="0">
                <a:solidFill>
                  <a:srgbClr val="4C515A"/>
                </a:solidFill>
                <a:latin typeface="Trebuchet MS" panose="020B0603020202020204" pitchFamily="34" charset="0"/>
              </a:rPr>
              <a:t>Data: U.S. Census Bureau, 2013 and 2015 One-Year American Community Surveys. Public Use Micro Sample (ACS PUMS).</a:t>
            </a:r>
          </a:p>
        </p:txBody>
      </p:sp>
      <p:sp>
        <p:nvSpPr>
          <p:cNvPr id="10" name="TextBox 9"/>
          <p:cNvSpPr txBox="1"/>
          <p:nvPr/>
        </p:nvSpPr>
        <p:spPr>
          <a:xfrm>
            <a:off x="66545" y="1118895"/>
            <a:ext cx="1591230" cy="276999"/>
          </a:xfrm>
          <a:prstGeom prst="rect">
            <a:avLst/>
          </a:prstGeom>
          <a:noFill/>
        </p:spPr>
        <p:txBody>
          <a:bodyPr wrap="square" rtlCol="0">
            <a:spAutoFit/>
          </a:bodyPr>
          <a:lstStyle/>
          <a:p>
            <a:r>
              <a:rPr lang="en-US" sz="1200" i="1" dirty="0">
                <a:solidFill>
                  <a:srgbClr val="4C515A"/>
                </a:solidFill>
                <a:latin typeface="Trebuchet MS" panose="020B0603020202020204" pitchFamily="34" charset="0"/>
                <a:ea typeface="Tahoma" panose="020B0604030504040204" pitchFamily="34" charset="0"/>
                <a:cs typeface="Tahoma" panose="020B0604030504040204" pitchFamily="34" charset="0"/>
              </a:rPr>
              <a:t>percent</a:t>
            </a:r>
          </a:p>
        </p:txBody>
      </p:sp>
      <p:sp>
        <p:nvSpPr>
          <p:cNvPr id="2" name="TextBox 1"/>
          <p:cNvSpPr txBox="1"/>
          <p:nvPr/>
        </p:nvSpPr>
        <p:spPr>
          <a:xfrm>
            <a:off x="825593" y="1409656"/>
            <a:ext cx="3610660" cy="523220"/>
          </a:xfrm>
          <a:prstGeom prst="rect">
            <a:avLst/>
          </a:prstGeom>
          <a:noFill/>
        </p:spPr>
        <p:txBody>
          <a:bodyPr wrap="square" rtlCol="0">
            <a:spAutoFit/>
          </a:bodyPr>
          <a:lstStyle/>
          <a:p>
            <a:pPr algn="ctr"/>
            <a:r>
              <a:rPr lang="en-US" sz="1400" dirty="0">
                <a:solidFill>
                  <a:schemeClr val="tx1">
                    <a:lumMod val="75000"/>
                    <a:lumOff val="25000"/>
                  </a:schemeClr>
                </a:solidFill>
                <a:latin typeface="Trebuchet MS" panose="020B0603020202020204" pitchFamily="34" charset="0"/>
                <a:ea typeface="Tahoma" panose="020B0604030504040204" pitchFamily="34" charset="0"/>
                <a:cs typeface="Tahoma" panose="020B0604030504040204" pitchFamily="34" charset="0"/>
              </a:rPr>
              <a:t>States that expanded Medicaid </a:t>
            </a:r>
            <a:br>
              <a:rPr lang="en-US" sz="1400" dirty="0">
                <a:solidFill>
                  <a:schemeClr val="tx1">
                    <a:lumMod val="75000"/>
                    <a:lumOff val="25000"/>
                  </a:schemeClr>
                </a:solidFill>
                <a:latin typeface="Trebuchet MS" panose="020B0603020202020204" pitchFamily="34" charset="0"/>
                <a:ea typeface="Tahoma" panose="020B0604030504040204" pitchFamily="34" charset="0"/>
                <a:cs typeface="Tahoma" panose="020B0604030504040204" pitchFamily="34" charset="0"/>
              </a:rPr>
            </a:br>
            <a:r>
              <a:rPr lang="en-US" sz="1400" dirty="0">
                <a:solidFill>
                  <a:schemeClr val="tx1">
                    <a:lumMod val="75000"/>
                    <a:lumOff val="25000"/>
                  </a:schemeClr>
                </a:solidFill>
                <a:latin typeface="Trebuchet MS" panose="020B0603020202020204" pitchFamily="34" charset="0"/>
                <a:ea typeface="Tahoma" panose="020B0604030504040204" pitchFamily="34" charset="0"/>
                <a:cs typeface="Tahoma" panose="020B0604030504040204" pitchFamily="34" charset="0"/>
              </a:rPr>
              <a:t>as of January 1, 2015</a:t>
            </a:r>
          </a:p>
        </p:txBody>
      </p:sp>
      <p:sp>
        <p:nvSpPr>
          <p:cNvPr id="22" name="TextBox 1"/>
          <p:cNvSpPr txBox="1"/>
          <p:nvPr/>
        </p:nvSpPr>
        <p:spPr>
          <a:xfrm>
            <a:off x="5113836" y="1403985"/>
            <a:ext cx="364073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lumMod val="75000"/>
                    <a:lumOff val="25000"/>
                  </a:schemeClr>
                </a:solidFill>
                <a:latin typeface="Trebuchet MS" panose="020B0603020202020204" pitchFamily="34" charset="0"/>
                <a:ea typeface="Tahoma" panose="020B0604030504040204" pitchFamily="34" charset="0"/>
                <a:cs typeface="Tahoma" panose="020B0604030504040204" pitchFamily="34" charset="0"/>
              </a:rPr>
              <a:t>States that had not expanded Medicaid as of January 1, 2015 </a:t>
            </a:r>
          </a:p>
        </p:txBody>
      </p:sp>
      <p:grpSp>
        <p:nvGrpSpPr>
          <p:cNvPr id="3" name="Group 2"/>
          <p:cNvGrpSpPr/>
          <p:nvPr/>
        </p:nvGrpSpPr>
        <p:grpSpPr>
          <a:xfrm>
            <a:off x="4192885" y="2363277"/>
            <a:ext cx="768850" cy="604970"/>
            <a:chOff x="4277283" y="951832"/>
            <a:chExt cx="768850" cy="604970"/>
          </a:xfrm>
          <a:solidFill>
            <a:schemeClr val="bg1"/>
          </a:solidFill>
        </p:grpSpPr>
        <p:sp>
          <p:nvSpPr>
            <p:cNvPr id="23" name="TextBox 22"/>
            <p:cNvSpPr txBox="1"/>
            <p:nvPr/>
          </p:nvSpPr>
          <p:spPr bwMode="gray">
            <a:xfrm>
              <a:off x="4436253" y="1249025"/>
              <a:ext cx="609880" cy="307777"/>
            </a:xfrm>
            <a:prstGeom prst="rect">
              <a:avLst/>
            </a:prstGeom>
            <a:grpFill/>
          </p:spPr>
          <p:txBody>
            <a:bodyPr wrap="square" rtlCol="0">
              <a:spAutoFit/>
            </a:bodyPr>
            <a:lstStyle/>
            <a:p>
              <a:r>
                <a:rPr lang="en-US" sz="1400" dirty="0">
                  <a:solidFill>
                    <a:prstClr val="black"/>
                  </a:solidFill>
                  <a:latin typeface="Trebuchet MS" panose="020B0603020202020204" pitchFamily="34" charset="0"/>
                  <a:ea typeface="Tahoma" panose="020B0604030504040204" pitchFamily="34" charset="0"/>
                  <a:cs typeface="Tahoma" panose="020B0604030504040204" pitchFamily="34" charset="0"/>
                </a:rPr>
                <a:t>2015</a:t>
              </a:r>
            </a:p>
          </p:txBody>
        </p:sp>
        <p:sp>
          <p:nvSpPr>
            <p:cNvPr id="27" name="TextBox 26"/>
            <p:cNvSpPr txBox="1"/>
            <p:nvPr/>
          </p:nvSpPr>
          <p:spPr bwMode="gray">
            <a:xfrm>
              <a:off x="4436253" y="951832"/>
              <a:ext cx="609880" cy="307777"/>
            </a:xfrm>
            <a:prstGeom prst="rect">
              <a:avLst/>
            </a:prstGeom>
            <a:grpFill/>
          </p:spPr>
          <p:txBody>
            <a:bodyPr wrap="square" rtlCol="0">
              <a:spAutoFit/>
            </a:bodyPr>
            <a:lstStyle/>
            <a:p>
              <a:r>
                <a:rPr lang="en-US" sz="1400" dirty="0">
                  <a:solidFill>
                    <a:prstClr val="black"/>
                  </a:solidFill>
                  <a:latin typeface="Trebuchet MS" panose="020B0603020202020204" pitchFamily="34" charset="0"/>
                  <a:ea typeface="Tahoma" panose="020B0604030504040204" pitchFamily="34" charset="0"/>
                  <a:cs typeface="Tahoma" panose="020B0604030504040204" pitchFamily="34" charset="0"/>
                </a:rPr>
                <a:t>2013</a:t>
              </a:r>
            </a:p>
          </p:txBody>
        </p:sp>
        <p:sp>
          <p:nvSpPr>
            <p:cNvPr id="28" name="Oval 27"/>
            <p:cNvSpPr/>
            <p:nvPr/>
          </p:nvSpPr>
          <p:spPr bwMode="gray">
            <a:xfrm>
              <a:off x="4277283" y="1305228"/>
              <a:ext cx="182880" cy="182880"/>
            </a:xfrm>
            <a:prstGeom prst="ellipse">
              <a:avLst/>
            </a:prstGeom>
            <a:solidFill>
              <a:srgbClr val="359190"/>
            </a:solidFill>
            <a:ln>
              <a:solidFill>
                <a:srgbClr val="359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panose="020B0603020202020204" pitchFamily="34" charset="0"/>
              </a:endParaRPr>
            </a:p>
          </p:txBody>
        </p:sp>
        <p:sp>
          <p:nvSpPr>
            <p:cNvPr id="29" name="Oval 28"/>
            <p:cNvSpPr/>
            <p:nvPr/>
          </p:nvSpPr>
          <p:spPr bwMode="gray">
            <a:xfrm>
              <a:off x="4278138" y="1010757"/>
              <a:ext cx="182880" cy="182880"/>
            </a:xfrm>
            <a:prstGeom prst="ellipse">
              <a:avLst/>
            </a:prstGeom>
            <a:solidFill>
              <a:srgbClr val="4ABDBC"/>
            </a:solidFill>
            <a:ln>
              <a:solidFill>
                <a:srgbClr val="4AB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panose="020B0603020202020204" pitchFamily="34" charset="0"/>
              </a:endParaRPr>
            </a:p>
          </p:txBody>
        </p:sp>
      </p:grpSp>
    </p:spTree>
    <p:extLst>
      <p:ext uri="{BB962C8B-B14F-4D97-AF65-F5344CB8AC3E}">
        <p14:creationId xmlns:p14="http://schemas.microsoft.com/office/powerpoint/2010/main" val="217746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States That Expanded Medicaid Experienced Greater Improvement in Health Care Access Among Low-Income Populations, 2013 to 2015</a:t>
            </a:r>
          </a:p>
        </p:txBody>
      </p:sp>
      <p:sp>
        <p:nvSpPr>
          <p:cNvPr id="3" name="Footer Placeholder 2"/>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5" name="Slide Number Placeholder 4"/>
          <p:cNvSpPr>
            <a:spLocks noGrp="1"/>
          </p:cNvSpPr>
          <p:nvPr>
            <p:ph type="sldNum" sz="quarter" idx="12"/>
          </p:nvPr>
        </p:nvSpPr>
        <p:spPr/>
        <p:txBody>
          <a:bodyPr/>
          <a:lstStyle/>
          <a:p>
            <a:r>
              <a:rPr lang="en-US"/>
              <a:t>Exhibit </a:t>
            </a:r>
            <a:fld id="{E7618A31-AA76-49C6-B606-11040BBBFDAD}" type="slidenum">
              <a:rPr lang="en-US" smtClean="0"/>
              <a:pPr/>
              <a:t>8</a:t>
            </a:fld>
            <a:endParaRPr lang="en-US" dirty="0"/>
          </a:p>
        </p:txBody>
      </p:sp>
      <p:graphicFrame>
        <p:nvGraphicFramePr>
          <p:cNvPr id="21" name="Chart 20"/>
          <p:cNvGraphicFramePr/>
          <p:nvPr>
            <p:extLst>
              <p:ext uri="{D42A27DB-BD31-4B8C-83A1-F6EECF244321}">
                <p14:modId xmlns:p14="http://schemas.microsoft.com/office/powerpoint/2010/main" val="2066519018"/>
              </p:ext>
            </p:extLst>
          </p:nvPr>
        </p:nvGraphicFramePr>
        <p:xfrm>
          <a:off x="-72517" y="2133746"/>
          <a:ext cx="9067865" cy="2620906"/>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 Placeholder 4"/>
          <p:cNvSpPr txBox="1">
            <a:spLocks/>
          </p:cNvSpPr>
          <p:nvPr/>
        </p:nvSpPr>
        <p:spPr>
          <a:xfrm>
            <a:off x="157150" y="5417924"/>
            <a:ext cx="8838199" cy="399999"/>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1000" kern="800" spc="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044C7F"/>
              </a:buClr>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Notes: Alaska, Indiana, Louisiana, and Montana expanded their Medicaid programs after Jan. 1, 2015. </a:t>
            </a:r>
            <a:r>
              <a:rPr kumimoji="0" lang="en-US" sz="1000" b="0" i="0" u="none" strike="noStrike" kern="800" cap="none" spc="0" normalizeH="0" baseline="30000" noProof="0" dirty="0" err="1">
                <a:ln>
                  <a:noFill/>
                </a:ln>
                <a:solidFill>
                  <a:srgbClr val="4C515A"/>
                </a:solidFill>
                <a:effectLst/>
                <a:uLnTx/>
                <a:uFillTx/>
                <a:latin typeface="Trebuchet MS" panose="020B0603020202020204" pitchFamily="34" charset="0"/>
              </a:rPr>
              <a:t>a</a:t>
            </a:r>
            <a:r>
              <a:rPr kumimoji="0" lang="en-US" sz="1000" b="0" i="0" u="none" strike="noStrike" kern="800" cap="none" spc="0" normalizeH="0" baseline="0" noProof="0" dirty="0" err="1">
                <a:ln>
                  <a:noFill/>
                </a:ln>
                <a:solidFill>
                  <a:srgbClr val="4C515A"/>
                </a:solidFill>
                <a:effectLst/>
                <a:uLnTx/>
                <a:uFillTx/>
                <a:latin typeface="Trebuchet MS" panose="020B0603020202020204" pitchFamily="34" charset="0"/>
              </a:rPr>
              <a:t>Adults</a:t>
            </a: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 with a usual source of care is reported elsewhere in the </a:t>
            </a:r>
            <a:r>
              <a:rPr kumimoji="0" lang="en-US" sz="1000" b="0" i="1" u="none" strike="noStrike" kern="800" cap="none" spc="0" normalizeH="0" baseline="0" noProof="0" dirty="0">
                <a:ln>
                  <a:noFill/>
                </a:ln>
                <a:solidFill>
                  <a:srgbClr val="4C515A"/>
                </a:solidFill>
                <a:effectLst/>
                <a:uLnTx/>
                <a:uFillTx/>
                <a:latin typeface="Trebuchet MS" panose="020B0603020202020204" pitchFamily="34" charset="0"/>
              </a:rPr>
              <a:t>Scorecard,</a:t>
            </a: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 such that a higher value is favorable; for this exhibit, the share of “adults without a regular health care provider” is reported</a:t>
            </a:r>
            <a:r>
              <a:rPr lang="en-US" dirty="0">
                <a:solidFill>
                  <a:srgbClr val="4C515A"/>
                </a:solidFill>
                <a:latin typeface="Trebuchet MS" panose="020B0603020202020204" pitchFamily="34" charset="0"/>
              </a:rPr>
              <a:t>. Low income refers to household income &lt;200% of the federal poverty level.</a:t>
            </a:r>
            <a:endPar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endParaRPr>
          </a:p>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Data: Uninsured (ages 19-64): U.S. Census Bureau, 2013 and 2015 One-Year American Community Surveys. Public Use Micro Sample (ACS PUMS). Cost Barriers and Usual Source of Care (ages 18 and older): 2013 and 2015 Behavioral Risk Factor Surveillance System (BRFSS).</a:t>
            </a:r>
          </a:p>
        </p:txBody>
      </p:sp>
      <p:sp>
        <p:nvSpPr>
          <p:cNvPr id="23" name="TextBox 22"/>
          <p:cNvSpPr txBox="1"/>
          <p:nvPr/>
        </p:nvSpPr>
        <p:spPr>
          <a:xfrm>
            <a:off x="764686" y="1920426"/>
            <a:ext cx="1715536" cy="307777"/>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Uninsured adults</a:t>
            </a:r>
          </a:p>
        </p:txBody>
      </p:sp>
      <p:sp>
        <p:nvSpPr>
          <p:cNvPr id="24" name="TextBox 23"/>
          <p:cNvSpPr txBox="1"/>
          <p:nvPr/>
        </p:nvSpPr>
        <p:spPr>
          <a:xfrm>
            <a:off x="3343021" y="1921804"/>
            <a:ext cx="2461661" cy="523220"/>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Adults who went without care because of costs</a:t>
            </a:r>
          </a:p>
        </p:txBody>
      </p:sp>
      <p:sp>
        <p:nvSpPr>
          <p:cNvPr id="25" name="TextBox 24"/>
          <p:cNvSpPr txBox="1"/>
          <p:nvPr/>
        </p:nvSpPr>
        <p:spPr>
          <a:xfrm>
            <a:off x="6316968" y="1921804"/>
            <a:ext cx="2467500" cy="523220"/>
          </a:xfrm>
          <a:prstGeom prst="rect">
            <a:avLst/>
          </a:prstGeom>
          <a:noFill/>
        </p:spPr>
        <p:txBody>
          <a:bodyPr wrap="square" rtlCol="0">
            <a:spAutoFit/>
          </a:bodyPr>
          <a:lstStyle/>
          <a:p>
            <a:pPr algn="ctr" defTabSz="1219170"/>
            <a:r>
              <a:rPr lang="en-US" sz="1400" dirty="0">
                <a:solidFill>
                  <a:srgbClr val="4C515A"/>
                </a:solidFill>
                <a:latin typeface="Trebuchet MS" panose="020B0603020202020204" pitchFamily="34" charset="0"/>
              </a:rPr>
              <a:t>Adults without a regular </a:t>
            </a:r>
            <a:br>
              <a:rPr lang="en-US" sz="1400" dirty="0">
                <a:solidFill>
                  <a:srgbClr val="4C515A"/>
                </a:solidFill>
                <a:latin typeface="Trebuchet MS" panose="020B0603020202020204" pitchFamily="34" charset="0"/>
              </a:rPr>
            </a:br>
            <a:r>
              <a:rPr lang="en-US" sz="1400" dirty="0">
                <a:solidFill>
                  <a:srgbClr val="4C515A"/>
                </a:solidFill>
                <a:latin typeface="Trebuchet MS" panose="020B0603020202020204" pitchFamily="34" charset="0"/>
              </a:rPr>
              <a:t>health care </a:t>
            </a:r>
            <a:r>
              <a:rPr lang="en-US" sz="1400" dirty="0" err="1">
                <a:solidFill>
                  <a:srgbClr val="4C515A"/>
                </a:solidFill>
                <a:latin typeface="Trebuchet MS" panose="020B0603020202020204" pitchFamily="34" charset="0"/>
              </a:rPr>
              <a:t>provider</a:t>
            </a:r>
            <a:r>
              <a:rPr lang="en-US" sz="1400" baseline="30000" dirty="0" err="1">
                <a:solidFill>
                  <a:srgbClr val="4C515A"/>
                </a:solidFill>
                <a:latin typeface="Trebuchet MS" panose="020B0603020202020204" pitchFamily="34" charset="0"/>
              </a:rPr>
              <a:t>a</a:t>
            </a:r>
            <a:endParaRPr lang="en-US" sz="1400" baseline="30000" dirty="0">
              <a:solidFill>
                <a:srgbClr val="4C515A"/>
              </a:solidFill>
              <a:latin typeface="Trebuchet MS" panose="020B0603020202020204" pitchFamily="34" charset="0"/>
            </a:endParaRPr>
          </a:p>
        </p:txBody>
      </p:sp>
      <p:sp>
        <p:nvSpPr>
          <p:cNvPr id="27" name="Oval 26"/>
          <p:cNvSpPr/>
          <p:nvPr/>
        </p:nvSpPr>
        <p:spPr bwMode="gray">
          <a:xfrm>
            <a:off x="5102793" y="4295054"/>
            <a:ext cx="137160" cy="137160"/>
          </a:xfrm>
          <a:prstGeom prst="ellipse">
            <a:avLst/>
          </a:prstGeom>
          <a:solidFill>
            <a:srgbClr val="71B254"/>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28" name="TextBox 27"/>
          <p:cNvSpPr txBox="1"/>
          <p:nvPr/>
        </p:nvSpPr>
        <p:spPr bwMode="gray">
          <a:xfrm>
            <a:off x="5188071" y="4217674"/>
            <a:ext cx="2084796"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Medicaid-expansion states </a:t>
            </a:r>
          </a:p>
          <a:p>
            <a:pPr marL="0" marR="0" lvl="0" indent="0" defTabSz="1219170" eaLnBrk="1" fontAlgn="auto" latinLnBrk="0" hangingPunct="1">
              <a:lnSpc>
                <a:spcPct val="100000"/>
              </a:lnSpc>
              <a:spcBef>
                <a:spcPts val="0"/>
              </a:spcBef>
              <a:spcAft>
                <a:spcPts val="0"/>
              </a:spcAft>
              <a:buClrTx/>
              <a:buSzTx/>
              <a:buFontTx/>
              <a:buNone/>
              <a:tabLst/>
              <a:defRPr/>
            </a:pPr>
            <a:r>
              <a:rPr lang="en-US" sz="1200" kern="0" dirty="0">
                <a:solidFill>
                  <a:srgbClr val="4C515A"/>
                </a:solidFill>
                <a:latin typeface="Trebuchet MS" panose="020B0603020202020204" pitchFamily="34" charset="0"/>
              </a:rPr>
              <a:t>(as of Jan. 1, 2015)</a:t>
            </a:r>
            <a:endParaRPr kumimoji="0" lang="en-US" sz="1200" b="0" i="0" u="none" strike="noStrike" kern="0" cap="none" spc="0" normalizeH="0" baseline="0" noProof="0" dirty="0">
              <a:ln>
                <a:noFill/>
              </a:ln>
              <a:solidFill>
                <a:srgbClr val="4C515A"/>
              </a:solidFill>
              <a:effectLst/>
              <a:uLnTx/>
              <a:uFillTx/>
              <a:latin typeface="Trebuchet MS" panose="020B0603020202020204" pitchFamily="34" charset="0"/>
            </a:endParaRPr>
          </a:p>
        </p:txBody>
      </p:sp>
      <p:sp>
        <p:nvSpPr>
          <p:cNvPr id="29" name="Oval 28"/>
          <p:cNvSpPr/>
          <p:nvPr/>
        </p:nvSpPr>
        <p:spPr bwMode="gray">
          <a:xfrm>
            <a:off x="7355075" y="4296022"/>
            <a:ext cx="137160" cy="137160"/>
          </a:xfrm>
          <a:prstGeom prst="ellipse">
            <a:avLst/>
          </a:prstGeom>
          <a:solidFill>
            <a:srgbClr val="4C515A"/>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30" name="TextBox 29"/>
          <p:cNvSpPr txBox="1"/>
          <p:nvPr/>
        </p:nvSpPr>
        <p:spPr bwMode="gray">
          <a:xfrm>
            <a:off x="7440354" y="4218642"/>
            <a:ext cx="1554994"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4C515A"/>
                </a:solidFill>
                <a:effectLst/>
                <a:uLnTx/>
                <a:uFillTx/>
                <a:latin typeface="Trebuchet MS" panose="020B0603020202020204" pitchFamily="34" charset="0"/>
              </a:rPr>
              <a:t>Nonexpansion</a:t>
            </a: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 states</a:t>
            </a:r>
          </a:p>
        </p:txBody>
      </p:sp>
      <p:sp>
        <p:nvSpPr>
          <p:cNvPr id="31" name="TextBox 30"/>
          <p:cNvSpPr txBox="1"/>
          <p:nvPr/>
        </p:nvSpPr>
        <p:spPr>
          <a:xfrm>
            <a:off x="85142" y="1370276"/>
            <a:ext cx="5855010" cy="307777"/>
          </a:xfrm>
          <a:prstGeom prst="rect">
            <a:avLst/>
          </a:prstGeom>
          <a:noFill/>
        </p:spPr>
        <p:txBody>
          <a:bodyPr wrap="square" rtlCol="0">
            <a:spAutoFit/>
          </a:bodyPr>
          <a:lstStyle/>
          <a:p>
            <a:pPr defTabSz="1219170">
              <a:defRPr sz="1200" b="0" i="0" u="none" strike="noStrike" kern="1200" spc="0" baseline="0">
                <a:solidFill>
                  <a:prstClr val="black">
                    <a:lumMod val="65000"/>
                    <a:lumOff val="35000"/>
                  </a:prstClr>
                </a:solidFill>
                <a:latin typeface="+mn-lt"/>
                <a:ea typeface="+mn-ea"/>
                <a:cs typeface="+mn-cs"/>
              </a:defRPr>
            </a:pPr>
            <a:r>
              <a:rPr lang="en-US" sz="1400" i="1" dirty="0">
                <a:solidFill>
                  <a:prstClr val="black">
                    <a:lumMod val="65000"/>
                    <a:lumOff val="35000"/>
                  </a:prstClr>
                </a:solidFill>
                <a:latin typeface="Trebuchet MS" panose="020B0603020202020204" pitchFamily="34" charset="0"/>
              </a:rPr>
              <a:t>Average percentage-point change, 2013 to 2015</a:t>
            </a:r>
          </a:p>
        </p:txBody>
      </p:sp>
    </p:spTree>
    <p:extLst>
      <p:ext uri="{BB962C8B-B14F-4D97-AF65-F5344CB8AC3E}">
        <p14:creationId xmlns:p14="http://schemas.microsoft.com/office/powerpoint/2010/main" val="187951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chorCtr="0">
            <a:noAutofit/>
          </a:bodyPr>
          <a:lstStyle/>
          <a:p>
            <a:r>
              <a:rPr lang="en-US" dirty="0"/>
              <a:t>States with Highest Hospital Readmission Rates in 2012 Saw Large Improvements By 2014 </a:t>
            </a:r>
          </a:p>
        </p:txBody>
      </p:sp>
      <p:sp>
        <p:nvSpPr>
          <p:cNvPr id="2" name="Footer Placeholder 1"/>
          <p:cNvSpPr>
            <a:spLocks noGrp="1"/>
          </p:cNvSpPr>
          <p:nvPr>
            <p:ph type="ftr" sz="quarter" idx="11"/>
          </p:nvPr>
        </p:nvSpPr>
        <p:spPr/>
        <p:txBody>
          <a:bodyPr/>
          <a:lstStyle/>
          <a:p>
            <a:r>
              <a:rPr lang="en-US"/>
              <a:t>Source: D. Radley, D. McCarthy, and S. Hayes, </a:t>
            </a:r>
            <a:r>
              <a:rPr lang="en-US" i="1"/>
              <a:t>Aiming Higher: Results from the Commonwealth Fund Scorecard on State Health System Performance 2017 Edition</a:t>
            </a:r>
            <a:r>
              <a:rPr lang="en-US"/>
              <a:t>, The Commonwealth Fund, March 2017.</a:t>
            </a:r>
            <a:endParaRPr lang="en-US" dirty="0"/>
          </a:p>
        </p:txBody>
      </p:sp>
      <p:sp>
        <p:nvSpPr>
          <p:cNvPr id="3" name="Slide Number Placeholder 2"/>
          <p:cNvSpPr>
            <a:spLocks noGrp="1"/>
          </p:cNvSpPr>
          <p:nvPr>
            <p:ph type="sldNum" sz="quarter" idx="12"/>
          </p:nvPr>
        </p:nvSpPr>
        <p:spPr/>
        <p:txBody>
          <a:bodyPr/>
          <a:lstStyle/>
          <a:p>
            <a:r>
              <a:rPr lang="en-US"/>
              <a:t>Exhibit </a:t>
            </a:r>
            <a:fld id="{E7618A31-AA76-49C6-B606-11040BBBFDAD}" type="slidenum">
              <a:rPr lang="en-US" smtClean="0"/>
              <a:pPr/>
              <a:t>9</a:t>
            </a:fld>
            <a:endParaRPr lang="en-US" dirty="0"/>
          </a:p>
        </p:txBody>
      </p:sp>
      <p:sp>
        <p:nvSpPr>
          <p:cNvPr id="10" name="TextBox 9"/>
          <p:cNvSpPr txBox="1"/>
          <p:nvPr/>
        </p:nvSpPr>
        <p:spPr>
          <a:xfrm>
            <a:off x="170432" y="1278093"/>
            <a:ext cx="5188968" cy="276999"/>
          </a:xfrm>
          <a:prstGeom prst="rect">
            <a:avLst/>
          </a:prstGeom>
          <a:noFill/>
        </p:spPr>
        <p:txBody>
          <a:bodyPr wrap="square" rtlCol="0">
            <a:spAutoFit/>
          </a:bodyPr>
          <a:lstStyle/>
          <a:p>
            <a:r>
              <a:rPr lang="en-US" sz="1200" i="1" dirty="0">
                <a:solidFill>
                  <a:srgbClr val="4C515A"/>
                </a:solidFill>
                <a:latin typeface="Trebuchet MS" panose="020B0603020202020204" pitchFamily="34" charset="0"/>
              </a:rPr>
              <a:t>Rate of 30-day hospital readmissions per 1,000 Medicare beneficiaries</a:t>
            </a:r>
          </a:p>
        </p:txBody>
      </p:sp>
      <p:cxnSp>
        <p:nvCxnSpPr>
          <p:cNvPr id="30" name="Straight Connector 29"/>
          <p:cNvCxnSpPr/>
          <p:nvPr/>
        </p:nvCxnSpPr>
        <p:spPr>
          <a:xfrm>
            <a:off x="515230" y="3208702"/>
            <a:ext cx="8422453" cy="0"/>
          </a:xfrm>
          <a:prstGeom prst="line">
            <a:avLst/>
          </a:prstGeom>
          <a:noFill/>
          <a:ln w="12700" cap="rnd" cmpd="sng" algn="ctr">
            <a:solidFill>
              <a:srgbClr val="4ABDBC">
                <a:lumMod val="75000"/>
              </a:srgbClr>
            </a:solidFill>
            <a:prstDash val="sysDot"/>
          </a:ln>
          <a:effectLst/>
        </p:spPr>
      </p:cxnSp>
      <p:cxnSp>
        <p:nvCxnSpPr>
          <p:cNvPr id="31" name="Straight Connector 30"/>
          <p:cNvCxnSpPr/>
          <p:nvPr/>
        </p:nvCxnSpPr>
        <p:spPr>
          <a:xfrm>
            <a:off x="515230" y="2902210"/>
            <a:ext cx="8422453" cy="0"/>
          </a:xfrm>
          <a:prstGeom prst="line">
            <a:avLst/>
          </a:prstGeom>
          <a:noFill/>
          <a:ln w="12700" cap="rnd" cmpd="sng" algn="ctr">
            <a:solidFill>
              <a:srgbClr val="4ABDBC">
                <a:lumMod val="60000"/>
                <a:lumOff val="40000"/>
              </a:srgbClr>
            </a:solidFill>
            <a:prstDash val="sysDot"/>
          </a:ln>
          <a:effectLst/>
        </p:spPr>
      </p:cxnSp>
      <p:graphicFrame>
        <p:nvGraphicFramePr>
          <p:cNvPr id="32" name="Chart 31"/>
          <p:cNvGraphicFramePr/>
          <p:nvPr>
            <p:extLst>
              <p:ext uri="{D42A27DB-BD31-4B8C-83A1-F6EECF244321}">
                <p14:modId xmlns:p14="http://schemas.microsoft.com/office/powerpoint/2010/main" val="2454079235"/>
              </p:ext>
            </p:extLst>
          </p:nvPr>
        </p:nvGraphicFramePr>
        <p:xfrm>
          <a:off x="71500" y="1575781"/>
          <a:ext cx="9001000" cy="3973181"/>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 Placeholder 3"/>
          <p:cNvSpPr txBox="1">
            <a:spLocks/>
          </p:cNvSpPr>
          <p:nvPr/>
        </p:nvSpPr>
        <p:spPr>
          <a:xfrm>
            <a:off x="157150" y="5654836"/>
            <a:ext cx="8838199" cy="399999"/>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1000" kern="800" spc="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Notes: States are arranged in order (lowest to highest) of their readmission rate in 2012. </a:t>
            </a:r>
          </a:p>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*Denotes states with at least -0.5 standard deviation change (at least 5 fewer readmissions per 1,000) between 2012 and 2014.</a:t>
            </a:r>
          </a:p>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1000" b="0" i="0" u="none" strike="noStrike" kern="800" cap="none" spc="0" normalizeH="0" baseline="0" noProof="0" dirty="0">
                <a:ln>
                  <a:noFill/>
                </a:ln>
                <a:solidFill>
                  <a:srgbClr val="4C515A"/>
                </a:solidFill>
                <a:effectLst/>
                <a:uLnTx/>
                <a:uFillTx/>
                <a:latin typeface="Trebuchet MS" panose="020B0603020202020204" pitchFamily="34" charset="0"/>
              </a:rPr>
              <a:t>Data: Medicare claims via Feb. 2016 CMS Geographic Variation Public Use File.</a:t>
            </a:r>
          </a:p>
        </p:txBody>
      </p:sp>
      <p:sp>
        <p:nvSpPr>
          <p:cNvPr id="34" name="TextBox 33"/>
          <p:cNvSpPr txBox="1"/>
          <p:nvPr/>
        </p:nvSpPr>
        <p:spPr bwMode="white">
          <a:xfrm>
            <a:off x="7524409" y="3208702"/>
            <a:ext cx="1472910" cy="455509"/>
          </a:xfrm>
          <a:prstGeom prst="rect">
            <a:avLst/>
          </a:prstGeom>
          <a:noFill/>
        </p:spPr>
        <p:txBody>
          <a:bodyPr wrap="square" lIns="27432" tIns="27432" rIns="27432" bIns="27432" rtlCol="0">
            <a:spAutoFit/>
          </a:bodyPr>
          <a:lstStyle/>
          <a:p>
            <a:pPr algn="r" defTabSz="1219170"/>
            <a:r>
              <a:rPr lang="en-US" sz="1200" dirty="0">
                <a:solidFill>
                  <a:srgbClr val="4ABDBC">
                    <a:lumMod val="75000"/>
                  </a:srgbClr>
                </a:solidFill>
                <a:latin typeface="Trebuchet MS" panose="020B0603020202020204" pitchFamily="34" charset="0"/>
              </a:rPr>
              <a:t>U.S. average, 2014</a:t>
            </a:r>
            <a:br>
              <a:rPr lang="en-US" sz="1200" dirty="0">
                <a:solidFill>
                  <a:srgbClr val="4ABDBC">
                    <a:lumMod val="75000"/>
                  </a:srgbClr>
                </a:solidFill>
                <a:latin typeface="Trebuchet MS" panose="020B0603020202020204" pitchFamily="34" charset="0"/>
              </a:rPr>
            </a:br>
            <a:r>
              <a:rPr lang="en-US" sz="1400" b="1" dirty="0">
                <a:solidFill>
                  <a:srgbClr val="4ABDBC">
                    <a:lumMod val="75000"/>
                  </a:srgbClr>
                </a:solidFill>
                <a:latin typeface="Trebuchet MS" panose="020B0603020202020204" pitchFamily="34" charset="0"/>
              </a:rPr>
              <a:t>27 per 1,000</a:t>
            </a:r>
          </a:p>
        </p:txBody>
      </p:sp>
      <p:sp>
        <p:nvSpPr>
          <p:cNvPr id="35" name="TextBox 34"/>
          <p:cNvSpPr txBox="1"/>
          <p:nvPr/>
        </p:nvSpPr>
        <p:spPr bwMode="white">
          <a:xfrm>
            <a:off x="407218" y="2403873"/>
            <a:ext cx="1557049" cy="492443"/>
          </a:xfrm>
          <a:prstGeom prst="rect">
            <a:avLst/>
          </a:prstGeom>
          <a:noFill/>
        </p:spPr>
        <p:txBody>
          <a:bodyPr wrap="square" rtlCol="0">
            <a:spAutoFit/>
          </a:bodyPr>
          <a:lstStyle/>
          <a:p>
            <a:pPr defTabSz="1219170"/>
            <a:r>
              <a:rPr lang="en-US" sz="1200" dirty="0">
                <a:solidFill>
                  <a:srgbClr val="4ABDBC">
                    <a:lumMod val="60000"/>
                    <a:lumOff val="40000"/>
                  </a:srgbClr>
                </a:solidFill>
                <a:latin typeface="Trebuchet MS" panose="020B0603020202020204" pitchFamily="34" charset="0"/>
              </a:rPr>
              <a:t>U.S. average, 2012 </a:t>
            </a:r>
          </a:p>
          <a:p>
            <a:pPr defTabSz="1219170"/>
            <a:r>
              <a:rPr lang="en-US" sz="1400" b="1" dirty="0">
                <a:solidFill>
                  <a:srgbClr val="4ABDBC">
                    <a:lumMod val="60000"/>
                    <a:lumOff val="40000"/>
                  </a:srgbClr>
                </a:solidFill>
                <a:latin typeface="Trebuchet MS" panose="020B0603020202020204" pitchFamily="34" charset="0"/>
              </a:rPr>
              <a:t>34 per 1,000</a:t>
            </a:r>
          </a:p>
        </p:txBody>
      </p:sp>
      <p:grpSp>
        <p:nvGrpSpPr>
          <p:cNvPr id="36" name="Group 35"/>
          <p:cNvGrpSpPr/>
          <p:nvPr/>
        </p:nvGrpSpPr>
        <p:grpSpPr>
          <a:xfrm>
            <a:off x="7653437" y="1278305"/>
            <a:ext cx="1284246" cy="277967"/>
            <a:chOff x="7403045" y="930138"/>
            <a:chExt cx="1284246" cy="277967"/>
          </a:xfrm>
        </p:grpSpPr>
        <p:sp>
          <p:nvSpPr>
            <p:cNvPr id="37" name="Oval 36"/>
            <p:cNvSpPr/>
            <p:nvPr/>
          </p:nvSpPr>
          <p:spPr bwMode="gray">
            <a:xfrm>
              <a:off x="7403045" y="1007518"/>
              <a:ext cx="137160" cy="137160"/>
            </a:xfrm>
            <a:prstGeom prst="ellipse">
              <a:avLst/>
            </a:prstGeom>
            <a:solidFill>
              <a:srgbClr val="4ABDBC">
                <a:lumMod val="60000"/>
                <a:lumOff val="40000"/>
              </a:srgbClr>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4ABDBC"/>
                </a:solidFill>
                <a:effectLst/>
                <a:uLnTx/>
                <a:uFillTx/>
                <a:latin typeface="Trebuchet MS" panose="020B0603020202020204" pitchFamily="34" charset="0"/>
              </a:endParaRPr>
            </a:p>
          </p:txBody>
        </p:sp>
        <p:sp>
          <p:nvSpPr>
            <p:cNvPr id="38" name="TextBox 37"/>
            <p:cNvSpPr txBox="1"/>
            <p:nvPr/>
          </p:nvSpPr>
          <p:spPr bwMode="gray">
            <a:xfrm>
              <a:off x="7488324" y="930138"/>
              <a:ext cx="52439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2012</a:t>
              </a:r>
            </a:p>
          </p:txBody>
        </p:sp>
        <p:sp>
          <p:nvSpPr>
            <p:cNvPr id="39" name="Oval 38"/>
            <p:cNvSpPr/>
            <p:nvPr/>
          </p:nvSpPr>
          <p:spPr bwMode="gray">
            <a:xfrm>
              <a:off x="8077622" y="1008486"/>
              <a:ext cx="137160" cy="137160"/>
            </a:xfrm>
            <a:prstGeom prst="ellipse">
              <a:avLst/>
            </a:prstGeom>
            <a:solidFill>
              <a:srgbClr val="4ABDBC">
                <a:lumMod val="75000"/>
              </a:srgbClr>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40" name="TextBox 39"/>
            <p:cNvSpPr txBox="1"/>
            <p:nvPr/>
          </p:nvSpPr>
          <p:spPr bwMode="gray">
            <a:xfrm>
              <a:off x="8162901" y="931106"/>
              <a:ext cx="52439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15A"/>
                  </a:solidFill>
                  <a:effectLst/>
                  <a:uLnTx/>
                  <a:uFillTx/>
                  <a:latin typeface="Trebuchet MS" panose="020B0603020202020204" pitchFamily="34" charset="0"/>
                </a:rPr>
                <a:t>2014</a:t>
              </a:r>
            </a:p>
          </p:txBody>
        </p:sp>
      </p:grpSp>
    </p:spTree>
    <p:extLst>
      <p:ext uri="{BB962C8B-B14F-4D97-AF65-F5344CB8AC3E}">
        <p14:creationId xmlns:p14="http://schemas.microsoft.com/office/powerpoint/2010/main" val="40274704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878</TotalTime>
  <Words>2207</Words>
  <Application>Microsoft Office PowerPoint</Application>
  <PresentationFormat>On-screen Show (4:3)</PresentationFormat>
  <Paragraphs>203</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Georgia</vt:lpstr>
      <vt:lpstr>InterFace</vt:lpstr>
      <vt:lpstr>Tahoma</vt:lpstr>
      <vt:lpstr>Trebuchet MS</vt:lpstr>
      <vt:lpstr>Office Theme</vt:lpstr>
      <vt:lpstr>Aiming Higher: Results from a Scorecard on State Health System Performance, 2017 edition</vt:lpstr>
      <vt:lpstr>Aiming Higher: Results from a Scorecard on State Health System Performance, 2017 edition</vt:lpstr>
      <vt:lpstr>Key Findings from the Scorecard</vt:lpstr>
      <vt:lpstr>Leading states offer targets to aim higher</vt:lpstr>
      <vt:lpstr>More improvement than decline</vt:lpstr>
      <vt:lpstr>Widespread Gains in Access to Health Care, 2013-2015</vt:lpstr>
      <vt:lpstr>States that Expanded Medicaid Saw Greatest Reductions in Rates of Uninsured Working-Age Adults</vt:lpstr>
      <vt:lpstr>States That Expanded Medicaid Experienced Greater Improvement in Health Care Access Among Low-Income Populations, 2013 to 2015</vt:lpstr>
      <vt:lpstr>States with Highest Hospital Readmission Rates in 2012 Saw Large Improvements By 2014 </vt:lpstr>
      <vt:lpstr>Widespread Patient Safety Gains in Doctors’ Offices and Hospitals</vt:lpstr>
      <vt:lpstr>After a Decade of Decline, Premature Death Rates from Treatable Conditions Flattened Between 2011/12 – 2013/14</vt:lpstr>
      <vt:lpstr>African Americans More Likely than Whites to Die Early from Treatable Conditions in Every State, 2013–14</vt:lpstr>
      <vt:lpstr>National Gains If All States Achieved Top Rates* of Performance</vt:lpstr>
      <vt:lpstr>Summary and Implications</vt:lpstr>
      <vt:lpstr>For More Information, Visit the Fund’s Health System Data Center: http://datacenter.commonwealthfund.org/</vt:lpstr>
      <vt:lpstr>PowerPoint Presentation</vt:lpstr>
      <vt:lpstr>State Health System Scorecard Methods</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Aiming higher: Results from a Scorecard on state health system performance 2017 edition</dc:title>
  <dc:creator>David Radley</dc:creator>
  <cp:lastModifiedBy>David Radley</cp:lastModifiedBy>
  <cp:revision>59</cp:revision>
  <dcterms:created xsi:type="dcterms:W3CDTF">2017-03-08T22:28:48Z</dcterms:created>
  <dcterms:modified xsi:type="dcterms:W3CDTF">2017-03-15T13:51:37Z</dcterms:modified>
</cp:coreProperties>
</file>