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</p:sldIdLst>
  <p:sldSz cx="4572000" cy="2514600"/>
  <p:notesSz cx="6858000" cy="9144000"/>
  <p:defaultTextStyle>
    <a:defPPr>
      <a:defRPr lang="en-US"/>
    </a:defPPr>
    <a:lvl1pPr marL="0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70078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40157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10235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80314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50392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020470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190549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60627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52" d="100"/>
          <a:sy n="352" d="100"/>
        </p:scale>
        <p:origin x="-104" y="-568"/>
      </p:cViewPr>
      <p:guideLst>
        <p:guide orient="horz" pos="792"/>
        <p:guide pos="1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11533"/>
            <a:ext cx="3429000" cy="875453"/>
          </a:xfrm>
        </p:spPr>
        <p:txBody>
          <a:bodyPr anchor="b"/>
          <a:lstStyle>
            <a:lvl1pPr algn="ctr"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320747"/>
            <a:ext cx="3429000" cy="607113"/>
          </a:xfrm>
        </p:spPr>
        <p:txBody>
          <a:bodyPr/>
          <a:lstStyle>
            <a:lvl1pPr marL="0" indent="0" algn="ctr">
              <a:buNone/>
              <a:defRPr sz="900"/>
            </a:lvl1pPr>
            <a:lvl2pPr marL="170078" indent="0" algn="ctr">
              <a:buNone/>
              <a:defRPr sz="700"/>
            </a:lvl2pPr>
            <a:lvl3pPr marL="340157" indent="0" algn="ctr">
              <a:buNone/>
              <a:defRPr sz="700"/>
            </a:lvl3pPr>
            <a:lvl4pPr marL="510235" indent="0" algn="ctr">
              <a:buNone/>
              <a:defRPr sz="600"/>
            </a:lvl4pPr>
            <a:lvl5pPr marL="680314" indent="0" algn="ctr">
              <a:buNone/>
              <a:defRPr sz="600"/>
            </a:lvl5pPr>
            <a:lvl6pPr marL="850392" indent="0" algn="ctr">
              <a:buNone/>
              <a:defRPr sz="600"/>
            </a:lvl6pPr>
            <a:lvl7pPr marL="1020470" indent="0" algn="ctr">
              <a:buNone/>
              <a:defRPr sz="600"/>
            </a:lvl7pPr>
            <a:lvl8pPr marL="1190549" indent="0" algn="ctr">
              <a:buNone/>
              <a:defRPr sz="600"/>
            </a:lvl8pPr>
            <a:lvl9pPr marL="1360627" indent="0" algn="ctr">
              <a:buNone/>
              <a:defRPr sz="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6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" y="133879"/>
            <a:ext cx="985838" cy="21310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33879"/>
            <a:ext cx="2900363" cy="21310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7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626904"/>
            <a:ext cx="3943350" cy="1046004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1682803"/>
            <a:ext cx="3943350" cy="550069"/>
          </a:xfrm>
        </p:spPr>
        <p:txBody>
          <a:bodyPr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17007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4015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1023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8031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5039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2047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9054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6062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669396"/>
            <a:ext cx="1943100" cy="1595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669396"/>
            <a:ext cx="1943100" cy="1595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33879"/>
            <a:ext cx="3943350" cy="486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616426"/>
            <a:ext cx="1934170" cy="302101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078" indent="0">
              <a:buNone/>
              <a:defRPr sz="700" b="1"/>
            </a:lvl2pPr>
            <a:lvl3pPr marL="340157" indent="0">
              <a:buNone/>
              <a:defRPr sz="700" b="1"/>
            </a:lvl3pPr>
            <a:lvl4pPr marL="510235" indent="0">
              <a:buNone/>
              <a:defRPr sz="600" b="1"/>
            </a:lvl4pPr>
            <a:lvl5pPr marL="680314" indent="0">
              <a:buNone/>
              <a:defRPr sz="600" b="1"/>
            </a:lvl5pPr>
            <a:lvl6pPr marL="850392" indent="0">
              <a:buNone/>
              <a:defRPr sz="600" b="1"/>
            </a:lvl6pPr>
            <a:lvl7pPr marL="1020470" indent="0">
              <a:buNone/>
              <a:defRPr sz="600" b="1"/>
            </a:lvl7pPr>
            <a:lvl8pPr marL="1190549" indent="0">
              <a:buNone/>
              <a:defRPr sz="600" b="1"/>
            </a:lvl8pPr>
            <a:lvl9pPr marL="1360627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918527"/>
            <a:ext cx="1934170" cy="1351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616426"/>
            <a:ext cx="1943696" cy="302101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078" indent="0">
              <a:buNone/>
              <a:defRPr sz="700" b="1"/>
            </a:lvl2pPr>
            <a:lvl3pPr marL="340157" indent="0">
              <a:buNone/>
              <a:defRPr sz="700" b="1"/>
            </a:lvl3pPr>
            <a:lvl4pPr marL="510235" indent="0">
              <a:buNone/>
              <a:defRPr sz="600" b="1"/>
            </a:lvl4pPr>
            <a:lvl5pPr marL="680314" indent="0">
              <a:buNone/>
              <a:defRPr sz="600" b="1"/>
            </a:lvl5pPr>
            <a:lvl6pPr marL="850392" indent="0">
              <a:buNone/>
              <a:defRPr sz="600" b="1"/>
            </a:lvl6pPr>
            <a:lvl7pPr marL="1020470" indent="0">
              <a:buNone/>
              <a:defRPr sz="600" b="1"/>
            </a:lvl7pPr>
            <a:lvl8pPr marL="1190549" indent="0">
              <a:buNone/>
              <a:defRPr sz="600" b="1"/>
            </a:lvl8pPr>
            <a:lvl9pPr marL="1360627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918527"/>
            <a:ext cx="1943696" cy="1351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9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67640"/>
            <a:ext cx="1474589" cy="58674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362056"/>
            <a:ext cx="2314575" cy="178699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754380"/>
            <a:ext cx="1474589" cy="1397582"/>
          </a:xfrm>
        </p:spPr>
        <p:txBody>
          <a:bodyPr/>
          <a:lstStyle>
            <a:lvl1pPr marL="0" indent="0">
              <a:buNone/>
              <a:defRPr sz="600"/>
            </a:lvl1pPr>
            <a:lvl2pPr marL="170078" indent="0">
              <a:buNone/>
              <a:defRPr sz="500"/>
            </a:lvl2pPr>
            <a:lvl3pPr marL="340157" indent="0">
              <a:buNone/>
              <a:defRPr sz="400"/>
            </a:lvl3pPr>
            <a:lvl4pPr marL="510235" indent="0">
              <a:buNone/>
              <a:defRPr sz="400"/>
            </a:lvl4pPr>
            <a:lvl5pPr marL="680314" indent="0">
              <a:buNone/>
              <a:defRPr sz="400"/>
            </a:lvl5pPr>
            <a:lvl6pPr marL="850392" indent="0">
              <a:buNone/>
              <a:defRPr sz="400"/>
            </a:lvl6pPr>
            <a:lvl7pPr marL="1020470" indent="0">
              <a:buNone/>
              <a:defRPr sz="400"/>
            </a:lvl7pPr>
            <a:lvl8pPr marL="1190549" indent="0">
              <a:buNone/>
              <a:defRPr sz="400"/>
            </a:lvl8pPr>
            <a:lvl9pPr marL="1360627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7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67640"/>
            <a:ext cx="1474589" cy="58674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3695" y="362056"/>
            <a:ext cx="2314575" cy="1786996"/>
          </a:xfrm>
        </p:spPr>
        <p:txBody>
          <a:bodyPr/>
          <a:lstStyle>
            <a:lvl1pPr marL="0" indent="0">
              <a:buNone/>
              <a:defRPr sz="1200"/>
            </a:lvl1pPr>
            <a:lvl2pPr marL="170078" indent="0">
              <a:buNone/>
              <a:defRPr sz="1000"/>
            </a:lvl2pPr>
            <a:lvl3pPr marL="340157" indent="0">
              <a:buNone/>
              <a:defRPr sz="900"/>
            </a:lvl3pPr>
            <a:lvl4pPr marL="510235" indent="0">
              <a:buNone/>
              <a:defRPr sz="700"/>
            </a:lvl4pPr>
            <a:lvl5pPr marL="680314" indent="0">
              <a:buNone/>
              <a:defRPr sz="700"/>
            </a:lvl5pPr>
            <a:lvl6pPr marL="850392" indent="0">
              <a:buNone/>
              <a:defRPr sz="700"/>
            </a:lvl6pPr>
            <a:lvl7pPr marL="1020470" indent="0">
              <a:buNone/>
              <a:defRPr sz="700"/>
            </a:lvl7pPr>
            <a:lvl8pPr marL="1190549" indent="0">
              <a:buNone/>
              <a:defRPr sz="700"/>
            </a:lvl8pPr>
            <a:lvl9pPr marL="1360627" indent="0">
              <a:buNone/>
              <a:defRPr sz="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754380"/>
            <a:ext cx="1474589" cy="1397582"/>
          </a:xfrm>
        </p:spPr>
        <p:txBody>
          <a:bodyPr/>
          <a:lstStyle>
            <a:lvl1pPr marL="0" indent="0">
              <a:buNone/>
              <a:defRPr sz="600"/>
            </a:lvl1pPr>
            <a:lvl2pPr marL="170078" indent="0">
              <a:buNone/>
              <a:defRPr sz="500"/>
            </a:lvl2pPr>
            <a:lvl3pPr marL="340157" indent="0">
              <a:buNone/>
              <a:defRPr sz="400"/>
            </a:lvl3pPr>
            <a:lvl4pPr marL="510235" indent="0">
              <a:buNone/>
              <a:defRPr sz="400"/>
            </a:lvl4pPr>
            <a:lvl5pPr marL="680314" indent="0">
              <a:buNone/>
              <a:defRPr sz="400"/>
            </a:lvl5pPr>
            <a:lvl6pPr marL="850392" indent="0">
              <a:buNone/>
              <a:defRPr sz="400"/>
            </a:lvl6pPr>
            <a:lvl7pPr marL="1020470" indent="0">
              <a:buNone/>
              <a:defRPr sz="400"/>
            </a:lvl7pPr>
            <a:lvl8pPr marL="1190549" indent="0">
              <a:buNone/>
              <a:defRPr sz="400"/>
            </a:lvl8pPr>
            <a:lvl9pPr marL="1360627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7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133879"/>
            <a:ext cx="3943350" cy="486040"/>
          </a:xfrm>
          <a:prstGeom prst="rect">
            <a:avLst/>
          </a:prstGeom>
        </p:spPr>
        <p:txBody>
          <a:bodyPr vert="horz" lIns="34016" tIns="17008" rIns="34016" bIns="17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669396"/>
            <a:ext cx="3943350" cy="1595491"/>
          </a:xfrm>
          <a:prstGeom prst="rect">
            <a:avLst/>
          </a:prstGeom>
        </p:spPr>
        <p:txBody>
          <a:bodyPr vert="horz" lIns="34016" tIns="17008" rIns="34016" bIns="17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2330662"/>
            <a:ext cx="1028700" cy="133879"/>
          </a:xfrm>
          <a:prstGeom prst="rect">
            <a:avLst/>
          </a:prstGeom>
        </p:spPr>
        <p:txBody>
          <a:bodyPr vert="horz" lIns="34016" tIns="17008" rIns="34016" bIns="17008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C517-C520-486D-8431-DEEC9F0110F3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2330662"/>
            <a:ext cx="1543050" cy="133879"/>
          </a:xfrm>
          <a:prstGeom prst="rect">
            <a:avLst/>
          </a:prstGeom>
        </p:spPr>
        <p:txBody>
          <a:bodyPr vert="horz" lIns="34016" tIns="17008" rIns="34016" bIns="17008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2330662"/>
            <a:ext cx="1028700" cy="133879"/>
          </a:xfrm>
          <a:prstGeom prst="rect">
            <a:avLst/>
          </a:prstGeom>
        </p:spPr>
        <p:txBody>
          <a:bodyPr vert="horz" lIns="34016" tIns="17008" rIns="34016" bIns="17008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4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40157" rtl="0" eaLnBrk="1" latinLnBrk="0" hangingPunct="1">
        <a:lnSpc>
          <a:spcPct val="90000"/>
        </a:lnSpc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039" indent="-85039" algn="l" defTabSz="340157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5118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25196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95274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65353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5431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05510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75588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45666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0078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0157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0235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0314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0392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0470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90549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627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5" y="45720"/>
            <a:ext cx="4526280" cy="365760"/>
          </a:xfrm>
        </p:spPr>
        <p:txBody>
          <a:bodyPr anchor="t" anchorCtr="0">
            <a:noAutofit/>
          </a:bodyPr>
          <a:lstStyle/>
          <a:p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Exhibit 1. Average Premiums </a:t>
            </a:r>
            <a:r>
              <a:rPr lang="en-US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District of Columbia, Nevada, and Rhode Island </a:t>
            </a:r>
            <a:br>
              <a:rPr lang="en-US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 </a:t>
            </a:r>
            <a:r>
              <a:rPr lang="en-US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Tier, 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 Coverage, 2014 and 2015</a:t>
            </a:r>
            <a:endParaRPr lang="en-US" sz="10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075185"/>
              </p:ext>
            </p:extLst>
          </p:nvPr>
        </p:nvGraphicFramePr>
        <p:xfrm>
          <a:off x="65146" y="373536"/>
          <a:ext cx="4452880" cy="1523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735"/>
                <a:gridCol w="427995"/>
                <a:gridCol w="418214"/>
                <a:gridCol w="441993"/>
                <a:gridCol w="447349"/>
                <a:gridCol w="401686"/>
                <a:gridCol w="453727"/>
                <a:gridCol w="453727"/>
                <a:gridCol w="453727"/>
                <a:gridCol w="453727"/>
              </a:tblGrid>
              <a:tr h="1478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</a:rPr>
                        <a:t>District of Columbia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</a:rPr>
                        <a:t>Nevada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Rhode Island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52" marR="11235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8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232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Bronze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$224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$228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$275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$278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$218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$228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32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Silver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$271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$294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$312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$291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$284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–2%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232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Gold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$361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$370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$362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–2%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$348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$340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–2%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32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Platinum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$387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$440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$405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232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Overall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$264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$293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$281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$280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19" y="1912234"/>
            <a:ext cx="4526280" cy="588346"/>
          </a:xfrm>
          <a:prstGeom prst="rect">
            <a:avLst/>
          </a:prstGeom>
          <a:noFill/>
        </p:spPr>
        <p:txBody>
          <a:bodyPr wrap="square" lIns="34016" tIns="17008" rIns="34016" bIns="17008" rtlCol="0">
            <a:spAutoFit/>
          </a:bodyPr>
          <a:lstStyle/>
          <a:p>
            <a:r>
              <a:rPr lang="en-US" sz="600" dirty="0" smtClean="0"/>
              <a:t>Notes: All single rates are for 40-year-old nonsmokers</a:t>
            </a:r>
            <a:r>
              <a:rPr lang="en-US" sz="600" dirty="0"/>
              <a:t>. In 2014, we found average premiums for gold plans in Nevada to be higher than for platinum plans, even though platinum plans are more expensive on the whole than gold plans. </a:t>
            </a:r>
            <a:r>
              <a:rPr lang="en-US" sz="600" dirty="0" smtClean="0"/>
              <a:t>This </a:t>
            </a:r>
            <a:r>
              <a:rPr lang="en-US" sz="600" dirty="0"/>
              <a:t>is </a:t>
            </a:r>
            <a:r>
              <a:rPr lang="en-US" sz="600" dirty="0" smtClean="0"/>
              <a:t>because in </a:t>
            </a:r>
            <a:r>
              <a:rPr lang="en-US" sz="600" dirty="0"/>
              <a:t>Nevada, </a:t>
            </a:r>
            <a:r>
              <a:rPr lang="en-US" sz="600" dirty="0" smtClean="0"/>
              <a:t>the </a:t>
            </a:r>
            <a:r>
              <a:rPr lang="en-US" sz="600" dirty="0"/>
              <a:t>gold plans were much more likely to be sold in the </a:t>
            </a:r>
            <a:r>
              <a:rPr lang="en-US" sz="600" dirty="0" smtClean="0"/>
              <a:t>higher-cost </a:t>
            </a:r>
            <a:r>
              <a:rPr lang="en-US" sz="600" dirty="0"/>
              <a:t>rural and suburban rating regions. The selected platinum plans were </a:t>
            </a:r>
            <a:r>
              <a:rPr lang="en-US" sz="600" dirty="0" smtClean="0"/>
              <a:t>sold only in </a:t>
            </a:r>
            <a:r>
              <a:rPr lang="en-US" sz="600" dirty="0"/>
              <a:t>the </a:t>
            </a:r>
            <a:r>
              <a:rPr lang="en-US" sz="600" dirty="0" smtClean="0"/>
              <a:t>lower-cost </a:t>
            </a:r>
            <a:r>
              <a:rPr lang="en-US" sz="600" dirty="0"/>
              <a:t>urban regions</a:t>
            </a:r>
            <a:r>
              <a:rPr lang="en-US" sz="600" dirty="0" smtClean="0"/>
              <a:t>.</a:t>
            </a:r>
          </a:p>
          <a:p>
            <a:r>
              <a:rPr lang="en-US" sz="600" dirty="0" smtClean="0"/>
              <a:t>Source</a:t>
            </a:r>
            <a:r>
              <a:rPr lang="en-US" sz="600" dirty="0"/>
              <a:t>: Review of </a:t>
            </a:r>
            <a:r>
              <a:rPr lang="en-US" sz="600" dirty="0" smtClean="0"/>
              <a:t>publicly </a:t>
            </a:r>
            <a:r>
              <a:rPr lang="en-US" sz="600" dirty="0"/>
              <a:t>available 2014 and 2015 rate filings from the </a:t>
            </a:r>
            <a:r>
              <a:rPr lang="en-US" sz="600" dirty="0" smtClean="0"/>
              <a:t>District of Columbia, Nevada, </a:t>
            </a:r>
            <a:r>
              <a:rPr lang="en-US" sz="600" dirty="0"/>
              <a:t>and </a:t>
            </a:r>
            <a:r>
              <a:rPr lang="en-US" sz="600" dirty="0" smtClean="0"/>
              <a:t>Rhode Island </a:t>
            </a:r>
            <a:r>
              <a:rPr lang="en-US" sz="600" dirty="0"/>
              <a:t>Departments of Insurance and i</a:t>
            </a:r>
            <a:r>
              <a:rPr lang="en-US" sz="600" dirty="0" smtClean="0"/>
              <a:t>nsurance exchange marketplace </a:t>
            </a:r>
            <a:r>
              <a:rPr lang="en-US" sz="600" dirty="0"/>
              <a:t>websites</a:t>
            </a:r>
            <a:r>
              <a:rPr lang="en-US" sz="600" dirty="0" smtClean="0"/>
              <a:t>.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71297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47550"/>
            <a:ext cx="4480560" cy="365760"/>
          </a:xfrm>
        </p:spPr>
        <p:txBody>
          <a:bodyPr anchor="t" anchorCtr="0">
            <a:noAutofit/>
          </a:bodyPr>
          <a:lstStyle/>
          <a:p>
            <a:r>
              <a:rPr lang="en-US" sz="1000" b="1" dirty="0" smtClean="0">
                <a:latin typeface="+mn-lt"/>
              </a:rPr>
              <a:t>Exhibit 2. Average Premiums in the District of Columbia, Nevada, and Rhode Island for Single, Couple, and Family Coverage, </a:t>
            </a:r>
            <a:r>
              <a:rPr lang="en-US" sz="1000" b="1" dirty="0">
                <a:latin typeface="+mn-lt"/>
              </a:rPr>
              <a:t>2014 </a:t>
            </a:r>
            <a:r>
              <a:rPr lang="en-US" sz="1000" b="1" dirty="0" smtClean="0">
                <a:latin typeface="+mn-lt"/>
              </a:rPr>
              <a:t>and </a:t>
            </a:r>
            <a:r>
              <a:rPr lang="en-US" sz="1000" b="1" dirty="0">
                <a:latin typeface="+mn-lt"/>
              </a:rPr>
              <a:t>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372238"/>
              </p:ext>
            </p:extLst>
          </p:nvPr>
        </p:nvGraphicFramePr>
        <p:xfrm>
          <a:off x="39578" y="507051"/>
          <a:ext cx="4488228" cy="1438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1"/>
                <a:gridCol w="457982"/>
                <a:gridCol w="457982"/>
                <a:gridCol w="457982"/>
                <a:gridCol w="451172"/>
                <a:gridCol w="451172"/>
                <a:gridCol w="451172"/>
                <a:gridCol w="444465"/>
                <a:gridCol w="444465"/>
                <a:gridCol w="444465"/>
              </a:tblGrid>
              <a:tr h="1413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 of</a:t>
                      </a:r>
                      <a:r>
                        <a:rPr lang="en-US" sz="7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Columbia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Nevada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Rhode Island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8" marR="133498" marT="0" marB="0" anchor="ctr"/>
                </a:tc>
              </a:tr>
              <a:tr h="2325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547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Single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$264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$293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$307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$320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$281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$280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7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Couple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$528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$585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$615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$639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$563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$559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–1%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3547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Family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$882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$978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$912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$957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$845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$837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–1%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" y="2094346"/>
            <a:ext cx="4480407" cy="403680"/>
          </a:xfrm>
          <a:prstGeom prst="rect">
            <a:avLst/>
          </a:prstGeom>
        </p:spPr>
        <p:txBody>
          <a:bodyPr wrap="square" lIns="34016" tIns="17008" rIns="34016" bIns="17008">
            <a:spAutoFit/>
          </a:bodyPr>
          <a:lstStyle/>
          <a:p>
            <a:r>
              <a:rPr lang="en-US" sz="600" dirty="0" smtClean="0"/>
              <a:t>Note: </a:t>
            </a:r>
            <a:r>
              <a:rPr lang="en-US" sz="600" dirty="0"/>
              <a:t> Single rates are for </a:t>
            </a:r>
            <a:r>
              <a:rPr lang="en-US" sz="600" dirty="0" smtClean="0"/>
              <a:t>40-year</a:t>
            </a:r>
            <a:r>
              <a:rPr lang="en-US" sz="600" dirty="0"/>
              <a:t>-old </a:t>
            </a:r>
            <a:r>
              <a:rPr lang="en-US" sz="600" dirty="0" smtClean="0"/>
              <a:t>nonsmokers</a:t>
            </a:r>
            <a:r>
              <a:rPr lang="en-US" sz="600" dirty="0"/>
              <a:t>; c</a:t>
            </a:r>
            <a:r>
              <a:rPr lang="en-US" sz="600" dirty="0" smtClean="0"/>
              <a:t>ouple </a:t>
            </a:r>
            <a:r>
              <a:rPr lang="en-US" sz="600" dirty="0"/>
              <a:t>rates are for two </a:t>
            </a:r>
            <a:r>
              <a:rPr lang="en-US" sz="600" dirty="0" smtClean="0"/>
              <a:t>40-year</a:t>
            </a:r>
            <a:r>
              <a:rPr lang="en-US" sz="600" dirty="0"/>
              <a:t>-old </a:t>
            </a:r>
            <a:r>
              <a:rPr lang="en-US" sz="600" dirty="0" smtClean="0"/>
              <a:t>nonsmokers</a:t>
            </a:r>
            <a:r>
              <a:rPr lang="en-US" sz="600" dirty="0"/>
              <a:t>; </a:t>
            </a:r>
            <a:r>
              <a:rPr lang="en-US" sz="600" dirty="0" smtClean="0"/>
              <a:t>family </a:t>
            </a:r>
            <a:r>
              <a:rPr lang="en-US" sz="600" dirty="0"/>
              <a:t>rates are for a family of four </a:t>
            </a: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600" dirty="0" smtClean="0"/>
              <a:t>(two 40-year</a:t>
            </a:r>
            <a:r>
              <a:rPr lang="en-US" sz="600" dirty="0"/>
              <a:t>-old </a:t>
            </a:r>
            <a:r>
              <a:rPr lang="en-US" sz="600" dirty="0" smtClean="0"/>
              <a:t>nonsmokers </a:t>
            </a:r>
            <a:r>
              <a:rPr lang="en-US" sz="600" dirty="0"/>
              <a:t>plus two children in the </a:t>
            </a:r>
            <a:r>
              <a:rPr lang="en-US" sz="600" dirty="0" smtClean="0"/>
              <a:t>0–20 </a:t>
            </a:r>
            <a:r>
              <a:rPr lang="en-US" sz="600" dirty="0"/>
              <a:t>age bracket)</a:t>
            </a:r>
            <a:r>
              <a:rPr lang="en-US" sz="600" dirty="0" smtClean="0"/>
              <a:t>.</a:t>
            </a:r>
          </a:p>
          <a:p>
            <a:r>
              <a:rPr lang="en-US" sz="600" dirty="0" smtClean="0"/>
              <a:t>Source</a:t>
            </a:r>
            <a:r>
              <a:rPr lang="en-US" sz="600" dirty="0"/>
              <a:t>: Review of </a:t>
            </a:r>
            <a:r>
              <a:rPr lang="en-US" sz="600" dirty="0" smtClean="0"/>
              <a:t>publicly </a:t>
            </a:r>
            <a:r>
              <a:rPr lang="en-US" sz="600" dirty="0"/>
              <a:t>available 2014 and 2015 rate filings from the </a:t>
            </a:r>
            <a:r>
              <a:rPr lang="en-US" sz="600" dirty="0" smtClean="0"/>
              <a:t>District of Columbia, Nevada, </a:t>
            </a:r>
            <a:r>
              <a:rPr lang="en-US" sz="600" dirty="0"/>
              <a:t>and </a:t>
            </a:r>
            <a:r>
              <a:rPr lang="en-US" sz="600" dirty="0" smtClean="0"/>
              <a:t>Rhode Island </a:t>
            </a:r>
            <a:r>
              <a:rPr lang="en-US" sz="600" dirty="0"/>
              <a:t>Departments of Insurance and </a:t>
            </a:r>
            <a:r>
              <a:rPr lang="en-US" sz="600" dirty="0" smtClean="0"/>
              <a:t>insurance exchange marketplace </a:t>
            </a:r>
            <a:r>
              <a:rPr lang="en-US" sz="600" dirty="0"/>
              <a:t>websites</a:t>
            </a:r>
            <a:r>
              <a:rPr lang="en-US" sz="600" dirty="0" smtClean="0"/>
              <a:t>.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44967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0"/>
            <a:ext cx="4526280" cy="365760"/>
          </a:xfrm>
        </p:spPr>
        <p:txBody>
          <a:bodyPr anchor="t" anchorCtr="0">
            <a:noAutofit/>
          </a:bodyPr>
          <a:lstStyle/>
          <a:p>
            <a:r>
              <a:rPr lang="en-US" sz="900" b="1" dirty="0" smtClean="0">
                <a:latin typeface="+mn-lt"/>
              </a:rPr>
              <a:t>Exhibit 3. Average Deductibles, Out-of-Pocket Limits, and Copayments in </a:t>
            </a:r>
            <a:br>
              <a:rPr lang="en-US" sz="900" b="1" dirty="0" smtClean="0">
                <a:latin typeface="+mn-lt"/>
              </a:rPr>
            </a:br>
            <a:r>
              <a:rPr lang="en-US" sz="900" b="1" dirty="0" smtClean="0">
                <a:latin typeface="+mn-lt"/>
              </a:rPr>
              <a:t>the District of Columbia, Nevada, and Rhode Island by Metal Tier, 2014–2015</a:t>
            </a:r>
            <a:endParaRPr lang="en-US" sz="9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" y="2310590"/>
            <a:ext cx="4418191" cy="188236"/>
          </a:xfrm>
          <a:prstGeom prst="rect">
            <a:avLst/>
          </a:prstGeom>
          <a:noFill/>
        </p:spPr>
        <p:txBody>
          <a:bodyPr wrap="square" lIns="34016" tIns="17008" rIns="34016" bIns="17008" rtlCol="0">
            <a:spAutoFit/>
          </a:bodyPr>
          <a:lstStyle/>
          <a:p>
            <a:r>
              <a:rPr lang="en-US" sz="500" dirty="0" smtClean="0"/>
              <a:t>Note: All single rates are for 40-year-old nonsmokers.</a:t>
            </a:r>
          </a:p>
          <a:p>
            <a:r>
              <a:rPr lang="en-US" sz="500" dirty="0" smtClean="0"/>
              <a:t>Source</a:t>
            </a:r>
            <a:r>
              <a:rPr lang="en-US" sz="500" dirty="0"/>
              <a:t>: Review of </a:t>
            </a:r>
            <a:r>
              <a:rPr lang="en-US" sz="500" dirty="0" smtClean="0"/>
              <a:t>publicly </a:t>
            </a:r>
            <a:r>
              <a:rPr lang="en-US" sz="500" dirty="0"/>
              <a:t>available 2014 and 2015 rate filings from the </a:t>
            </a:r>
            <a:r>
              <a:rPr lang="en-US" sz="500" dirty="0" smtClean="0"/>
              <a:t>D.C., Nev., and R.I. Depts. </a:t>
            </a:r>
            <a:r>
              <a:rPr lang="en-US" sz="500" dirty="0"/>
              <a:t>of Insurance and </a:t>
            </a:r>
            <a:r>
              <a:rPr lang="en-US" sz="500" dirty="0" smtClean="0"/>
              <a:t>insurance </a:t>
            </a:r>
            <a:r>
              <a:rPr lang="en-US" sz="500" dirty="0"/>
              <a:t>e</a:t>
            </a:r>
            <a:r>
              <a:rPr lang="en-US" sz="500" dirty="0" smtClean="0"/>
              <a:t>xchange </a:t>
            </a:r>
            <a:r>
              <a:rPr lang="en-US" sz="500" dirty="0"/>
              <a:t>m</a:t>
            </a:r>
            <a:r>
              <a:rPr lang="en-US" sz="500" dirty="0" smtClean="0"/>
              <a:t>arketplace </a:t>
            </a:r>
            <a:r>
              <a:rPr lang="en-US" sz="500" dirty="0"/>
              <a:t>websites.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293982"/>
              </p:ext>
            </p:extLst>
          </p:nvPr>
        </p:nvGraphicFramePr>
        <p:xfrm>
          <a:off x="57567" y="301660"/>
          <a:ext cx="4457767" cy="1982039"/>
        </p:xfrm>
        <a:graphic>
          <a:graphicData uri="http://schemas.openxmlformats.org/drawingml/2006/table">
            <a:tbl>
              <a:tblPr firstRow="1" firstCol="1" bandRow="1"/>
              <a:tblGrid>
                <a:gridCol w="1863699"/>
                <a:gridCol w="431672"/>
                <a:gridCol w="532558"/>
                <a:gridCol w="406560"/>
                <a:gridCol w="377777"/>
                <a:gridCol w="402963"/>
                <a:gridCol w="442538"/>
              </a:tblGrid>
              <a:tr h="129263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and Year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Plans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Catastrophic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Bronze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Silver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Gold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Platinum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Dist. Columbia 2014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3,618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5,177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2,655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1,200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 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5,534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6,318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5,730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4,929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Dist. Columbia 2015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3,162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5,175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1,950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5,390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6,325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6,192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4,460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1,900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primary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Nevada 2014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3,289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6,290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5,375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2,671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5,932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6,290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6,306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6,284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5,473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Nevada 2015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3,070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5,378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2,962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5,717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6,450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6,347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6,111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5,429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3,400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Rhode Island 2014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3,296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5,533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2,900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1,250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5,113</a:t>
                      </a: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5,425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3,563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Rhode Island 2015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3,190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5,283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2,771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1,017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5,313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6,408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5,700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3,542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10293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85750" algn="r"/>
                        </a:tabLs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7432" y="739208"/>
            <a:ext cx="4517136" cy="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432" y="1355973"/>
            <a:ext cx="4517136" cy="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296" y="1973805"/>
            <a:ext cx="4517136" cy="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296" y="1046752"/>
            <a:ext cx="4517136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296" y="1663517"/>
            <a:ext cx="4517136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160" y="2281349"/>
            <a:ext cx="4517136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78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45720"/>
            <a:ext cx="4480560" cy="365760"/>
          </a:xfrm>
        </p:spPr>
        <p:txBody>
          <a:bodyPr anchor="t" anchorCtr="0">
            <a:normAutofit/>
          </a:bodyPr>
          <a:lstStyle/>
          <a:p>
            <a:r>
              <a:rPr lang="en-US" sz="1000" b="1" dirty="0" smtClean="0">
                <a:latin typeface="+mn-lt"/>
              </a:rPr>
              <a:t>Exhibit 4. Statewide Averages for Benchmark Plans in the District of Columbia, Nevada, and Rhode Island, </a:t>
            </a:r>
            <a:r>
              <a:rPr lang="en-US" sz="1000" b="1" dirty="0">
                <a:latin typeface="+mn-lt"/>
              </a:rPr>
              <a:t>2014 </a:t>
            </a:r>
            <a:r>
              <a:rPr lang="en-US" sz="1000" b="1" dirty="0" smtClean="0">
                <a:latin typeface="+mn-lt"/>
              </a:rPr>
              <a:t>and </a:t>
            </a:r>
            <a:r>
              <a:rPr lang="en-US" sz="1000" b="1" dirty="0">
                <a:latin typeface="+mn-lt"/>
              </a:rPr>
              <a:t>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5887"/>
              </p:ext>
            </p:extLst>
          </p:nvPr>
        </p:nvGraphicFramePr>
        <p:xfrm>
          <a:off x="269499" y="738454"/>
          <a:ext cx="4026394" cy="939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168"/>
                <a:gridCol w="1047168"/>
                <a:gridCol w="1047168"/>
                <a:gridCol w="884890"/>
              </a:tblGrid>
              <a:tr h="1617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State averages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4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2014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2015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Percent change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1617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District</a:t>
                      </a:r>
                      <a:r>
                        <a:rPr lang="en-US" sz="900" baseline="0" dirty="0" smtClean="0">
                          <a:effectLst/>
                        </a:rPr>
                        <a:t> of </a:t>
                      </a:r>
                      <a:r>
                        <a:rPr lang="en-US" sz="900" dirty="0" smtClean="0">
                          <a:effectLst/>
                        </a:rPr>
                        <a:t>Columbia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$242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$253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617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Nevada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$261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$259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6600"/>
                          </a:solidFill>
                          <a:effectLst/>
                        </a:rPr>
                        <a:t>–1%</a:t>
                      </a:r>
                      <a:endParaRPr lang="en-US" sz="9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1617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Rhode Island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$294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$260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–12%</a:t>
                      </a:r>
                      <a:endParaRPr lang="en-US" sz="9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" y="2187377"/>
            <a:ext cx="4484005" cy="311347"/>
          </a:xfrm>
          <a:prstGeom prst="rect">
            <a:avLst/>
          </a:prstGeom>
          <a:noFill/>
        </p:spPr>
        <p:txBody>
          <a:bodyPr wrap="square" lIns="34016" tIns="17008" rIns="34016" bIns="17008" rtlCol="0">
            <a:spAutoFit/>
          </a:bodyPr>
          <a:lstStyle/>
          <a:p>
            <a:r>
              <a:rPr lang="en-US" sz="600" dirty="0" smtClean="0"/>
              <a:t>Note: All single rates are for 40-year-old nonsmokers.</a:t>
            </a:r>
          </a:p>
          <a:p>
            <a:r>
              <a:rPr lang="en-US" sz="600" dirty="0" smtClean="0"/>
              <a:t>Source</a:t>
            </a:r>
            <a:r>
              <a:rPr lang="en-US" sz="600" dirty="0"/>
              <a:t>: Review of </a:t>
            </a:r>
            <a:r>
              <a:rPr lang="en-US" sz="600" dirty="0" smtClean="0"/>
              <a:t>publicly </a:t>
            </a:r>
            <a:r>
              <a:rPr lang="en-US" sz="600" dirty="0"/>
              <a:t>available 2014 and 2015 rate filings from the </a:t>
            </a:r>
            <a:r>
              <a:rPr lang="en-US" sz="600" dirty="0" smtClean="0"/>
              <a:t>District of Columbia, Nevada, </a:t>
            </a:r>
            <a:r>
              <a:rPr lang="en-US" sz="600" dirty="0"/>
              <a:t>and </a:t>
            </a:r>
            <a:r>
              <a:rPr lang="en-US" sz="600" dirty="0" smtClean="0"/>
              <a:t>Rhode Island Departments </a:t>
            </a:r>
            <a:r>
              <a:rPr lang="en-US" sz="600" dirty="0"/>
              <a:t>of Insurance and </a:t>
            </a:r>
            <a:r>
              <a:rPr lang="en-US" sz="600" dirty="0" smtClean="0"/>
              <a:t>insurance exchange marketplace </a:t>
            </a:r>
            <a:r>
              <a:rPr lang="en-US" sz="600" dirty="0"/>
              <a:t>websites</a:t>
            </a:r>
            <a:r>
              <a:rPr lang="en-US" sz="600" dirty="0" smtClean="0"/>
              <a:t>.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97927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538</Words>
  <Application>Microsoft Macintosh PowerPoint</Application>
  <PresentationFormat>Custom</PresentationFormat>
  <Paragraphs>270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Exhibit 1. Average Premiums in the District of Columbia, Nevada, and Rhode Island  by Metal Tier, Single Coverage, 2014 and 2015</vt:lpstr>
      <vt:lpstr>Exhibit 2. Average Premiums in the District of Columbia, Nevada, and Rhode Island for Single, Couple, and Family Coverage, 2014 and 2015</vt:lpstr>
      <vt:lpstr>Exhibit 3. Average Deductibles, Out-of-Pocket Limits, and Copayments in  the District of Columbia, Nevada, and Rhode Island by Metal Tier, 2014–2015</vt:lpstr>
      <vt:lpstr>Exhibit 4. Statewide Averages for Benchmark Plans in the District of Columbia, Nevada, and Rhode Island, 2014 and 2015</vt:lpstr>
    </vt:vector>
  </TitlesOfParts>
  <Company>Norc @ the 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TWO—AVERAGE PREMIUMS FOR SINGLE, COUPLE, AND FAMILY COVERAGE, 2014 AND 2015</dc:title>
  <dc:creator>Daniel Weinstein</dc:creator>
  <cp:lastModifiedBy>Paul Frame</cp:lastModifiedBy>
  <cp:revision>180</cp:revision>
  <cp:lastPrinted>2014-10-31T16:11:18Z</cp:lastPrinted>
  <dcterms:created xsi:type="dcterms:W3CDTF">2014-10-03T13:37:41Z</dcterms:created>
  <dcterms:modified xsi:type="dcterms:W3CDTF">2014-10-31T18:53:24Z</dcterms:modified>
</cp:coreProperties>
</file>