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4572000" cy="2286000"/>
  <p:notesSz cx="6858000" cy="9144000"/>
  <p:defaultTextStyle>
    <a:defPPr>
      <a:defRPr lang="en-US"/>
    </a:defPPr>
    <a:lvl1pPr marL="0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64585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29171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493757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58342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22927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987512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52098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16684" algn="l" defTabSz="32917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52" d="100"/>
          <a:sy n="352" d="100"/>
        </p:scale>
        <p:origin x="-104" y="-816"/>
      </p:cViewPr>
      <p:guideLst>
        <p:guide orient="horz" pos="72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74121"/>
            <a:ext cx="3429000" cy="795867"/>
          </a:xfrm>
        </p:spPr>
        <p:txBody>
          <a:bodyPr anchor="b"/>
          <a:lstStyle>
            <a:lvl1pPr algn="ctr"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200679"/>
            <a:ext cx="3429000" cy="551921"/>
          </a:xfrm>
        </p:spPr>
        <p:txBody>
          <a:bodyPr/>
          <a:lstStyle>
            <a:lvl1pPr marL="0" indent="0" algn="ctr">
              <a:buNone/>
              <a:defRPr sz="900"/>
            </a:lvl1pPr>
            <a:lvl2pPr marL="164585" indent="0" algn="ctr">
              <a:buNone/>
              <a:defRPr sz="700"/>
            </a:lvl2pPr>
            <a:lvl3pPr marL="329171" indent="0" algn="ctr">
              <a:buNone/>
              <a:defRPr sz="700"/>
            </a:lvl3pPr>
            <a:lvl4pPr marL="493757" indent="0" algn="ctr">
              <a:buNone/>
              <a:defRPr sz="600"/>
            </a:lvl4pPr>
            <a:lvl5pPr marL="658342" indent="0" algn="ctr">
              <a:buNone/>
              <a:defRPr sz="600"/>
            </a:lvl5pPr>
            <a:lvl6pPr marL="822927" indent="0" algn="ctr">
              <a:buNone/>
              <a:defRPr sz="600"/>
            </a:lvl6pPr>
            <a:lvl7pPr marL="987512" indent="0" algn="ctr">
              <a:buNone/>
              <a:defRPr sz="600"/>
            </a:lvl7pPr>
            <a:lvl8pPr marL="1152098" indent="0" algn="ctr">
              <a:buNone/>
              <a:defRPr sz="600"/>
            </a:lvl8pPr>
            <a:lvl9pPr marL="1316684" indent="0" algn="ctr">
              <a:buNone/>
              <a:defRPr sz="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121710"/>
            <a:ext cx="985838" cy="19372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21710"/>
            <a:ext cx="2900363" cy="19372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569914"/>
            <a:ext cx="3943350" cy="950913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529822"/>
            <a:ext cx="3943350" cy="500063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6458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291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49375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5834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229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98751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5209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1668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608541"/>
            <a:ext cx="1943100" cy="14504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608541"/>
            <a:ext cx="1943100" cy="14504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21709"/>
            <a:ext cx="3943350" cy="4418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2" y="560388"/>
            <a:ext cx="1934170" cy="274638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4585" indent="0">
              <a:buNone/>
              <a:defRPr sz="700" b="1"/>
            </a:lvl2pPr>
            <a:lvl3pPr marL="329171" indent="0">
              <a:buNone/>
              <a:defRPr sz="700" b="1"/>
            </a:lvl3pPr>
            <a:lvl4pPr marL="493757" indent="0">
              <a:buNone/>
              <a:defRPr sz="600" b="1"/>
            </a:lvl4pPr>
            <a:lvl5pPr marL="658342" indent="0">
              <a:buNone/>
              <a:defRPr sz="600" b="1"/>
            </a:lvl5pPr>
            <a:lvl6pPr marL="822927" indent="0">
              <a:buNone/>
              <a:defRPr sz="600" b="1"/>
            </a:lvl6pPr>
            <a:lvl7pPr marL="987512" indent="0">
              <a:buNone/>
              <a:defRPr sz="600" b="1"/>
            </a:lvl7pPr>
            <a:lvl8pPr marL="1152098" indent="0">
              <a:buNone/>
              <a:defRPr sz="600" b="1"/>
            </a:lvl8pPr>
            <a:lvl9pPr marL="1316684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2" y="835025"/>
            <a:ext cx="1934170" cy="12281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560388"/>
            <a:ext cx="1943696" cy="274638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4585" indent="0">
              <a:buNone/>
              <a:defRPr sz="700" b="1"/>
            </a:lvl2pPr>
            <a:lvl3pPr marL="329171" indent="0">
              <a:buNone/>
              <a:defRPr sz="700" b="1"/>
            </a:lvl3pPr>
            <a:lvl4pPr marL="493757" indent="0">
              <a:buNone/>
              <a:defRPr sz="600" b="1"/>
            </a:lvl4pPr>
            <a:lvl5pPr marL="658342" indent="0">
              <a:buNone/>
              <a:defRPr sz="600" b="1"/>
            </a:lvl5pPr>
            <a:lvl6pPr marL="822927" indent="0">
              <a:buNone/>
              <a:defRPr sz="600" b="1"/>
            </a:lvl6pPr>
            <a:lvl7pPr marL="987512" indent="0">
              <a:buNone/>
              <a:defRPr sz="600" b="1"/>
            </a:lvl7pPr>
            <a:lvl8pPr marL="1152098" indent="0">
              <a:buNone/>
              <a:defRPr sz="600" b="1"/>
            </a:lvl8pPr>
            <a:lvl9pPr marL="1316684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835025"/>
            <a:ext cx="1943696" cy="12281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52400"/>
            <a:ext cx="1474589" cy="53340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6" y="329142"/>
            <a:ext cx="2314575" cy="162454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685801"/>
            <a:ext cx="1474589" cy="1270529"/>
          </a:xfrm>
        </p:spPr>
        <p:txBody>
          <a:bodyPr/>
          <a:lstStyle>
            <a:lvl1pPr marL="0" indent="0">
              <a:buNone/>
              <a:defRPr sz="600"/>
            </a:lvl1pPr>
            <a:lvl2pPr marL="164585" indent="0">
              <a:buNone/>
              <a:defRPr sz="500"/>
            </a:lvl2pPr>
            <a:lvl3pPr marL="329171" indent="0">
              <a:buNone/>
              <a:defRPr sz="400"/>
            </a:lvl3pPr>
            <a:lvl4pPr marL="493757" indent="0">
              <a:buNone/>
              <a:defRPr sz="400"/>
            </a:lvl4pPr>
            <a:lvl5pPr marL="658342" indent="0">
              <a:buNone/>
              <a:defRPr sz="400"/>
            </a:lvl5pPr>
            <a:lvl6pPr marL="822927" indent="0">
              <a:buNone/>
              <a:defRPr sz="400"/>
            </a:lvl6pPr>
            <a:lvl7pPr marL="987512" indent="0">
              <a:buNone/>
              <a:defRPr sz="400"/>
            </a:lvl7pPr>
            <a:lvl8pPr marL="1152098" indent="0">
              <a:buNone/>
              <a:defRPr sz="400"/>
            </a:lvl8pPr>
            <a:lvl9pPr marL="1316684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52400"/>
            <a:ext cx="1474589" cy="53340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3696" y="329142"/>
            <a:ext cx="2314575" cy="1624542"/>
          </a:xfrm>
        </p:spPr>
        <p:txBody>
          <a:bodyPr/>
          <a:lstStyle>
            <a:lvl1pPr marL="0" indent="0">
              <a:buNone/>
              <a:defRPr sz="1200"/>
            </a:lvl1pPr>
            <a:lvl2pPr marL="164585" indent="0">
              <a:buNone/>
              <a:defRPr sz="1000"/>
            </a:lvl2pPr>
            <a:lvl3pPr marL="329171" indent="0">
              <a:buNone/>
              <a:defRPr sz="900"/>
            </a:lvl3pPr>
            <a:lvl4pPr marL="493757" indent="0">
              <a:buNone/>
              <a:defRPr sz="700"/>
            </a:lvl4pPr>
            <a:lvl5pPr marL="658342" indent="0">
              <a:buNone/>
              <a:defRPr sz="700"/>
            </a:lvl5pPr>
            <a:lvl6pPr marL="822927" indent="0">
              <a:buNone/>
              <a:defRPr sz="700"/>
            </a:lvl6pPr>
            <a:lvl7pPr marL="987512" indent="0">
              <a:buNone/>
              <a:defRPr sz="700"/>
            </a:lvl7pPr>
            <a:lvl8pPr marL="1152098" indent="0">
              <a:buNone/>
              <a:defRPr sz="700"/>
            </a:lvl8pPr>
            <a:lvl9pPr marL="1316684" indent="0">
              <a:buNone/>
              <a:defRPr sz="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685801"/>
            <a:ext cx="1474589" cy="1270529"/>
          </a:xfrm>
        </p:spPr>
        <p:txBody>
          <a:bodyPr/>
          <a:lstStyle>
            <a:lvl1pPr marL="0" indent="0">
              <a:buNone/>
              <a:defRPr sz="600"/>
            </a:lvl1pPr>
            <a:lvl2pPr marL="164585" indent="0">
              <a:buNone/>
              <a:defRPr sz="500"/>
            </a:lvl2pPr>
            <a:lvl3pPr marL="329171" indent="0">
              <a:buNone/>
              <a:defRPr sz="400"/>
            </a:lvl3pPr>
            <a:lvl4pPr marL="493757" indent="0">
              <a:buNone/>
              <a:defRPr sz="400"/>
            </a:lvl4pPr>
            <a:lvl5pPr marL="658342" indent="0">
              <a:buNone/>
              <a:defRPr sz="400"/>
            </a:lvl5pPr>
            <a:lvl6pPr marL="822927" indent="0">
              <a:buNone/>
              <a:defRPr sz="400"/>
            </a:lvl6pPr>
            <a:lvl7pPr marL="987512" indent="0">
              <a:buNone/>
              <a:defRPr sz="400"/>
            </a:lvl7pPr>
            <a:lvl8pPr marL="1152098" indent="0">
              <a:buNone/>
              <a:defRPr sz="400"/>
            </a:lvl8pPr>
            <a:lvl9pPr marL="1316684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21709"/>
            <a:ext cx="3943350" cy="441854"/>
          </a:xfrm>
          <a:prstGeom prst="rect">
            <a:avLst/>
          </a:prstGeom>
        </p:spPr>
        <p:txBody>
          <a:bodyPr vert="horz" lIns="32917" tIns="16459" rIns="32917" bIns="1645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608541"/>
            <a:ext cx="3943350" cy="1450447"/>
          </a:xfrm>
          <a:prstGeom prst="rect">
            <a:avLst/>
          </a:prstGeom>
        </p:spPr>
        <p:txBody>
          <a:bodyPr vert="horz" lIns="32917" tIns="16459" rIns="32917" bIns="164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118784"/>
            <a:ext cx="1028700" cy="121709"/>
          </a:xfrm>
          <a:prstGeom prst="rect">
            <a:avLst/>
          </a:prstGeom>
        </p:spPr>
        <p:txBody>
          <a:bodyPr vert="horz" lIns="32917" tIns="16459" rIns="32917" bIns="16459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C517-C520-486D-8431-DEEC9F0110F3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118784"/>
            <a:ext cx="1543050" cy="121709"/>
          </a:xfrm>
          <a:prstGeom prst="rect">
            <a:avLst/>
          </a:prstGeom>
        </p:spPr>
        <p:txBody>
          <a:bodyPr vert="horz" lIns="32917" tIns="16459" rIns="32917" bIns="16459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118784"/>
            <a:ext cx="1028700" cy="121709"/>
          </a:xfrm>
          <a:prstGeom prst="rect">
            <a:avLst/>
          </a:prstGeom>
        </p:spPr>
        <p:txBody>
          <a:bodyPr vert="horz" lIns="32917" tIns="16459" rIns="32917" bIns="16459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9171" rtl="0" eaLnBrk="1" latinLnBrk="0" hangingPunct="1">
        <a:lnSpc>
          <a:spcPct val="9000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3" indent="-82293" algn="l" defTabSz="329171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78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4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49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35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20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06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91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76" indent="-82293" algn="l" defTabSz="329171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1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7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42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27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12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98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84" algn="l" defTabSz="32917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5720"/>
            <a:ext cx="4389120" cy="365760"/>
          </a:xfrm>
        </p:spPr>
        <p:txBody>
          <a:bodyPr anchor="t" anchorCtr="0">
            <a:normAutofit/>
          </a:bodyPr>
          <a:lstStyle/>
          <a:p>
            <a:r>
              <a:rPr lang="en-US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1. Average Premiums in Maryland and Washington by Metal Tier, Single Coverage,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 </a:t>
            </a:r>
            <a:r>
              <a:rPr lang="en-US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en-US" sz="11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460121"/>
              </p:ext>
            </p:extLst>
          </p:nvPr>
        </p:nvGraphicFramePr>
        <p:xfrm>
          <a:off x="60815" y="497916"/>
          <a:ext cx="4446787" cy="129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897"/>
                <a:gridCol w="667897"/>
                <a:gridCol w="667897"/>
                <a:gridCol w="553652"/>
                <a:gridCol w="659108"/>
                <a:gridCol w="615168"/>
                <a:gridCol w="615168"/>
              </a:tblGrid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Maryland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Washington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0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change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</a:t>
                      </a:r>
                      <a:r>
                        <a:rPr lang="en-US" sz="900" b="1" dirty="0">
                          <a:effectLst/>
                        </a:rPr>
                        <a:t>c</a:t>
                      </a:r>
                      <a:r>
                        <a:rPr lang="en-US" sz="900" b="1" dirty="0" smtClean="0">
                          <a:effectLst/>
                        </a:rPr>
                        <a:t>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</a:tr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Bronze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211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208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accent1"/>
                          </a:solidFill>
                          <a:effectLst/>
                        </a:rPr>
                        <a:t>–1%</a:t>
                      </a:r>
                      <a:endParaRPr lang="en-US" sz="9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231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235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Silver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273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271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accent1"/>
                          </a:solidFill>
                          <a:effectLst/>
                        </a:rPr>
                        <a:t>–1</a:t>
                      </a:r>
                      <a:r>
                        <a:rPr lang="en-US" sz="900" dirty="0">
                          <a:solidFill>
                            <a:schemeClr val="accent1"/>
                          </a:solidFill>
                          <a:effectLst/>
                        </a:rPr>
                        <a:t>%</a:t>
                      </a:r>
                      <a:endParaRPr lang="en-US" sz="9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301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$294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accent1"/>
                          </a:solidFill>
                          <a:effectLst/>
                        </a:rPr>
                        <a:t>–2</a:t>
                      </a:r>
                      <a:r>
                        <a:rPr lang="en-US" sz="900" dirty="0">
                          <a:solidFill>
                            <a:schemeClr val="accent1"/>
                          </a:solidFill>
                          <a:effectLst/>
                        </a:rPr>
                        <a:t>%</a:t>
                      </a:r>
                      <a:endParaRPr lang="en-US" sz="9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</a:tr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Gold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298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318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353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360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Platinum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367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386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n/a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n/a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n/a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</a:tr>
              <a:tr h="165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Overall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265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267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275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284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" y="1914648"/>
            <a:ext cx="4389120" cy="356405"/>
          </a:xfrm>
          <a:prstGeom prst="rect">
            <a:avLst/>
          </a:prstGeom>
          <a:noFill/>
        </p:spPr>
        <p:txBody>
          <a:bodyPr wrap="square" lIns="32917" tIns="16459" rIns="32917" bIns="16459" rtlCol="0">
            <a:spAutoFit/>
          </a:bodyPr>
          <a:lstStyle/>
          <a:p>
            <a:r>
              <a:rPr lang="en-US" dirty="0" smtClean="0"/>
              <a:t>Note: All </a:t>
            </a:r>
            <a:r>
              <a:rPr lang="en-US" dirty="0"/>
              <a:t>single rates are for 40-year-old nonsmokers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Source</a:t>
            </a:r>
            <a:r>
              <a:rPr lang="en-US" dirty="0"/>
              <a:t>: Review of </a:t>
            </a:r>
            <a:r>
              <a:rPr lang="en-US" dirty="0" smtClean="0"/>
              <a:t>publicly </a:t>
            </a:r>
            <a:r>
              <a:rPr lang="en-US" dirty="0"/>
              <a:t>available 2014 and 2015 rate filings from the </a:t>
            </a:r>
            <a:r>
              <a:rPr lang="en-US" dirty="0" smtClean="0"/>
              <a:t>Maryland </a:t>
            </a:r>
            <a:r>
              <a:rPr lang="en-US" dirty="0"/>
              <a:t>and </a:t>
            </a:r>
            <a:r>
              <a:rPr lang="en-US" dirty="0" smtClean="0"/>
              <a:t>Washington Departments </a:t>
            </a:r>
            <a:r>
              <a:rPr lang="en-US" dirty="0"/>
              <a:t>of </a:t>
            </a:r>
            <a:r>
              <a:rPr lang="en-US" dirty="0" smtClean="0"/>
              <a:t>Insurance </a:t>
            </a:r>
            <a:r>
              <a:rPr lang="en-US" dirty="0"/>
              <a:t>and </a:t>
            </a:r>
            <a:r>
              <a:rPr lang="en-US" dirty="0" smtClean="0"/>
              <a:t>insurance exchange marketplace </a:t>
            </a:r>
            <a:r>
              <a:rPr lang="en-US" dirty="0"/>
              <a:t>websites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7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5720"/>
            <a:ext cx="4389120" cy="365760"/>
          </a:xfrm>
        </p:spPr>
        <p:txBody>
          <a:bodyPr anchor="t" anchorCtr="0">
            <a:normAutofit/>
          </a:bodyPr>
          <a:lstStyle/>
          <a:p>
            <a:r>
              <a:rPr lang="en-US" sz="1100" b="1" dirty="0" smtClean="0">
                <a:latin typeface="+mn-lt"/>
              </a:rPr>
              <a:t>Exhibit 2. Average Premiums in Maryland and Washington </a:t>
            </a:r>
            <a:br>
              <a:rPr lang="en-US" sz="1100" b="1" dirty="0" smtClean="0">
                <a:latin typeface="+mn-lt"/>
              </a:rPr>
            </a:br>
            <a:r>
              <a:rPr lang="en-US" sz="1100" b="1" dirty="0" smtClean="0">
                <a:latin typeface="+mn-lt"/>
              </a:rPr>
              <a:t>for Single, Couple, and Family Coverage, </a:t>
            </a:r>
            <a:r>
              <a:rPr lang="en-US" sz="1100" b="1" dirty="0">
                <a:latin typeface="+mn-lt"/>
              </a:rPr>
              <a:t>2014 </a:t>
            </a:r>
            <a:r>
              <a:rPr lang="en-US" sz="1100" b="1" dirty="0" smtClean="0">
                <a:latin typeface="+mn-lt"/>
              </a:rPr>
              <a:t>and </a:t>
            </a:r>
            <a:r>
              <a:rPr lang="en-US" sz="1100" b="1" dirty="0">
                <a:latin typeface="+mn-lt"/>
              </a:rPr>
              <a:t>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46152"/>
              </p:ext>
            </p:extLst>
          </p:nvPr>
        </p:nvGraphicFramePr>
        <p:xfrm>
          <a:off x="71550" y="497262"/>
          <a:ext cx="4443212" cy="1185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408"/>
                <a:gridCol w="668986"/>
                <a:gridCol w="575971"/>
                <a:gridCol w="640367"/>
                <a:gridCol w="608169"/>
                <a:gridCol w="655428"/>
                <a:gridCol w="628883"/>
              </a:tblGrid>
              <a:tr h="1681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Maryland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Washington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0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</a:t>
                      </a:r>
                      <a:r>
                        <a:rPr lang="en-US" sz="900" b="1" dirty="0">
                          <a:effectLst/>
                        </a:rPr>
                        <a:t>c</a:t>
                      </a:r>
                      <a:r>
                        <a:rPr lang="en-US" sz="900" b="1" dirty="0" smtClean="0">
                          <a:effectLst/>
                        </a:rPr>
                        <a:t>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</a:t>
                      </a:r>
                      <a:r>
                        <a:rPr lang="en-US" sz="900" b="1" dirty="0">
                          <a:effectLst/>
                        </a:rPr>
                        <a:t>c</a:t>
                      </a:r>
                      <a:r>
                        <a:rPr lang="en-US" sz="900" b="1" dirty="0" smtClean="0">
                          <a:effectLst/>
                        </a:rPr>
                        <a:t>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60000"/>
                      </a:schemeClr>
                    </a:solidFill>
                  </a:tcPr>
                </a:tc>
              </a:tr>
              <a:tr h="2408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Single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265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267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275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284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3%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432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Couple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530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533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551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$569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</a:tr>
              <a:tr h="2289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Family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794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798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</a:rPr>
                        <a:t>1%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825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</a:t>
                      </a:r>
                      <a:r>
                        <a:rPr lang="en-US" sz="900" dirty="0" smtClean="0">
                          <a:effectLst/>
                        </a:rPr>
                        <a:t>852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" y="1803609"/>
            <a:ext cx="4389120" cy="464127"/>
          </a:xfrm>
          <a:prstGeom prst="rect">
            <a:avLst/>
          </a:prstGeom>
        </p:spPr>
        <p:txBody>
          <a:bodyPr wrap="square" lIns="32917" tIns="16459" rIns="32917" bIns="16459">
            <a:spAutoFit/>
          </a:bodyPr>
          <a:lstStyle/>
          <a:p>
            <a:r>
              <a:rPr lang="en-US" dirty="0" smtClean="0"/>
              <a:t>Note: Single </a:t>
            </a:r>
            <a:r>
              <a:rPr lang="en-US" dirty="0"/>
              <a:t>rates are for </a:t>
            </a:r>
            <a:r>
              <a:rPr lang="en-US" dirty="0" smtClean="0"/>
              <a:t>40-year</a:t>
            </a:r>
            <a:r>
              <a:rPr lang="en-US" dirty="0"/>
              <a:t>-old </a:t>
            </a:r>
            <a:r>
              <a:rPr lang="en-US" dirty="0" smtClean="0"/>
              <a:t>nonsmokers</a:t>
            </a:r>
            <a:r>
              <a:rPr lang="en-US" dirty="0"/>
              <a:t>; </a:t>
            </a:r>
            <a:r>
              <a:rPr lang="en-US" dirty="0" smtClean="0"/>
              <a:t>couple </a:t>
            </a:r>
            <a:r>
              <a:rPr lang="en-US" dirty="0"/>
              <a:t>rates are for two </a:t>
            </a:r>
            <a:r>
              <a:rPr lang="en-US" dirty="0" smtClean="0"/>
              <a:t>40-year</a:t>
            </a:r>
            <a:r>
              <a:rPr lang="en-US" dirty="0"/>
              <a:t>-old </a:t>
            </a:r>
            <a:r>
              <a:rPr lang="en-US" dirty="0" smtClean="0"/>
              <a:t>nonsmokers</a:t>
            </a:r>
            <a:r>
              <a:rPr lang="en-US" dirty="0"/>
              <a:t>; </a:t>
            </a:r>
            <a:r>
              <a:rPr lang="en-US" dirty="0" smtClean="0"/>
              <a:t>family </a:t>
            </a:r>
            <a:r>
              <a:rPr lang="en-US" dirty="0"/>
              <a:t>rates are for a family of four </a:t>
            </a:r>
            <a:r>
              <a:rPr lang="en-US" dirty="0" smtClean="0"/>
              <a:t>(two 40-year</a:t>
            </a:r>
            <a:r>
              <a:rPr lang="en-US" dirty="0"/>
              <a:t>-old </a:t>
            </a:r>
            <a:r>
              <a:rPr lang="en-US" dirty="0" smtClean="0"/>
              <a:t>nonsmokers </a:t>
            </a:r>
            <a:r>
              <a:rPr lang="en-US" dirty="0"/>
              <a:t>plus two children in the </a:t>
            </a:r>
            <a:r>
              <a:rPr lang="en-US" dirty="0" smtClean="0"/>
              <a:t>0–20 </a:t>
            </a:r>
            <a:r>
              <a:rPr lang="en-US" dirty="0"/>
              <a:t>age bracket)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Source: Review </a:t>
            </a:r>
            <a:r>
              <a:rPr lang="en-US"/>
              <a:t>of </a:t>
            </a:r>
            <a:r>
              <a:rPr lang="en-US" smtClean="0"/>
              <a:t>publicly </a:t>
            </a:r>
            <a:r>
              <a:rPr lang="en-US" dirty="0"/>
              <a:t>available 2014 and 2015 rate filings from the Maryland and Washington Departments of Insurance and insurance exchange marketplace websites.</a:t>
            </a:r>
          </a:p>
        </p:txBody>
      </p:sp>
    </p:spTree>
    <p:extLst>
      <p:ext uri="{BB962C8B-B14F-4D97-AF65-F5344CB8AC3E}">
        <p14:creationId xmlns:p14="http://schemas.microsoft.com/office/powerpoint/2010/main" val="144967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onwealth Fund Standard Web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7300"/>
      </a:accent1>
      <a:accent2>
        <a:srgbClr val="104068"/>
      </a:accent2>
      <a:accent3>
        <a:srgbClr val="E6F5FC"/>
      </a:accent3>
      <a:accent4>
        <a:srgbClr val="AA3607"/>
      </a:accent4>
      <a:accent5>
        <a:srgbClr val="576258"/>
      </a:accent5>
      <a:accent6>
        <a:srgbClr val="33383B"/>
      </a:accent6>
      <a:hlink>
        <a:srgbClr val="104068"/>
      </a:hlink>
      <a:folHlink>
        <a:srgbClr val="FF73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225</Words>
  <Application>Microsoft Macintosh PowerPoint</Application>
  <PresentationFormat>Custom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Exhibit 1. Average Premiums in Maryland and Washington by Metal Tier, Single Coverage, 2014 and 2015</vt:lpstr>
      <vt:lpstr>Exhibit 2. Average Premiums in Maryland and Washington  for Single, Couple, and Family Coverage, 2014 and 2015</vt:lpstr>
    </vt:vector>
  </TitlesOfParts>
  <Company>Norc @ the 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TWO—AVERAGE PREMIUMS FOR SINGLE, COUPLE, AND FAMILY COVERAGE, 2014 AND 2015</dc:title>
  <dc:creator>Daniel Weinstein</dc:creator>
  <cp:lastModifiedBy>Paul Frame</cp:lastModifiedBy>
  <cp:revision>62</cp:revision>
  <dcterms:created xsi:type="dcterms:W3CDTF">2014-10-03T13:37:41Z</dcterms:created>
  <dcterms:modified xsi:type="dcterms:W3CDTF">2014-11-04T20:19:04Z</dcterms:modified>
</cp:coreProperties>
</file>