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97" r:id="rId7"/>
    <p:sldId id="293" r:id="rId8"/>
    <p:sldId id="294" r:id="rId9"/>
    <p:sldId id="295" r:id="rId10"/>
    <p:sldId id="296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enne Call" initials="AC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48" autoAdjust="0"/>
    <p:restoredTop sz="94660"/>
  </p:normalViewPr>
  <p:slideViewPr>
    <p:cSldViewPr snapToGrid="0">
      <p:cViewPr>
        <p:scale>
          <a:sx n="100" d="100"/>
          <a:sy n="100" d="100"/>
        </p:scale>
        <p:origin x="-7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3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5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2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6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1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0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7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5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8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5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E7BB-EE68-4628-A8B0-10FD183E9BDE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9D6ED-E66D-4EF5-A1D4-0A1DE9F9C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4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1</a:t>
            </a:r>
            <a:r>
              <a:rPr lang="en-US" sz="1600" b="1" dirty="0" smtClean="0">
                <a:latin typeface="+mn-lt"/>
              </a:rPr>
              <a:t>. Average 2016 Premiums, by State and Metal Tier, and </a:t>
            </a:r>
            <a:r>
              <a:rPr lang="en-US" sz="1600" b="1" dirty="0">
                <a:latin typeface="+mn-lt"/>
              </a:rPr>
              <a:t>Average Change in </a:t>
            </a:r>
            <a:r>
              <a:rPr lang="en-US" sz="1600" b="1" dirty="0" smtClean="0">
                <a:latin typeface="+mn-lt"/>
              </a:rPr>
              <a:t>Premiums, 2014-2015 </a:t>
            </a:r>
            <a:r>
              <a:rPr lang="en-US" sz="1600" b="1" dirty="0">
                <a:latin typeface="+mn-lt"/>
              </a:rPr>
              <a:t>and 2015-2016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051593"/>
              </p:ext>
            </p:extLst>
          </p:nvPr>
        </p:nvGraphicFramePr>
        <p:xfrm>
          <a:off x="105538" y="616990"/>
          <a:ext cx="10931658" cy="570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210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</a:tblGrid>
              <a:tr h="4754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Metal Tier 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860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Bronze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Platinum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$278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$410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$502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Alabama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$315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$394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$619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$783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$898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Arizona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$392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$271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$321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$359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California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$309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$381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$449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Colorado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Connecticut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$266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$380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Delaware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$291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$372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$442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$539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District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Columbia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$193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Florida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$336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02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2. 2016 Premium and Premiums Changes for Benchmark Silver Plans for Urban, </a:t>
            </a:r>
            <a:r>
              <a:rPr lang="en-US" sz="1600" b="1" dirty="0" smtClean="0">
                <a:latin typeface="+mn-lt"/>
              </a:rPr>
              <a:t>Suburban, and </a:t>
            </a:r>
            <a:r>
              <a:rPr lang="en-US" sz="1600" b="1" dirty="0" smtClean="0">
                <a:latin typeface="+mn-lt"/>
              </a:rPr>
              <a:t>Rural Areas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891332"/>
              </p:ext>
            </p:extLst>
          </p:nvPr>
        </p:nvGraphicFramePr>
        <p:xfrm>
          <a:off x="105538" y="629870"/>
          <a:ext cx="11757601" cy="5422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036"/>
                <a:gridCol w="929363"/>
                <a:gridCol w="986589"/>
                <a:gridCol w="890337"/>
                <a:gridCol w="914400"/>
                <a:gridCol w="866274"/>
                <a:gridCol w="962526"/>
                <a:gridCol w="962526"/>
                <a:gridCol w="842211"/>
                <a:gridCol w="685800"/>
                <a:gridCol w="890337"/>
                <a:gridCol w="625642"/>
                <a:gridCol w="974560"/>
              </a:tblGrid>
              <a:tr h="893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Percentage Increase in Benchmark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Silver Plan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Statewide Percentage Increase in Benchmark Silver Plan by Geographic Area</a:t>
                      </a:r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Benchmark Silver Plan Premium for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40-Year-Old Nonsmoker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by Geographic Area and State,</a:t>
                      </a:r>
                      <a:r>
                        <a:rPr lang="en-US" sz="11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Benchmark Silver Plan Premium for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State,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50936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2014-2015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2015- 2016</a:t>
                      </a: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197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7294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$354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$330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$330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Tennessee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$301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1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$218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Utah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Vermont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-7%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$227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West 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Wisconsin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Wyoming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$426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854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3</a:t>
            </a:r>
            <a:r>
              <a:rPr lang="en-US" sz="1600" b="1" dirty="0" smtClean="0">
                <a:latin typeface="+mn-lt"/>
              </a:rPr>
              <a:t>. </a:t>
            </a:r>
            <a:r>
              <a:rPr lang="en-US" sz="1600" b="1" dirty="0">
                <a:latin typeface="+mn-lt"/>
              </a:rPr>
              <a:t>Average 2016 Premiums, by </a:t>
            </a:r>
            <a:r>
              <a:rPr lang="en-US" sz="1600" b="1" dirty="0" smtClean="0">
                <a:latin typeface="+mn-lt"/>
              </a:rPr>
              <a:t>Type of Carrier, </a:t>
            </a:r>
            <a:r>
              <a:rPr lang="en-US" sz="1600" b="1" dirty="0">
                <a:latin typeface="+mn-lt"/>
              </a:rPr>
              <a:t>and 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  <a:r>
              <a:rPr lang="en-US" sz="1600" b="1" dirty="0" smtClean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81907"/>
              </p:ext>
            </p:extLst>
          </p:nvPr>
        </p:nvGraphicFramePr>
        <p:xfrm>
          <a:off x="342901" y="616991"/>
          <a:ext cx="11077576" cy="5709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930"/>
                <a:gridCol w="727104"/>
                <a:gridCol w="1090336"/>
                <a:gridCol w="776519"/>
                <a:gridCol w="853194"/>
                <a:gridCol w="894219"/>
                <a:gridCol w="885743"/>
                <a:gridCol w="717157"/>
                <a:gridCol w="813706"/>
                <a:gridCol w="926392"/>
                <a:gridCol w="912184"/>
                <a:gridCol w="675075"/>
                <a:gridCol w="817017"/>
              </a:tblGrid>
              <a:tr h="4236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Type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Carrier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9625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and 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Alabama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-</a:t>
                      </a:r>
                      <a:endParaRPr lang="en-US" b="0" dirty="0"/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$822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$686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Arizona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California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Colorado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$434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Connecticut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$375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Delaware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$401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7260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District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Columbia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Florida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$420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276262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9113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3. </a:t>
            </a:r>
            <a:r>
              <a:rPr lang="en-US" sz="1600" b="1" dirty="0">
                <a:latin typeface="+mn-lt"/>
              </a:rPr>
              <a:t>Average 2016 Premiums, by </a:t>
            </a:r>
            <a:r>
              <a:rPr lang="en-US" sz="1600" b="1" dirty="0" smtClean="0">
                <a:latin typeface="+mn-lt"/>
              </a:rPr>
              <a:t>Type of Carrier, </a:t>
            </a:r>
            <a:r>
              <a:rPr lang="en-US" sz="1600" b="1" dirty="0">
                <a:latin typeface="+mn-lt"/>
              </a:rPr>
              <a:t>and 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  <a:r>
              <a:rPr lang="en-US" sz="1600" b="1" dirty="0" smtClean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11489"/>
              </p:ext>
            </p:extLst>
          </p:nvPr>
        </p:nvGraphicFramePr>
        <p:xfrm>
          <a:off x="105538" y="616991"/>
          <a:ext cx="11534008" cy="5709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677"/>
                <a:gridCol w="757063"/>
                <a:gridCol w="1135261"/>
                <a:gridCol w="808514"/>
                <a:gridCol w="888350"/>
                <a:gridCol w="931065"/>
                <a:gridCol w="922238"/>
                <a:gridCol w="746706"/>
                <a:gridCol w="847233"/>
                <a:gridCol w="964562"/>
                <a:gridCol w="949769"/>
                <a:gridCol w="702890"/>
                <a:gridCol w="850680"/>
              </a:tblGrid>
              <a:tr h="4236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Type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Carrier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9625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Hawaii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Idaho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Illinois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Kentucky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$334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7260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$403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276262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60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3. </a:t>
            </a:r>
            <a:r>
              <a:rPr lang="en-US" sz="1600" b="1" dirty="0">
                <a:latin typeface="+mn-lt"/>
              </a:rPr>
              <a:t>Average 2016 Premiums, by </a:t>
            </a:r>
            <a:r>
              <a:rPr lang="en-US" sz="1600" b="1" dirty="0" smtClean="0">
                <a:latin typeface="+mn-lt"/>
              </a:rPr>
              <a:t>Type of Carrier, </a:t>
            </a:r>
            <a:r>
              <a:rPr lang="en-US" sz="1600" b="1" dirty="0">
                <a:latin typeface="+mn-lt"/>
              </a:rPr>
              <a:t>and 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  <a:r>
              <a:rPr lang="en-US" sz="1600" b="1" dirty="0" smtClean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825124"/>
              </p:ext>
            </p:extLst>
          </p:nvPr>
        </p:nvGraphicFramePr>
        <p:xfrm>
          <a:off x="105538" y="616991"/>
          <a:ext cx="11667362" cy="5599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129"/>
                <a:gridCol w="688709"/>
                <a:gridCol w="960508"/>
                <a:gridCol w="876178"/>
                <a:gridCol w="974565"/>
                <a:gridCol w="688709"/>
                <a:gridCol w="1122679"/>
                <a:gridCol w="618433"/>
                <a:gridCol w="938021"/>
                <a:gridCol w="744930"/>
                <a:gridCol w="1120429"/>
                <a:gridCol w="793534"/>
                <a:gridCol w="906538"/>
              </a:tblGrid>
              <a:tr h="4381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Type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Carrier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9955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and 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803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Maryland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$284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Massachusetts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$527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$535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$428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Michigan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$439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Minnesota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864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Mississippi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$352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4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803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803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Nebraska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4220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Nevada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809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Hampshire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276262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051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3. </a:t>
            </a:r>
            <a:r>
              <a:rPr lang="en-US" sz="1600" b="1" dirty="0">
                <a:latin typeface="+mn-lt"/>
              </a:rPr>
              <a:t>Average 2016 Premiums, by </a:t>
            </a:r>
            <a:r>
              <a:rPr lang="en-US" sz="1600" b="1" dirty="0" smtClean="0">
                <a:latin typeface="+mn-lt"/>
              </a:rPr>
              <a:t>Type of Carrier, </a:t>
            </a:r>
            <a:r>
              <a:rPr lang="en-US" sz="1600" b="1" dirty="0">
                <a:latin typeface="+mn-lt"/>
              </a:rPr>
              <a:t>and 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  <a:r>
              <a:rPr lang="en-US" sz="1600" b="1" dirty="0" smtClean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613195"/>
              </p:ext>
            </p:extLst>
          </p:nvPr>
        </p:nvGraphicFramePr>
        <p:xfrm>
          <a:off x="105538" y="616991"/>
          <a:ext cx="11581637" cy="5666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9318"/>
                <a:gridCol w="669702"/>
                <a:gridCol w="1057046"/>
                <a:gridCol w="669702"/>
                <a:gridCol w="851783"/>
                <a:gridCol w="643944"/>
                <a:gridCol w="1044167"/>
                <a:gridCol w="618186"/>
                <a:gridCol w="838904"/>
                <a:gridCol w="682580"/>
                <a:gridCol w="1029228"/>
                <a:gridCol w="721964"/>
                <a:gridCol w="1675113"/>
              </a:tblGrid>
              <a:tr h="4176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Type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Carrier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949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62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493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Jersey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$432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$396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493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Mexico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493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York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$496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$576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493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$466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493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$372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2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$392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068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Oklahoma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2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Oregon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2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Pennsylvania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4466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Rhode Island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493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$408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276262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0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3. </a:t>
            </a:r>
            <a:r>
              <a:rPr lang="en-US" sz="1600" b="1" dirty="0">
                <a:latin typeface="+mn-lt"/>
              </a:rPr>
              <a:t>Average 2016 Premiums, by </a:t>
            </a:r>
            <a:r>
              <a:rPr lang="en-US" sz="1600" b="1" dirty="0" smtClean="0">
                <a:latin typeface="+mn-lt"/>
              </a:rPr>
              <a:t>Type of Carrier, </a:t>
            </a:r>
            <a:r>
              <a:rPr lang="en-US" sz="1600" b="1" dirty="0">
                <a:latin typeface="+mn-lt"/>
              </a:rPr>
              <a:t>and 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  <a:r>
              <a:rPr lang="en-US" sz="1600" b="1" dirty="0" smtClean="0">
                <a:latin typeface="+mn-lt"/>
              </a:rPr>
              <a:t> 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88280"/>
              </p:ext>
            </p:extLst>
          </p:nvPr>
        </p:nvGraphicFramePr>
        <p:xfrm>
          <a:off x="314326" y="616991"/>
          <a:ext cx="11296647" cy="5709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757"/>
                <a:gridCol w="673362"/>
                <a:gridCol w="1097254"/>
                <a:gridCol w="817972"/>
                <a:gridCol w="882614"/>
                <a:gridCol w="686828"/>
                <a:gridCol w="1091313"/>
                <a:gridCol w="730566"/>
                <a:gridCol w="828920"/>
                <a:gridCol w="693344"/>
                <a:gridCol w="1199728"/>
                <a:gridCol w="687697"/>
                <a:gridCol w="832292"/>
              </a:tblGrid>
              <a:tr h="4236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Type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Carrier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9625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and Blue 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Cross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</a:t>
                      </a: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Shield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en-US" sz="9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CO-OP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 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$331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Tennessee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$407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Utah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Vermont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$486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$514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7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West 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$392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7260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Wisconsin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$395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$352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543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Wyoming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276262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863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4. </a:t>
            </a:r>
            <a:r>
              <a:rPr lang="en-US" sz="1600" b="1" dirty="0">
                <a:latin typeface="+mn-lt"/>
              </a:rPr>
              <a:t>Number of Carriers Offering Plans in Three Select Rating Regions, by </a:t>
            </a:r>
            <a:r>
              <a:rPr lang="en-US" sz="1600" b="1" dirty="0" smtClean="0">
                <a:latin typeface="+mn-lt"/>
              </a:rPr>
              <a:t>State, in 2016</a:t>
            </a:r>
            <a:r>
              <a:rPr lang="en-US" sz="1600" b="1" dirty="0">
                <a:latin typeface="+mn-lt"/>
              </a:rPr>
              <a:t>, and Change </a:t>
            </a:r>
            <a:r>
              <a:rPr lang="en-US" sz="1600" b="1" dirty="0" smtClean="0">
                <a:latin typeface="+mn-lt"/>
              </a:rPr>
              <a:t>Since </a:t>
            </a:r>
            <a:r>
              <a:rPr lang="en-US" sz="1600" b="1" dirty="0">
                <a:latin typeface="+mn-lt"/>
              </a:rPr>
              <a:t>2014 and 2015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395587"/>
              </p:ext>
            </p:extLst>
          </p:nvPr>
        </p:nvGraphicFramePr>
        <p:xfrm>
          <a:off x="105538" y="616990"/>
          <a:ext cx="11717266" cy="570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5982"/>
                <a:gridCol w="895107"/>
                <a:gridCol w="895107"/>
                <a:gridCol w="895107"/>
                <a:gridCol w="895107"/>
                <a:gridCol w="895107"/>
                <a:gridCol w="895107"/>
                <a:gridCol w="895107"/>
                <a:gridCol w="895107"/>
                <a:gridCol w="895107"/>
                <a:gridCol w="895107"/>
                <a:gridCol w="895107"/>
                <a:gridCol w="895107"/>
              </a:tblGrid>
              <a:tr h="4754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Area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 Area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Area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860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5.7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Alabama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2.7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0.3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Arizona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-4.5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California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Colorado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9.8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0.2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3.6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Connecticut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Delaware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(statewide)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(statewide)</a:t>
                      </a:r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District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Columbia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(statewide)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(statewide)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Florida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6.3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2.7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-1.3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059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4. </a:t>
            </a:r>
            <a:r>
              <a:rPr lang="en-US" sz="1600" b="1" dirty="0">
                <a:latin typeface="+mn-lt"/>
              </a:rPr>
              <a:t>Number of Carriers Offering Plans in Three Select Rating Regions, by State, </a:t>
            </a:r>
            <a:r>
              <a:rPr lang="en-US" sz="1600" b="1" dirty="0" smtClean="0">
                <a:latin typeface="+mn-lt"/>
              </a:rPr>
              <a:t>in 2016</a:t>
            </a:r>
            <a:r>
              <a:rPr lang="en-US" sz="1600" b="1" dirty="0">
                <a:latin typeface="+mn-lt"/>
              </a:rPr>
              <a:t>, and Change </a:t>
            </a:r>
            <a:r>
              <a:rPr lang="en-US" sz="1600" b="1" dirty="0" smtClean="0">
                <a:latin typeface="+mn-lt"/>
              </a:rPr>
              <a:t>Since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>
                <a:latin typeface="+mn-lt"/>
              </a:rPr>
              <a:t>2014 and 2015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840592"/>
              </p:ext>
            </p:extLst>
          </p:nvPr>
        </p:nvGraphicFramePr>
        <p:xfrm>
          <a:off x="105534" y="616990"/>
          <a:ext cx="11601366" cy="5709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461"/>
                <a:gridCol w="1081896"/>
                <a:gridCol w="949101"/>
                <a:gridCol w="752537"/>
                <a:gridCol w="850819"/>
                <a:gridCol w="850819"/>
                <a:gridCol w="850819"/>
                <a:gridCol w="850819"/>
                <a:gridCol w="850819"/>
                <a:gridCol w="850819"/>
                <a:gridCol w="850819"/>
                <a:gridCol w="850819"/>
                <a:gridCol w="850819"/>
              </a:tblGrid>
              <a:tr h="4378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Area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 Area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Area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12429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5.7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8.6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-2.7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Hawaii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(statewide)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(statewide)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-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Idaho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5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Illinois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-1.5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6.8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Kentucky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-0.6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4.6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(statewide)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(statewide)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466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4. </a:t>
            </a:r>
            <a:r>
              <a:rPr lang="en-US" sz="1600" b="1" dirty="0">
                <a:latin typeface="+mn-lt"/>
              </a:rPr>
              <a:t>Number of Carriers Offering Plans in Three Select Rating Regions, by State, </a:t>
            </a:r>
            <a:r>
              <a:rPr lang="en-US" sz="1600" b="1" dirty="0" smtClean="0">
                <a:latin typeface="+mn-lt"/>
              </a:rPr>
              <a:t>in 2016</a:t>
            </a:r>
            <a:r>
              <a:rPr lang="en-US" sz="1600" b="1" dirty="0">
                <a:latin typeface="+mn-lt"/>
              </a:rPr>
              <a:t>, and Change </a:t>
            </a:r>
            <a:r>
              <a:rPr lang="en-US" sz="1600" b="1" dirty="0" smtClean="0">
                <a:latin typeface="+mn-lt"/>
              </a:rPr>
              <a:t>Since </a:t>
            </a:r>
            <a:r>
              <a:rPr lang="en-US" sz="1600" b="1" dirty="0">
                <a:latin typeface="+mn-lt"/>
              </a:rPr>
              <a:t>2014 and 2015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8627"/>
              </p:ext>
            </p:extLst>
          </p:nvPr>
        </p:nvGraphicFramePr>
        <p:xfrm>
          <a:off x="105538" y="616990"/>
          <a:ext cx="11717266" cy="5709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182"/>
                <a:gridCol w="876507"/>
                <a:gridCol w="876507"/>
                <a:gridCol w="876507"/>
                <a:gridCol w="876507"/>
                <a:gridCol w="876507"/>
                <a:gridCol w="876507"/>
                <a:gridCol w="876507"/>
                <a:gridCol w="876507"/>
                <a:gridCol w="876507"/>
                <a:gridCol w="876507"/>
                <a:gridCol w="876507"/>
                <a:gridCol w="876507"/>
              </a:tblGrid>
              <a:tr h="4478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Area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 Area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Area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11412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Maryland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Massachusetts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Michigan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-4.4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Minnesota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Mississippi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Nebraska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Nevada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-1.3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45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Hampshire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(statewide)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(statewide)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9760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4. </a:t>
            </a:r>
            <a:r>
              <a:rPr lang="en-US" sz="1600" b="1" dirty="0">
                <a:latin typeface="+mn-lt"/>
              </a:rPr>
              <a:t>Number of Carriers Offering Plans in Three Select Rating Regions, by State, </a:t>
            </a:r>
            <a:r>
              <a:rPr lang="en-US" sz="1600" b="1" dirty="0" smtClean="0">
                <a:latin typeface="+mn-lt"/>
              </a:rPr>
              <a:t>in 2016</a:t>
            </a:r>
            <a:r>
              <a:rPr lang="en-US" sz="1600" b="1" dirty="0">
                <a:latin typeface="+mn-lt"/>
              </a:rPr>
              <a:t>, and Change </a:t>
            </a:r>
            <a:r>
              <a:rPr lang="en-US" sz="1600" b="1" dirty="0" smtClean="0">
                <a:latin typeface="+mn-lt"/>
              </a:rPr>
              <a:t>Since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>
                <a:latin typeface="+mn-lt"/>
              </a:rPr>
              <a:t>2014 and 2015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1601"/>
              </p:ext>
            </p:extLst>
          </p:nvPr>
        </p:nvGraphicFramePr>
        <p:xfrm>
          <a:off x="105543" y="616991"/>
          <a:ext cx="11627115" cy="5709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359"/>
                <a:gridCol w="882563"/>
                <a:gridCol w="882563"/>
                <a:gridCol w="882563"/>
                <a:gridCol w="882563"/>
                <a:gridCol w="882563"/>
                <a:gridCol w="882563"/>
                <a:gridCol w="882563"/>
                <a:gridCol w="882563"/>
                <a:gridCol w="882563"/>
                <a:gridCol w="882563"/>
                <a:gridCol w="882563"/>
                <a:gridCol w="882563"/>
              </a:tblGrid>
              <a:tr h="45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Area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 Area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Area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8173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5.7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Jersey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Mexico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-</a:t>
                      </a:r>
                      <a:endParaRPr lang="en-US" sz="1100" b="0" dirty="0"/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831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10.4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2.3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Oklahoma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Oregon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Pennsylvania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4.4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5.6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-2.1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Rhode Island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(statewide)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(statewide)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7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-0.3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470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1</a:t>
            </a:r>
            <a:r>
              <a:rPr lang="en-US" sz="1600" b="1" dirty="0" smtClean="0">
                <a:latin typeface="+mn-lt"/>
              </a:rPr>
              <a:t>. Average 2016 Premiums, by State and Metal Tier, and </a:t>
            </a:r>
            <a:r>
              <a:rPr lang="en-US" sz="1600" b="1" dirty="0">
                <a:latin typeface="+mn-lt"/>
              </a:rPr>
              <a:t>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261395"/>
              </p:ext>
            </p:extLst>
          </p:nvPr>
        </p:nvGraphicFramePr>
        <p:xfrm>
          <a:off x="105538" y="616990"/>
          <a:ext cx="10931658" cy="570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210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</a:tblGrid>
              <a:tr h="4754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Metal Tier 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860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Bronze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Platinum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$278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$410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$502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$336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Hawaii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$271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$330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Idaho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$269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$325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Illinois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$386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$290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$279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$569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52" marR="112352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52" marR="112352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$301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$356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$438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Kentucky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4%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5%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$239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$293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$353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$357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$404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$473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42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4. </a:t>
            </a:r>
            <a:r>
              <a:rPr lang="en-US" sz="1600" b="1" dirty="0">
                <a:latin typeface="+mn-lt"/>
              </a:rPr>
              <a:t>Number of Carriers Offering Plans in Three Select Rating Regions, by State, </a:t>
            </a:r>
            <a:r>
              <a:rPr lang="en-US" sz="1600" b="1" dirty="0" smtClean="0">
                <a:latin typeface="+mn-lt"/>
              </a:rPr>
              <a:t>in 2016</a:t>
            </a:r>
            <a:r>
              <a:rPr lang="en-US" sz="1600" b="1" dirty="0">
                <a:latin typeface="+mn-lt"/>
              </a:rPr>
              <a:t>, and Change </a:t>
            </a:r>
            <a:r>
              <a:rPr lang="en-US" sz="1600" b="1" dirty="0" smtClean="0">
                <a:latin typeface="+mn-lt"/>
              </a:rPr>
              <a:t>Since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>
                <a:latin typeface="+mn-lt"/>
              </a:rPr>
              <a:t>2014 and 2015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95036"/>
              </p:ext>
            </p:extLst>
          </p:nvPr>
        </p:nvGraphicFramePr>
        <p:xfrm>
          <a:off x="105538" y="616990"/>
          <a:ext cx="11665755" cy="570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1691"/>
                <a:gridCol w="891172"/>
                <a:gridCol w="891172"/>
                <a:gridCol w="891172"/>
                <a:gridCol w="891172"/>
                <a:gridCol w="891172"/>
                <a:gridCol w="891172"/>
                <a:gridCol w="891172"/>
                <a:gridCol w="891172"/>
                <a:gridCol w="891172"/>
                <a:gridCol w="891172"/>
                <a:gridCol w="891172"/>
                <a:gridCol w="891172"/>
              </a:tblGrid>
              <a:tr h="4754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Area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 Area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Area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860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Number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Carriers,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Carriers,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2014- 2015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 2015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- 2016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5.7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1.4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-0.3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Tennessee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-1.4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8.7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-0.5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Utah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Vermont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(statewide)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(statewide)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7.3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8.5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2.5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West 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Wisconsin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-0.4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1.7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Wyoming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519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1</a:t>
            </a:r>
            <a:r>
              <a:rPr lang="en-US" sz="1600" b="1" dirty="0" smtClean="0">
                <a:latin typeface="+mn-lt"/>
              </a:rPr>
              <a:t>. Average 2016 Premiums, by State and Metal Tier, and </a:t>
            </a:r>
            <a:r>
              <a:rPr lang="en-US" sz="1600" b="1" dirty="0">
                <a:latin typeface="+mn-lt"/>
              </a:rPr>
              <a:t>Average Change in Premiums </a:t>
            </a:r>
            <a:r>
              <a:rPr lang="en-US" sz="1600" b="1" dirty="0" smtClean="0">
                <a:latin typeface="+mn-lt"/>
              </a:rPr>
              <a:t>, </a:t>
            </a:r>
            <a:r>
              <a:rPr lang="en-US" sz="1600" b="1" dirty="0">
                <a:latin typeface="+mn-lt"/>
              </a:rPr>
              <a:t>2014-2015 and 2015-2016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57517"/>
              </p:ext>
            </p:extLst>
          </p:nvPr>
        </p:nvGraphicFramePr>
        <p:xfrm>
          <a:off x="105538" y="616990"/>
          <a:ext cx="10931658" cy="570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210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</a:tblGrid>
              <a:tr h="4754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Metal Tier 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860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Bronze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Platinum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$278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$410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$502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Maryland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$229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Massachusetts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$290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$348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$464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$550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Michigan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$475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Minnesota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$228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$308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Mississippi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$272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$397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$428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$420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$279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$436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Nebraska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$295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$372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$449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Nevada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$260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$379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$396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Hampshire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$333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91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1</a:t>
            </a:r>
            <a:r>
              <a:rPr lang="en-US" sz="1600" b="1" dirty="0" smtClean="0">
                <a:latin typeface="+mn-lt"/>
              </a:rPr>
              <a:t>. Average 2016 Premiums, by State and Metal Tier, and </a:t>
            </a:r>
            <a:r>
              <a:rPr lang="en-US" sz="1600" b="1" dirty="0">
                <a:latin typeface="+mn-lt"/>
              </a:rPr>
              <a:t>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969881"/>
              </p:ext>
            </p:extLst>
          </p:nvPr>
        </p:nvGraphicFramePr>
        <p:xfrm>
          <a:off x="105534" y="616991"/>
          <a:ext cx="11266510" cy="5709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374"/>
                <a:gridCol w="1239392"/>
                <a:gridCol w="1239392"/>
                <a:gridCol w="1239392"/>
                <a:gridCol w="1239392"/>
                <a:gridCol w="1239392"/>
                <a:gridCol w="1239392"/>
                <a:gridCol w="1239392"/>
                <a:gridCol w="1239392"/>
              </a:tblGrid>
              <a:tr h="4444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Metal Tier 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8040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Bronze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Platinum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$278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$410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$502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Jersey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$342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$377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$473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$637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Mexico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$316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York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$460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$534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$630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$341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$646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$279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$346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Oklahoma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$409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Oregon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$307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Pennsylvania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$246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$300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$509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Rhode Island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$244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$318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$359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71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$325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32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1</a:t>
            </a:r>
            <a:r>
              <a:rPr lang="en-US" sz="1600" b="1" dirty="0" smtClean="0">
                <a:latin typeface="+mn-lt"/>
              </a:rPr>
              <a:t>. Average 2016 Premiums, by State and Metal Tier, and </a:t>
            </a:r>
            <a:r>
              <a:rPr lang="en-US" sz="1600" b="1" dirty="0">
                <a:latin typeface="+mn-lt"/>
              </a:rPr>
              <a:t>Average Change in </a:t>
            </a:r>
            <a:r>
              <a:rPr lang="en-US" sz="1600" b="1" dirty="0" smtClean="0">
                <a:latin typeface="+mn-lt"/>
              </a:rPr>
              <a:t>Premiums, </a:t>
            </a:r>
            <a:r>
              <a:rPr lang="en-US" sz="1600" b="1" dirty="0">
                <a:latin typeface="+mn-lt"/>
              </a:rPr>
              <a:t>2014-2015 and 2015-2016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676708"/>
              </p:ext>
            </p:extLst>
          </p:nvPr>
        </p:nvGraphicFramePr>
        <p:xfrm>
          <a:off x="105538" y="616990"/>
          <a:ext cx="10931658" cy="570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210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  <a:gridCol w="1202556"/>
              </a:tblGrid>
              <a:tr h="4754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2014-2015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Increases 2015-2016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Premium by Metal Tier for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</a:tr>
              <a:tr h="8600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Plans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Plans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Bronze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Platinum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$278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$410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+mn-lt"/>
                        </a:rPr>
                        <a:t>$502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$345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$427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Tennessee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$260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$341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$470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$638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$514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Utah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$309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$404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Vermont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$483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$661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$269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$325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$409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$247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West Virginia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Wisconsin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$314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$386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$440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$475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Wyoming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8580" marR="68580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$417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+mn-lt"/>
                        </a:rPr>
                        <a:t>$486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+mn-lt"/>
                        </a:rPr>
                        <a:t>$579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907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2. 2016 Premium and Premiums Changes for Benchmark Silver Plans for Urban, </a:t>
            </a:r>
            <a:r>
              <a:rPr lang="en-US" sz="1600" b="1" dirty="0" smtClean="0">
                <a:latin typeface="+mn-lt"/>
              </a:rPr>
              <a:t>Suburban, </a:t>
            </a:r>
            <a:r>
              <a:rPr lang="en-US" sz="1600" b="1" dirty="0" smtClean="0">
                <a:latin typeface="+mn-lt"/>
              </a:rPr>
              <a:t>and Rural Areas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544316"/>
              </p:ext>
            </p:extLst>
          </p:nvPr>
        </p:nvGraphicFramePr>
        <p:xfrm>
          <a:off x="105538" y="616991"/>
          <a:ext cx="11757601" cy="5518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036"/>
                <a:gridCol w="929363"/>
                <a:gridCol w="986589"/>
                <a:gridCol w="890337"/>
                <a:gridCol w="914400"/>
                <a:gridCol w="866274"/>
                <a:gridCol w="962526"/>
                <a:gridCol w="962526"/>
                <a:gridCol w="842211"/>
                <a:gridCol w="685800"/>
                <a:gridCol w="890337"/>
                <a:gridCol w="625642"/>
                <a:gridCol w="974560"/>
              </a:tblGrid>
              <a:tr h="893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Percentage Increase in Benchmark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Silver Plan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Statewide Percentage Increase in Benchmark Silver Plan by Geographic Area</a:t>
                      </a:r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Benchmark Silver Plan Premium for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40-Year-Old Nonsmoker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by Geographic Area and State,</a:t>
                      </a:r>
                      <a:r>
                        <a:rPr lang="en-US" sz="11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Benchmark Silver Plan Premium for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State,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50936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2014-2015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2015- 2016</a:t>
                      </a: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197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7294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Alabama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$301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$301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$719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$719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$719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$719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1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Arizona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$207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$217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$324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$229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California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9%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$349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Colorado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Connecticut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-14%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$337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$344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Delaware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District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Columbia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Florida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$291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$295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467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2. 2016 Premium and Premiums Changes for Benchmark Silver Plans for Urban, </a:t>
            </a:r>
            <a:r>
              <a:rPr lang="en-US" sz="1600" b="1" dirty="0" smtClean="0">
                <a:latin typeface="+mn-lt"/>
              </a:rPr>
              <a:t>Suburban, and </a:t>
            </a:r>
            <a:r>
              <a:rPr lang="en-US" sz="1600" b="1" dirty="0" smtClean="0">
                <a:latin typeface="+mn-lt"/>
              </a:rPr>
              <a:t>Rural Areas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661736"/>
              </p:ext>
            </p:extLst>
          </p:nvPr>
        </p:nvGraphicFramePr>
        <p:xfrm>
          <a:off x="105538" y="616991"/>
          <a:ext cx="11757601" cy="5422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036"/>
                <a:gridCol w="929363"/>
                <a:gridCol w="986589"/>
                <a:gridCol w="890337"/>
                <a:gridCol w="914400"/>
                <a:gridCol w="866274"/>
                <a:gridCol w="962526"/>
                <a:gridCol w="962526"/>
                <a:gridCol w="842211"/>
                <a:gridCol w="685800"/>
                <a:gridCol w="890337"/>
                <a:gridCol w="625642"/>
                <a:gridCol w="974560"/>
              </a:tblGrid>
              <a:tr h="893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Percentage Increase in Benchmark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Silver Plan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Statewide Percentage Increase in Benchmark Silver Plan by Geographic Area</a:t>
                      </a:r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Benchmark Silver Plan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Premium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40-Year-Old Nonsmoker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by Geographic Area and State,</a:t>
                      </a:r>
                      <a:r>
                        <a:rPr lang="en-US" sz="11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Benchmark Silver Plan Premium for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State,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50936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2014-2015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2015- 2016</a:t>
                      </a: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197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7294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$268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Hawaii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1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Idaho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-2%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Illinois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$198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$317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$271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$252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Kentucky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$216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$229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$230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Louisiana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$370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$341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923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2. 2016 Premium and Premiums Changes for Benchmark Silver Plans for Urban, Suburban and Rural Areas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089612"/>
              </p:ext>
            </p:extLst>
          </p:nvPr>
        </p:nvGraphicFramePr>
        <p:xfrm>
          <a:off x="105538" y="616991"/>
          <a:ext cx="11757601" cy="5422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036"/>
                <a:gridCol w="929363"/>
                <a:gridCol w="986589"/>
                <a:gridCol w="890337"/>
                <a:gridCol w="914400"/>
                <a:gridCol w="866274"/>
                <a:gridCol w="962526"/>
                <a:gridCol w="962526"/>
                <a:gridCol w="842211"/>
                <a:gridCol w="685800"/>
                <a:gridCol w="890337"/>
                <a:gridCol w="625642"/>
                <a:gridCol w="974560"/>
              </a:tblGrid>
              <a:tr h="893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Percentage Increase in Benchmark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Silver Plan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Statewide Percentage Increase in Benchmark Silver Plan by Geographic Area</a:t>
                      </a:r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Benchmark Silver Plan Premium for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40-Year-Old Nonsmoker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by Geographic Area and State,</a:t>
                      </a:r>
                      <a:r>
                        <a:rPr lang="en-US" sz="11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Benchmark Silver Plan Premium for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</a:t>
                      </a:r>
                      <a:r>
                        <a:rPr lang="en-US" sz="11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Nonsmokerby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State,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50936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2014-2015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2015- 2016</a:t>
                      </a: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197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7294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Maryland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9%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Massachusetts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$264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1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Michigan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$226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$232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$324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Minnesota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-7%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$273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Mississippi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$257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$348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Montana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Nebraska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$313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$330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$383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Nevada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$442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Hampshire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405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03000"/>
            <a:ext cx="11948160" cy="312155"/>
          </a:xfrm>
        </p:spPr>
        <p:txBody>
          <a:bodyPr anchor="t" anchorCtr="0">
            <a:noAutofit/>
          </a:bodyPr>
          <a:lstStyle/>
          <a:p>
            <a:r>
              <a:rPr lang="en-US" sz="1600" b="1" dirty="0">
                <a:latin typeface="+mn-lt"/>
              </a:rPr>
              <a:t>Exhibit </a:t>
            </a:r>
            <a:r>
              <a:rPr lang="en-US" sz="1600" b="1" dirty="0" smtClean="0">
                <a:latin typeface="+mn-lt"/>
              </a:rPr>
              <a:t>2. 2016 Premium and Premiums Changes for Benchmark Silver Plans for Urban, </a:t>
            </a:r>
            <a:r>
              <a:rPr lang="en-US" sz="1600" b="1" dirty="0" smtClean="0">
                <a:latin typeface="+mn-lt"/>
              </a:rPr>
              <a:t>Suburban, and </a:t>
            </a:r>
            <a:r>
              <a:rPr lang="en-US" sz="1600" b="1" dirty="0" smtClean="0">
                <a:latin typeface="+mn-lt"/>
              </a:rPr>
              <a:t>Rural Areas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199294"/>
              </p:ext>
            </p:extLst>
          </p:nvPr>
        </p:nvGraphicFramePr>
        <p:xfrm>
          <a:off x="105538" y="616991"/>
          <a:ext cx="11757601" cy="5695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036"/>
                <a:gridCol w="929363"/>
                <a:gridCol w="986589"/>
                <a:gridCol w="890337"/>
                <a:gridCol w="914400"/>
                <a:gridCol w="866274"/>
                <a:gridCol w="962526"/>
                <a:gridCol w="962526"/>
                <a:gridCol w="842211"/>
                <a:gridCol w="685800"/>
                <a:gridCol w="890337"/>
                <a:gridCol w="625642"/>
                <a:gridCol w="974560"/>
              </a:tblGrid>
              <a:tr h="893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Percentage Increase in Benchmark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Silver Plan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Statewide Percentage Increase in Benchmark Silver Plan by Geographic Area</a:t>
                      </a:r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Benchmark Silver Plan Premium for 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40-Year-Old Nonsmoker</a:t>
                      </a:r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by Geographic Area and State,</a:t>
                      </a:r>
                      <a:r>
                        <a:rPr lang="en-US" sz="11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Benchmark Silver Plan Premium for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40-Year-Old Nonsmoker 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State, 2016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509363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 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2014-2015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Increase</a:t>
                      </a:r>
                      <a:r>
                        <a:rPr lang="en-US" sz="11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Benchmark Silver Plan, 2015- 2016</a:t>
                      </a:r>
                      <a:endParaRPr lang="en-US" sz="11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>
                    <a:solidFill>
                      <a:srgbClr val="FF6600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Suburban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</a:tr>
              <a:tr h="197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7294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/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United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$276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$305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$289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Jersey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Mexico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$241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$277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$219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$235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York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$418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$446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3661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$387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$384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$410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Dakota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$333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$323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$320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Ohio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 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$253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$278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Oklahoma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$306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$293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Oregon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$271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$275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$267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Pennsylvania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$243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$282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$214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$258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Rhode Island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-12%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</a:t>
                      </a:r>
                      <a:endParaRPr lang="en-US" sz="1100" dirty="0"/>
                    </a:p>
                  </a:txBody>
                  <a:tcPr marL="133499" marR="133499" marT="0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$263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  <a:tr h="272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Carolina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9525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$291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$310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$288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$298</a:t>
                      </a:r>
                    </a:p>
                  </a:txBody>
                  <a:tcPr marL="9525" marR="9525" marT="9525" marB="0" anchor="ctr">
                    <a:solidFill>
                      <a:srgbClr val="FF66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372" y="6326106"/>
            <a:ext cx="11947752" cy="460928"/>
          </a:xfrm>
          <a:prstGeom prst="rect">
            <a:avLst/>
          </a:prstGeom>
        </p:spPr>
        <p:txBody>
          <a:bodyPr wrap="square" lIns="90709" tIns="45355" rIns="90709" bIns="45355">
            <a:spAutoFit/>
          </a:bodyPr>
          <a:lstStyle/>
          <a:p>
            <a:r>
              <a:rPr lang="en-US" sz="1200" dirty="0" smtClean="0"/>
              <a:t>Source: Review of publicly available 2014, 2015, and 2016 rate filings from Departments of Insurance and insurance exchange marketplace websites and CCIIO FFM landscape file</a:t>
            </a:r>
            <a:r>
              <a:rPr lang="en-US" sz="1200" dirty="0"/>
              <a:t>.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469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3952</TotalTime>
  <Words>6613</Words>
  <Application>Microsoft Office PowerPoint</Application>
  <PresentationFormat>Custom</PresentationFormat>
  <Paragraphs>3085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Exhibit 1. Average 2016 Premiums, by State and Metal Tier, and Average Change in Premiums, 2014-2015 and 2015-2016</vt:lpstr>
      <vt:lpstr>Exhibit 1. Average 2016 Premiums, by State and Metal Tier, and Average Change in Premiums, 2014-2015 and 2015-2016</vt:lpstr>
      <vt:lpstr>Exhibit 1. Average 2016 Premiums, by State and Metal Tier, and Average Change in Premiums , 2014-2015 and 2015-2016</vt:lpstr>
      <vt:lpstr>Exhibit 1. Average 2016 Premiums, by State and Metal Tier, and Average Change in Premiums, 2014-2015 and 2015-2016</vt:lpstr>
      <vt:lpstr>Exhibit 1. Average 2016 Premiums, by State and Metal Tier, and Average Change in Premiums, 2014-2015 and 2015-2016</vt:lpstr>
      <vt:lpstr>Exhibit 2. 2016 Premium and Premiums Changes for Benchmark Silver Plans for Urban, Suburban, and Rural Areas</vt:lpstr>
      <vt:lpstr>Exhibit 2. 2016 Premium and Premiums Changes for Benchmark Silver Plans for Urban, Suburban, and Rural Areas</vt:lpstr>
      <vt:lpstr>Exhibit 2. 2016 Premium and Premiums Changes for Benchmark Silver Plans for Urban, Suburban and Rural Areas</vt:lpstr>
      <vt:lpstr>Exhibit 2. 2016 Premium and Premiums Changes for Benchmark Silver Plans for Urban, Suburban, and Rural Areas</vt:lpstr>
      <vt:lpstr>Exhibit 2. 2016 Premium and Premiums Changes for Benchmark Silver Plans for Urban, Suburban, and Rural Areas</vt:lpstr>
      <vt:lpstr>Exhibit 3. Average 2016 Premiums, by Type of Carrier, and Average Change in Premiums, 2014-2015 and 2015-2016 </vt:lpstr>
      <vt:lpstr>Exhibit 3. Average 2016 Premiums, by Type of Carrier, and Average Change in Premiums, 2014-2015 and 2015-2016 </vt:lpstr>
      <vt:lpstr>Exhibit 3. Average 2016 Premiums, by Type of Carrier, and Average Change in Premiums, 2014-2015 and 2015-2016 </vt:lpstr>
      <vt:lpstr>Exhibit 3. Average 2016 Premiums, by Type of Carrier, and Average Change in Premiums, 2014-2015 and 2015-2016 </vt:lpstr>
      <vt:lpstr>Exhibit 3. Average 2016 Premiums, by Type of Carrier, and Average Change in Premiums, 2014-2015 and 2015-2016 </vt:lpstr>
      <vt:lpstr>Exhibit 4. Number of Carriers Offering Plans in Three Select Rating Regions, by State, in 2016, and Change Since 2014 and 2015</vt:lpstr>
      <vt:lpstr>Exhibit 4. Number of Carriers Offering Plans in Three Select Rating Regions, by State, in 2016, and Change Since 2014 and 2015</vt:lpstr>
      <vt:lpstr>Exhibit 4. Number of Carriers Offering Plans in Three Select Rating Regions, by State, in 2016, and Change Since 2014 and 2015</vt:lpstr>
      <vt:lpstr>Exhibit 4. Number of Carriers Offering Plans in Three Select Rating Regions, by State, in 2016, and Change Since 2014 and 2015</vt:lpstr>
      <vt:lpstr>Exhibit 4. Number of Carriers Offering Plans in Three Select Rating Regions, by State, in 2016, and Change Since 2014 and 2015</vt:lpstr>
    </vt:vector>
  </TitlesOfParts>
  <Company>Norc @ the 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1. Number of Carriers Offering Plans in Three Select Rating Regions, and Change versus 2014, by State, 2015, and by State, 2016</dc:title>
  <dc:creator>Rebecca Oran</dc:creator>
  <cp:lastModifiedBy>CFH</cp:lastModifiedBy>
  <cp:revision>234</cp:revision>
  <dcterms:created xsi:type="dcterms:W3CDTF">2015-11-20T15:33:49Z</dcterms:created>
  <dcterms:modified xsi:type="dcterms:W3CDTF">2016-01-28T03:11:27Z</dcterms:modified>
</cp:coreProperties>
</file>