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2"/>
  </p:notesMasterIdLst>
  <p:handoutMasterIdLst>
    <p:handoutMasterId r:id="rId13"/>
  </p:handoutMasterIdLst>
  <p:sldIdLst>
    <p:sldId id="259" r:id="rId5"/>
    <p:sldId id="264" r:id="rId6"/>
    <p:sldId id="265" r:id="rId7"/>
    <p:sldId id="266" r:id="rId8"/>
    <p:sldId id="267" r:id="rId9"/>
    <p:sldId id="260" r:id="rId10"/>
    <p:sldId id="262" r:id="rId11"/>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EE3"/>
    <a:srgbClr val="5F5A9D"/>
    <a:srgbClr val="E0E0E0"/>
    <a:srgbClr val="4ABDBC"/>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24" autoAdjust="0"/>
    <p:restoredTop sz="87825" autoAdjust="0"/>
  </p:normalViewPr>
  <p:slideViewPr>
    <p:cSldViewPr snapToGrid="0" snapToObjects="1">
      <p:cViewPr varScale="1">
        <p:scale>
          <a:sx n="116" d="100"/>
          <a:sy n="116" d="100"/>
        </p:scale>
        <p:origin x="1560" y="108"/>
      </p:cViewPr>
      <p:guideLst>
        <p:guide orient="horz" pos="1570"/>
        <p:guide pos="2988"/>
        <p:guide orient="horz" pos="1094"/>
        <p:guide pos="24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2" d="100"/>
          <a:sy n="112" d="100"/>
        </p:scale>
        <p:origin x="3784"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r>
              <a:rPr lang="en-US" sz="1400" i="1" dirty="0"/>
              <a:t>Millions uninsured, under</a:t>
            </a:r>
            <a:r>
              <a:rPr lang="en-US" sz="1400" i="1" baseline="0" dirty="0"/>
              <a:t> age 65</a:t>
            </a:r>
            <a:endParaRPr lang="en-US" sz="1400" i="1" dirty="0"/>
          </a:p>
        </c:rich>
      </c:tx>
      <c:layout>
        <c:manualLayout>
          <c:xMode val="edge"/>
          <c:yMode val="edge"/>
          <c:x val="5.4143323717875701E-4"/>
          <c:y val="2.19263899765074E-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2013</c:v>
                </c:pt>
                <c:pt idx="1">
                  <c:v>2014</c:v>
                </c:pt>
                <c:pt idx="2">
                  <c:v>2015</c:v>
                </c:pt>
                <c:pt idx="3">
                  <c:v>2016</c:v>
                </c:pt>
              </c:numCache>
            </c:numRef>
          </c:cat>
          <c:val>
            <c:numRef>
              <c:f>Sheet1!$B$2:$B$5</c:f>
              <c:numCache>
                <c:formatCode>General</c:formatCode>
                <c:ptCount val="4"/>
                <c:pt idx="0">
                  <c:v>41.3</c:v>
                </c:pt>
                <c:pt idx="1">
                  <c:v>32.300000000000011</c:v>
                </c:pt>
                <c:pt idx="2" formatCode="0.0">
                  <c:v>28.5</c:v>
                </c:pt>
                <c:pt idx="3" formatCode="0.0">
                  <c:v>27.5</c:v>
                </c:pt>
              </c:numCache>
            </c:numRef>
          </c:val>
          <c:extLst xmlns:c16r2="http://schemas.microsoft.com/office/drawing/2015/06/chart">
            <c:ext xmlns:c16="http://schemas.microsoft.com/office/drawing/2014/chart" uri="{C3380CC4-5D6E-409C-BE32-E72D297353CC}">
              <c16:uniqueId val="{00000000-9F9A-4741-9953-AE33E98CA7F6}"/>
            </c:ext>
          </c:extLst>
        </c:ser>
        <c:dLbls>
          <c:showLegendKey val="0"/>
          <c:showVal val="0"/>
          <c:showCatName val="0"/>
          <c:showSerName val="0"/>
          <c:showPercent val="0"/>
          <c:showBubbleSize val="0"/>
        </c:dLbls>
        <c:gapWidth val="219"/>
        <c:overlap val="-27"/>
        <c:axId val="365153816"/>
        <c:axId val="363395832"/>
      </c:barChart>
      <c:catAx>
        <c:axId val="36515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3395832"/>
        <c:crosses val="autoZero"/>
        <c:auto val="1"/>
        <c:lblAlgn val="ctr"/>
        <c:lblOffset val="100"/>
        <c:noMultiLvlLbl val="0"/>
      </c:catAx>
      <c:valAx>
        <c:axId val="363395832"/>
        <c:scaling>
          <c:orientation val="minMax"/>
          <c:max val="60"/>
        </c:scaling>
        <c:delete val="1"/>
        <c:axPos val="l"/>
        <c:majorGridlines>
          <c:spPr>
            <a:ln w="9525" cap="flat" cmpd="sng" algn="ctr">
              <a:noFill/>
              <a:round/>
            </a:ln>
            <a:effectLst/>
          </c:spPr>
        </c:majorGridlines>
        <c:numFmt formatCode="General" sourceLinked="1"/>
        <c:majorTickMark val="out"/>
        <c:minorTickMark val="none"/>
        <c:tickLblPos val="nextTo"/>
        <c:crossAx val="36515381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r>
              <a:rPr lang="en-US" sz="1400" i="1" dirty="0"/>
              <a:t>Percent of</a:t>
            </a:r>
            <a:r>
              <a:rPr lang="en-US" sz="1400" i="1" baseline="0" dirty="0"/>
              <a:t> adults under age 65 who were uninsured all year</a:t>
            </a:r>
            <a:endParaRPr lang="en-US" sz="1400" i="1" dirty="0"/>
          </a:p>
        </c:rich>
      </c:tx>
      <c:layout>
        <c:manualLayout>
          <c:xMode val="edge"/>
          <c:yMode val="edge"/>
          <c:x val="1.2732888281226901E-2"/>
          <c:y val="5.3249804228660901E-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688946049100698E-2"/>
          <c:y val="0.191715080250834"/>
          <c:w val="0.93604599500685104"/>
          <c:h val="0.64022173031033602"/>
        </c:manualLayout>
      </c:layout>
      <c:barChart>
        <c:barDir val="col"/>
        <c:grouping val="clustered"/>
        <c:varyColors val="0"/>
        <c:ser>
          <c:idx val="0"/>
          <c:order val="0"/>
          <c:tx>
            <c:strRef>
              <c:f>Sheet1!$B$1</c:f>
              <c:strCache>
                <c:ptCount val="1"/>
                <c:pt idx="0">
                  <c:v>2013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under 65</c:v>
                </c:pt>
                <c:pt idx="1">
                  <c:v>Under 19</c:v>
                </c:pt>
                <c:pt idx="2">
                  <c:v>19-25</c:v>
                </c:pt>
                <c:pt idx="3">
                  <c:v>26-34</c:v>
                </c:pt>
                <c:pt idx="4">
                  <c:v>35-44</c:v>
                </c:pt>
                <c:pt idx="5">
                  <c:v>45-64</c:v>
                </c:pt>
              </c:strCache>
            </c:strRef>
          </c:cat>
          <c:val>
            <c:numRef>
              <c:f>Sheet1!$B$2:$B$7</c:f>
              <c:numCache>
                <c:formatCode>0.0</c:formatCode>
                <c:ptCount val="6"/>
                <c:pt idx="0">
                  <c:v>15.3</c:v>
                </c:pt>
                <c:pt idx="1">
                  <c:v>7.5</c:v>
                </c:pt>
                <c:pt idx="2">
                  <c:v>22.1</c:v>
                </c:pt>
                <c:pt idx="3">
                  <c:v>23.7</c:v>
                </c:pt>
                <c:pt idx="4">
                  <c:v>18.899999999999999</c:v>
                </c:pt>
                <c:pt idx="5">
                  <c:v>14.6</c:v>
                </c:pt>
              </c:numCache>
            </c:numRef>
          </c:val>
          <c:extLst xmlns:c16r2="http://schemas.microsoft.com/office/drawing/2015/06/chart">
            <c:ext xmlns:c16="http://schemas.microsoft.com/office/drawing/2014/chart" uri="{C3380CC4-5D6E-409C-BE32-E72D297353CC}">
              <c16:uniqueId val="{00000000-CB1A-4588-B459-21C3D45F31C6}"/>
            </c:ext>
          </c:extLst>
        </c:ser>
        <c:ser>
          <c:idx val="1"/>
          <c:order val="1"/>
          <c:tx>
            <c:strRef>
              <c:f>Sheet1!$C$1</c:f>
              <c:strCache>
                <c:ptCount val="1"/>
                <c:pt idx="0">
                  <c:v>2014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under 65</c:v>
                </c:pt>
                <c:pt idx="1">
                  <c:v>Under 19</c:v>
                </c:pt>
                <c:pt idx="2">
                  <c:v>19-25</c:v>
                </c:pt>
                <c:pt idx="3">
                  <c:v>26-34</c:v>
                </c:pt>
                <c:pt idx="4">
                  <c:v>35-44</c:v>
                </c:pt>
                <c:pt idx="5">
                  <c:v>45-64</c:v>
                </c:pt>
              </c:strCache>
            </c:strRef>
          </c:cat>
          <c:val>
            <c:numRef>
              <c:f>Sheet1!$C$2:$C$7</c:f>
              <c:numCache>
                <c:formatCode>0.0</c:formatCode>
                <c:ptCount val="6"/>
                <c:pt idx="0">
                  <c:v>12</c:v>
                </c:pt>
                <c:pt idx="1">
                  <c:v>6.2</c:v>
                </c:pt>
                <c:pt idx="2">
                  <c:v>17.100000000000001</c:v>
                </c:pt>
                <c:pt idx="3">
                  <c:v>18.2</c:v>
                </c:pt>
                <c:pt idx="4">
                  <c:v>15.4</c:v>
                </c:pt>
                <c:pt idx="5">
                  <c:v>11</c:v>
                </c:pt>
              </c:numCache>
            </c:numRef>
          </c:val>
          <c:extLst xmlns:c16r2="http://schemas.microsoft.com/office/drawing/2015/06/chart">
            <c:ext xmlns:c16="http://schemas.microsoft.com/office/drawing/2014/chart" uri="{C3380CC4-5D6E-409C-BE32-E72D297353CC}">
              <c16:uniqueId val="{00000001-CB1A-4588-B459-21C3D45F31C6}"/>
            </c:ext>
          </c:extLst>
        </c:ser>
        <c:ser>
          <c:idx val="2"/>
          <c:order val="2"/>
          <c:tx>
            <c:strRef>
              <c:f>Sheet1!$D$1</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under 65</c:v>
                </c:pt>
                <c:pt idx="1">
                  <c:v>Under 19</c:v>
                </c:pt>
                <c:pt idx="2">
                  <c:v>19-25</c:v>
                </c:pt>
                <c:pt idx="3">
                  <c:v>26-34</c:v>
                </c:pt>
                <c:pt idx="4">
                  <c:v>35-44</c:v>
                </c:pt>
                <c:pt idx="5">
                  <c:v>45-64</c:v>
                </c:pt>
              </c:strCache>
            </c:strRef>
          </c:cat>
          <c:val>
            <c:numRef>
              <c:f>Sheet1!$D$2:$D$7</c:f>
              <c:numCache>
                <c:formatCode>General</c:formatCode>
                <c:ptCount val="6"/>
                <c:pt idx="0">
                  <c:v>10.5</c:v>
                </c:pt>
                <c:pt idx="1">
                  <c:v>5.3</c:v>
                </c:pt>
                <c:pt idx="2">
                  <c:v>14.5</c:v>
                </c:pt>
                <c:pt idx="3">
                  <c:v>16.3</c:v>
                </c:pt>
                <c:pt idx="4">
                  <c:v>13.7</c:v>
                </c:pt>
                <c:pt idx="5">
                  <c:v>9.6</c:v>
                </c:pt>
              </c:numCache>
            </c:numRef>
          </c:val>
          <c:extLst xmlns:c16r2="http://schemas.microsoft.com/office/drawing/2015/06/chart">
            <c:ext xmlns:c16="http://schemas.microsoft.com/office/drawing/2014/chart" uri="{C3380CC4-5D6E-409C-BE32-E72D297353CC}">
              <c16:uniqueId val="{00000002-CB1A-4588-B459-21C3D45F31C6}"/>
            </c:ext>
          </c:extLst>
        </c:ser>
        <c:ser>
          <c:idx val="3"/>
          <c:order val="3"/>
          <c:tx>
            <c:strRef>
              <c:f>Sheet1!$E$1</c:f>
              <c:strCache>
                <c:ptCount val="1"/>
                <c:pt idx="0">
                  <c:v>2016</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under 65</c:v>
                </c:pt>
                <c:pt idx="1">
                  <c:v>Under 19</c:v>
                </c:pt>
                <c:pt idx="2">
                  <c:v>19-25</c:v>
                </c:pt>
                <c:pt idx="3">
                  <c:v>26-34</c:v>
                </c:pt>
                <c:pt idx="4">
                  <c:v>35-44</c:v>
                </c:pt>
                <c:pt idx="5">
                  <c:v>45-64</c:v>
                </c:pt>
              </c:strCache>
            </c:strRef>
          </c:cat>
          <c:val>
            <c:numRef>
              <c:f>Sheet1!$E$2:$E$7</c:f>
              <c:numCache>
                <c:formatCode>General</c:formatCode>
                <c:ptCount val="6"/>
                <c:pt idx="0">
                  <c:v>10.1</c:v>
                </c:pt>
                <c:pt idx="1">
                  <c:v>5.4</c:v>
                </c:pt>
                <c:pt idx="2">
                  <c:v>13.1</c:v>
                </c:pt>
                <c:pt idx="3">
                  <c:v>15.7</c:v>
                </c:pt>
                <c:pt idx="4">
                  <c:v>13.1</c:v>
                </c:pt>
                <c:pt idx="5">
                  <c:v>9.4</c:v>
                </c:pt>
              </c:numCache>
            </c:numRef>
          </c:val>
          <c:extLst xmlns:c16r2="http://schemas.microsoft.com/office/drawing/2015/06/chart">
            <c:ext xmlns:c16="http://schemas.microsoft.com/office/drawing/2014/chart" uri="{C3380CC4-5D6E-409C-BE32-E72D297353CC}">
              <c16:uniqueId val="{00000003-CB1A-4588-B459-21C3D45F31C6}"/>
            </c:ext>
          </c:extLst>
        </c:ser>
        <c:dLbls>
          <c:showLegendKey val="0"/>
          <c:showVal val="0"/>
          <c:showCatName val="0"/>
          <c:showSerName val="0"/>
          <c:showPercent val="0"/>
          <c:showBubbleSize val="0"/>
        </c:dLbls>
        <c:gapWidth val="128"/>
        <c:overlap val="-27"/>
        <c:axId val="241757176"/>
        <c:axId val="241758352"/>
      </c:barChart>
      <c:catAx>
        <c:axId val="24175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758352"/>
        <c:crosses val="autoZero"/>
        <c:auto val="1"/>
        <c:lblAlgn val="ctr"/>
        <c:lblOffset val="100"/>
        <c:noMultiLvlLbl val="0"/>
      </c:catAx>
      <c:valAx>
        <c:axId val="241758352"/>
        <c:scaling>
          <c:orientation val="minMax"/>
          <c:max val="3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757176"/>
        <c:crosses val="autoZero"/>
        <c:crossBetween val="between"/>
        <c:majorUnit val="10"/>
      </c:valAx>
      <c:spPr>
        <a:noFill/>
        <a:ln>
          <a:noFill/>
        </a:ln>
        <a:effectLst/>
      </c:spPr>
    </c:plotArea>
    <c:legend>
      <c:legendPos val="b"/>
      <c:layout>
        <c:manualLayout>
          <c:xMode val="edge"/>
          <c:yMode val="edge"/>
          <c:x val="0.26415243576366099"/>
          <c:y val="0.183207690268161"/>
          <c:w val="0.48896018741672598"/>
          <c:h val="6.18980262549405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r>
              <a:rPr lang="en-US" sz="1400" i="1" dirty="0"/>
              <a:t>Percent of</a:t>
            </a:r>
            <a:r>
              <a:rPr lang="en-US" sz="1400" i="1" baseline="0" dirty="0"/>
              <a:t> adults under age 65 who were uninsured all year</a:t>
            </a:r>
            <a:endParaRPr lang="en-US" sz="1400" i="1" dirty="0"/>
          </a:p>
        </c:rich>
      </c:tx>
      <c:layout>
        <c:manualLayout>
          <c:xMode val="edge"/>
          <c:yMode val="edge"/>
          <c:x val="1.2732888281226901E-2"/>
          <c:y val="5.3249804228660901E-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688946049100698E-2"/>
          <c:y val="0.191715080250834"/>
          <c:w val="0.93604599500685104"/>
          <c:h val="0.64022173031033602"/>
        </c:manualLayout>
      </c:layout>
      <c:barChart>
        <c:barDir val="col"/>
        <c:grouping val="clustered"/>
        <c:varyColors val="0"/>
        <c:ser>
          <c:idx val="0"/>
          <c:order val="0"/>
          <c:tx>
            <c:strRef>
              <c:f>Sheet1!$B$1</c:f>
              <c:strCache>
                <c:ptCount val="1"/>
                <c:pt idx="0">
                  <c:v>2013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White</c:v>
                </c:pt>
                <c:pt idx="2">
                  <c:v>African American</c:v>
                </c:pt>
                <c:pt idx="3">
                  <c:v>Latino</c:v>
                </c:pt>
              </c:strCache>
            </c:strRef>
          </c:cat>
          <c:val>
            <c:numRef>
              <c:f>Sheet1!$B$2:$B$5</c:f>
              <c:numCache>
                <c:formatCode>General</c:formatCode>
                <c:ptCount val="4"/>
                <c:pt idx="0">
                  <c:v>15.3</c:v>
                </c:pt>
                <c:pt idx="1">
                  <c:v>14.9</c:v>
                </c:pt>
                <c:pt idx="2">
                  <c:v>17.399999999999999</c:v>
                </c:pt>
                <c:pt idx="3">
                  <c:v>25.6</c:v>
                </c:pt>
              </c:numCache>
            </c:numRef>
          </c:val>
          <c:extLst xmlns:c16r2="http://schemas.microsoft.com/office/drawing/2015/06/chart">
            <c:ext xmlns:c16="http://schemas.microsoft.com/office/drawing/2014/chart" uri="{C3380CC4-5D6E-409C-BE32-E72D297353CC}">
              <c16:uniqueId val="{00000000-D8E4-4112-8416-1914EE153C5F}"/>
            </c:ext>
          </c:extLst>
        </c:ser>
        <c:ser>
          <c:idx val="1"/>
          <c:order val="1"/>
          <c:tx>
            <c:strRef>
              <c:f>Sheet1!$C$1</c:f>
              <c:strCache>
                <c:ptCount val="1"/>
                <c:pt idx="0">
                  <c:v>2014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White</c:v>
                </c:pt>
                <c:pt idx="2">
                  <c:v>African American</c:v>
                </c:pt>
                <c:pt idx="3">
                  <c:v>Latino</c:v>
                </c:pt>
              </c:strCache>
            </c:strRef>
          </c:cat>
          <c:val>
            <c:numRef>
              <c:f>Sheet1!$C$2:$C$5</c:f>
              <c:numCache>
                <c:formatCode>General</c:formatCode>
                <c:ptCount val="4"/>
                <c:pt idx="0" formatCode="0.0">
                  <c:v>12</c:v>
                </c:pt>
                <c:pt idx="1">
                  <c:v>11.8</c:v>
                </c:pt>
                <c:pt idx="2">
                  <c:v>12.9</c:v>
                </c:pt>
                <c:pt idx="3">
                  <c:v>20.9</c:v>
                </c:pt>
              </c:numCache>
            </c:numRef>
          </c:val>
          <c:extLst xmlns:c16r2="http://schemas.microsoft.com/office/drawing/2015/06/chart">
            <c:ext xmlns:c16="http://schemas.microsoft.com/office/drawing/2014/chart" uri="{C3380CC4-5D6E-409C-BE32-E72D297353CC}">
              <c16:uniqueId val="{00000001-D8E4-4112-8416-1914EE153C5F}"/>
            </c:ext>
          </c:extLst>
        </c:ser>
        <c:ser>
          <c:idx val="2"/>
          <c:order val="2"/>
          <c:tx>
            <c:strRef>
              <c:f>Sheet1!$D$1</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White</c:v>
                </c:pt>
                <c:pt idx="2">
                  <c:v>African American</c:v>
                </c:pt>
                <c:pt idx="3">
                  <c:v>Latino</c:v>
                </c:pt>
              </c:strCache>
            </c:strRef>
          </c:cat>
          <c:val>
            <c:numRef>
              <c:f>Sheet1!$D$2:$D$5</c:f>
              <c:numCache>
                <c:formatCode>General</c:formatCode>
                <c:ptCount val="4"/>
                <c:pt idx="0">
                  <c:v>10.5</c:v>
                </c:pt>
                <c:pt idx="1">
                  <c:v>10.3</c:v>
                </c:pt>
                <c:pt idx="2">
                  <c:v>12.2</c:v>
                </c:pt>
                <c:pt idx="3">
                  <c:v>17.2</c:v>
                </c:pt>
              </c:numCache>
            </c:numRef>
          </c:val>
          <c:extLst xmlns:c16r2="http://schemas.microsoft.com/office/drawing/2015/06/chart">
            <c:ext xmlns:c16="http://schemas.microsoft.com/office/drawing/2014/chart" uri="{C3380CC4-5D6E-409C-BE32-E72D297353CC}">
              <c16:uniqueId val="{00000002-D8E4-4112-8416-1914EE153C5F}"/>
            </c:ext>
          </c:extLst>
        </c:ser>
        <c:ser>
          <c:idx val="3"/>
          <c:order val="3"/>
          <c:tx>
            <c:strRef>
              <c:f>Sheet1!$E$1</c:f>
              <c:strCache>
                <c:ptCount val="1"/>
                <c:pt idx="0">
                  <c:v>2016</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White</c:v>
                </c:pt>
                <c:pt idx="2">
                  <c:v>African American</c:v>
                </c:pt>
                <c:pt idx="3">
                  <c:v>Latino</c:v>
                </c:pt>
              </c:strCache>
            </c:strRef>
          </c:cat>
          <c:val>
            <c:numRef>
              <c:f>Sheet1!$E$2:$E$5</c:f>
              <c:numCache>
                <c:formatCode>General</c:formatCode>
                <c:ptCount val="4"/>
                <c:pt idx="0">
                  <c:v>10.1</c:v>
                </c:pt>
                <c:pt idx="1">
                  <c:v>10</c:v>
                </c:pt>
                <c:pt idx="2">
                  <c:v>11.6</c:v>
                </c:pt>
                <c:pt idx="3">
                  <c:v>16.899999999999999</c:v>
                </c:pt>
              </c:numCache>
            </c:numRef>
          </c:val>
          <c:extLst xmlns:c16r2="http://schemas.microsoft.com/office/drawing/2015/06/chart">
            <c:ext xmlns:c16="http://schemas.microsoft.com/office/drawing/2014/chart" uri="{C3380CC4-5D6E-409C-BE32-E72D297353CC}">
              <c16:uniqueId val="{00000003-D8E4-4112-8416-1914EE153C5F}"/>
            </c:ext>
          </c:extLst>
        </c:ser>
        <c:dLbls>
          <c:showLegendKey val="0"/>
          <c:showVal val="0"/>
          <c:showCatName val="0"/>
          <c:showSerName val="0"/>
          <c:showPercent val="0"/>
          <c:showBubbleSize val="0"/>
        </c:dLbls>
        <c:gapWidth val="128"/>
        <c:overlap val="-27"/>
        <c:axId val="365152640"/>
        <c:axId val="365153032"/>
      </c:barChart>
      <c:catAx>
        <c:axId val="36515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153032"/>
        <c:crosses val="autoZero"/>
        <c:auto val="1"/>
        <c:lblAlgn val="ctr"/>
        <c:lblOffset val="100"/>
        <c:noMultiLvlLbl val="0"/>
      </c:catAx>
      <c:valAx>
        <c:axId val="365153032"/>
        <c:scaling>
          <c:orientation val="minMax"/>
          <c:max val="3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152640"/>
        <c:crosses val="autoZero"/>
        <c:crossBetween val="between"/>
        <c:majorUnit val="10"/>
      </c:valAx>
      <c:spPr>
        <a:noFill/>
        <a:ln>
          <a:noFill/>
        </a:ln>
        <a:effectLst/>
      </c:spPr>
    </c:plotArea>
    <c:legend>
      <c:legendPos val="b"/>
      <c:layout>
        <c:manualLayout>
          <c:xMode val="edge"/>
          <c:yMode val="edge"/>
          <c:x val="0.26415243576366099"/>
          <c:y val="0.183207690268161"/>
          <c:w val="0.48896018741672598"/>
          <c:h val="6.18980262549405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r>
              <a:rPr lang="en-US" sz="1400" i="1" dirty="0"/>
              <a:t>Percent of</a:t>
            </a:r>
            <a:r>
              <a:rPr lang="en-US" sz="1400" i="1" baseline="0" dirty="0"/>
              <a:t> adults under age 65 who were uninsured all year</a:t>
            </a:r>
            <a:endParaRPr lang="en-US" sz="1400" i="1" dirty="0"/>
          </a:p>
        </c:rich>
      </c:tx>
      <c:layout>
        <c:manualLayout>
          <c:xMode val="edge"/>
          <c:yMode val="edge"/>
          <c:x val="3.3155834026551601E-3"/>
          <c:y val="0"/>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688946049100698E-2"/>
          <c:y val="0.191715080250834"/>
          <c:w val="0.93604599500685104"/>
          <c:h val="0.64022173031033602"/>
        </c:manualLayout>
      </c:layout>
      <c:barChart>
        <c:barDir val="col"/>
        <c:grouping val="clustered"/>
        <c:varyColors val="0"/>
        <c:ser>
          <c:idx val="0"/>
          <c:order val="0"/>
          <c:tx>
            <c:strRef>
              <c:f>Sheet1!$B$1</c:f>
              <c:strCache>
                <c:ptCount val="1"/>
                <c:pt idx="0">
                  <c:v>2013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c:v>
                </c:pt>
                <c:pt idx="1">
                  <c:v>Below 100% FPL</c:v>
                </c:pt>
                <c:pt idx="2">
                  <c:v>100% to 249% FPL</c:v>
                </c:pt>
                <c:pt idx="3">
                  <c:v>250% to 399% FPL</c:v>
                </c:pt>
                <c:pt idx="4">
                  <c:v>400% FPL or more</c:v>
                </c:pt>
              </c:strCache>
            </c:strRef>
          </c:cat>
          <c:val>
            <c:numRef>
              <c:f>Sheet1!$B$2:$B$6</c:f>
              <c:numCache>
                <c:formatCode>General</c:formatCode>
                <c:ptCount val="5"/>
                <c:pt idx="0">
                  <c:v>15.3</c:v>
                </c:pt>
                <c:pt idx="1">
                  <c:v>26.9</c:v>
                </c:pt>
                <c:pt idx="2">
                  <c:v>23.2</c:v>
                </c:pt>
                <c:pt idx="3">
                  <c:v>12.5</c:v>
                </c:pt>
                <c:pt idx="4">
                  <c:v>6.3</c:v>
                </c:pt>
              </c:numCache>
            </c:numRef>
          </c:val>
          <c:extLst xmlns:c16r2="http://schemas.microsoft.com/office/drawing/2015/06/chart">
            <c:ext xmlns:c16="http://schemas.microsoft.com/office/drawing/2014/chart" uri="{C3380CC4-5D6E-409C-BE32-E72D297353CC}">
              <c16:uniqueId val="{00000000-B33A-4B54-8A47-3C55D9E86B99}"/>
            </c:ext>
          </c:extLst>
        </c:ser>
        <c:ser>
          <c:idx val="1"/>
          <c:order val="1"/>
          <c:tx>
            <c:strRef>
              <c:f>Sheet1!$C$1</c:f>
              <c:strCache>
                <c:ptCount val="1"/>
                <c:pt idx="0">
                  <c:v>2014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c:v>
                </c:pt>
                <c:pt idx="1">
                  <c:v>Below 100% FPL</c:v>
                </c:pt>
                <c:pt idx="2">
                  <c:v>100% to 249% FPL</c:v>
                </c:pt>
                <c:pt idx="3">
                  <c:v>250% to 399% FPL</c:v>
                </c:pt>
                <c:pt idx="4">
                  <c:v>400% FPL or more</c:v>
                </c:pt>
              </c:strCache>
            </c:strRef>
          </c:cat>
          <c:val>
            <c:numRef>
              <c:f>Sheet1!$C$2:$C$6</c:f>
              <c:numCache>
                <c:formatCode>0.0</c:formatCode>
                <c:ptCount val="5"/>
                <c:pt idx="0">
                  <c:v>12</c:v>
                </c:pt>
                <c:pt idx="1">
                  <c:v>21</c:v>
                </c:pt>
                <c:pt idx="2" formatCode="General">
                  <c:v>17.100000000000001</c:v>
                </c:pt>
                <c:pt idx="3" formatCode="General">
                  <c:v>10.7</c:v>
                </c:pt>
                <c:pt idx="4" formatCode="General">
                  <c:v>5.4</c:v>
                </c:pt>
              </c:numCache>
            </c:numRef>
          </c:val>
          <c:extLst xmlns:c16r2="http://schemas.microsoft.com/office/drawing/2015/06/chart">
            <c:ext xmlns:c16="http://schemas.microsoft.com/office/drawing/2014/chart" uri="{C3380CC4-5D6E-409C-BE32-E72D297353CC}">
              <c16:uniqueId val="{00000001-B33A-4B54-8A47-3C55D9E86B99}"/>
            </c:ext>
          </c:extLst>
        </c:ser>
        <c:ser>
          <c:idx val="2"/>
          <c:order val="2"/>
          <c:tx>
            <c:strRef>
              <c:f>Sheet1!$D$1</c:f>
              <c:strCache>
                <c:ptCount val="1"/>
                <c:pt idx="0">
                  <c:v>2015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c:v>
                </c:pt>
                <c:pt idx="1">
                  <c:v>Below 100% FPL</c:v>
                </c:pt>
                <c:pt idx="2">
                  <c:v>100% to 249% FPL</c:v>
                </c:pt>
                <c:pt idx="3">
                  <c:v>250% to 399% FPL</c:v>
                </c:pt>
                <c:pt idx="4">
                  <c:v>400% FPL or more</c:v>
                </c:pt>
              </c:strCache>
            </c:strRef>
          </c:cat>
          <c:val>
            <c:numRef>
              <c:f>Sheet1!$D$2:$D$6</c:f>
              <c:numCache>
                <c:formatCode>General</c:formatCode>
                <c:ptCount val="5"/>
                <c:pt idx="0">
                  <c:v>10.5</c:v>
                </c:pt>
                <c:pt idx="1">
                  <c:v>18.899999999999999</c:v>
                </c:pt>
                <c:pt idx="2">
                  <c:v>15.3</c:v>
                </c:pt>
                <c:pt idx="3">
                  <c:v>9.1</c:v>
                </c:pt>
                <c:pt idx="4">
                  <c:v>5.0999999999999996</c:v>
                </c:pt>
              </c:numCache>
            </c:numRef>
          </c:val>
          <c:extLst xmlns:c16r2="http://schemas.microsoft.com/office/drawing/2015/06/chart">
            <c:ext xmlns:c16="http://schemas.microsoft.com/office/drawing/2014/chart" uri="{C3380CC4-5D6E-409C-BE32-E72D297353CC}">
              <c16:uniqueId val="{00000002-B33A-4B54-8A47-3C55D9E86B99}"/>
            </c:ext>
          </c:extLst>
        </c:ser>
        <c:ser>
          <c:idx val="3"/>
          <c:order val="3"/>
          <c:tx>
            <c:strRef>
              <c:f>Sheet1!$E$1</c:f>
              <c:strCache>
                <c:ptCount val="1"/>
                <c:pt idx="0">
                  <c:v>2016</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c:v>
                </c:pt>
                <c:pt idx="1">
                  <c:v>Below 100% FPL</c:v>
                </c:pt>
                <c:pt idx="2">
                  <c:v>100% to 249% FPL</c:v>
                </c:pt>
                <c:pt idx="3">
                  <c:v>250% to 399% FPL</c:v>
                </c:pt>
                <c:pt idx="4">
                  <c:v>400% FPL or more</c:v>
                </c:pt>
              </c:strCache>
            </c:strRef>
          </c:cat>
          <c:val>
            <c:numRef>
              <c:f>Sheet1!$E$2:$E$6</c:f>
              <c:numCache>
                <c:formatCode>General</c:formatCode>
                <c:ptCount val="5"/>
                <c:pt idx="0">
                  <c:v>10.1</c:v>
                </c:pt>
                <c:pt idx="1">
                  <c:v>17.8</c:v>
                </c:pt>
                <c:pt idx="2">
                  <c:v>14.9</c:v>
                </c:pt>
                <c:pt idx="3">
                  <c:v>9.7000000000000011</c:v>
                </c:pt>
                <c:pt idx="4">
                  <c:v>5</c:v>
                </c:pt>
              </c:numCache>
            </c:numRef>
          </c:val>
          <c:extLst xmlns:c16r2="http://schemas.microsoft.com/office/drawing/2015/06/chart">
            <c:ext xmlns:c16="http://schemas.microsoft.com/office/drawing/2014/chart" uri="{C3380CC4-5D6E-409C-BE32-E72D297353CC}">
              <c16:uniqueId val="{00000003-B33A-4B54-8A47-3C55D9E86B99}"/>
            </c:ext>
          </c:extLst>
        </c:ser>
        <c:dLbls>
          <c:showLegendKey val="0"/>
          <c:showVal val="0"/>
          <c:showCatName val="0"/>
          <c:showSerName val="0"/>
          <c:showPercent val="0"/>
          <c:showBubbleSize val="0"/>
        </c:dLbls>
        <c:gapWidth val="128"/>
        <c:overlap val="-27"/>
        <c:axId val="236661864"/>
        <c:axId val="236663040"/>
      </c:barChart>
      <c:catAx>
        <c:axId val="23666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6663040"/>
        <c:crosses val="autoZero"/>
        <c:auto val="1"/>
        <c:lblAlgn val="ctr"/>
        <c:lblOffset val="100"/>
        <c:noMultiLvlLbl val="0"/>
      </c:catAx>
      <c:valAx>
        <c:axId val="236663040"/>
        <c:scaling>
          <c:orientation val="minMax"/>
          <c:max val="30"/>
        </c:scaling>
        <c:delete val="1"/>
        <c:axPos val="l"/>
        <c:majorGridlines>
          <c:spPr>
            <a:ln w="9525" cap="flat" cmpd="sng" algn="ctr">
              <a:noFill/>
              <a:round/>
            </a:ln>
            <a:effectLst/>
          </c:spPr>
        </c:majorGridlines>
        <c:numFmt formatCode="0" sourceLinked="0"/>
        <c:majorTickMark val="none"/>
        <c:minorTickMark val="none"/>
        <c:tickLblPos val="nextTo"/>
        <c:crossAx val="236661864"/>
        <c:crosses val="autoZero"/>
        <c:crossBetween val="between"/>
        <c:majorUnit val="10"/>
      </c:valAx>
      <c:spPr>
        <a:noFill/>
        <a:ln>
          <a:noFill/>
        </a:ln>
        <a:effectLst/>
      </c:spPr>
    </c:plotArea>
    <c:legend>
      <c:legendPos val="b"/>
      <c:layout>
        <c:manualLayout>
          <c:xMode val="edge"/>
          <c:yMode val="edge"/>
          <c:x val="0.26415243576366099"/>
          <c:y val="0.10176681321256099"/>
          <c:w val="0.48896018741672598"/>
          <c:h val="6.18980262549405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a:solidFill>
                  <a:schemeClr val="tx1"/>
                </a:solidFill>
              </a:rPr>
              <a:t>Percent</a:t>
            </a:r>
            <a:r>
              <a:rPr lang="en-US" sz="1400" i="1" baseline="0" dirty="0">
                <a:solidFill>
                  <a:schemeClr val="tx1"/>
                </a:solidFill>
              </a:rPr>
              <a:t> of uninsured adults ages 19–64 who are </a:t>
            </a:r>
            <a:r>
              <a:rPr lang="en-US" sz="1400" b="1" i="1" baseline="0" dirty="0">
                <a:solidFill>
                  <a:schemeClr val="tx1"/>
                </a:solidFill>
              </a:rPr>
              <a:t>not</a:t>
            </a:r>
            <a:r>
              <a:rPr lang="en-US" sz="1400" i="1" baseline="0" dirty="0">
                <a:solidFill>
                  <a:schemeClr val="tx1"/>
                </a:solidFill>
              </a:rPr>
              <a:t> aware of the marketplaces</a:t>
            </a:r>
            <a:endParaRPr lang="en-US" sz="1400" i="1" dirty="0">
              <a:solidFill>
                <a:schemeClr val="tx1"/>
              </a:solidFill>
            </a:endParaRPr>
          </a:p>
        </c:rich>
      </c:tx>
      <c:layout>
        <c:manualLayout>
          <c:xMode val="edge"/>
          <c:yMode val="edge"/>
          <c:x val="1.4203816925121399E-3"/>
          <c:y val="1.6389129330050999E-2"/>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5844408337846602E-3"/>
          <c:y val="0.12219578824697699"/>
          <c:w val="0.98542871030010104"/>
          <c:h val="0.71755164860495901"/>
        </c:manualLayout>
      </c:layout>
      <c:barChart>
        <c:barDir val="col"/>
        <c:grouping val="clustered"/>
        <c:varyColors val="0"/>
        <c:ser>
          <c:idx val="0"/>
          <c:order val="0"/>
          <c:tx>
            <c:strRef>
              <c:f>Sheet1!$B$1</c:f>
              <c:strCache>
                <c:ptCount val="1"/>
                <c:pt idx="0">
                  <c:v>Not aware</c:v>
                </c:pt>
              </c:strCache>
            </c:strRef>
          </c:tx>
          <c:spPr>
            <a:solidFill>
              <a:schemeClr val="tx2"/>
            </a:solidFill>
            <a:ln>
              <a:noFill/>
            </a:ln>
            <a:effectLst/>
          </c:spPr>
          <c:invertIfNegative val="0"/>
          <c:dPt>
            <c:idx val="0"/>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1-110E-4208-B1A9-FB2FBF9D999B}"/>
              </c:ext>
            </c:extLst>
          </c:dPt>
          <c:dPt>
            <c:idx val="2"/>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3-110E-4208-B1A9-FB2FBF9D999B}"/>
              </c:ext>
            </c:extLst>
          </c:dPt>
          <c:dPt>
            <c:idx val="3"/>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5-110E-4208-B1A9-FB2FBF9D999B}"/>
              </c:ext>
            </c:extLst>
          </c:dPt>
          <c:dPt>
            <c:idx val="9"/>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7-110E-4208-B1A9-FB2FBF9D999B}"/>
              </c:ext>
            </c:extLst>
          </c:dPt>
          <c:dPt>
            <c:idx val="10"/>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9-110E-4208-B1A9-FB2FBF9D999B}"/>
              </c:ext>
            </c:extLst>
          </c:dPt>
          <c:dPt>
            <c:idx val="11"/>
            <c:invertIfNegative val="0"/>
            <c:bubble3D val="0"/>
            <c:spPr>
              <a:solidFill>
                <a:schemeClr val="tx2"/>
              </a:solidFill>
              <a:ln>
                <a:noFill/>
              </a:ln>
              <a:effectLst/>
            </c:spPr>
            <c:extLst xmlns:c16r2="http://schemas.microsoft.com/office/drawing/2015/06/chart">
              <c:ext xmlns:c16="http://schemas.microsoft.com/office/drawing/2014/chart" uri="{C3380CC4-5D6E-409C-BE32-E72D297353CC}">
                <c16:uniqueId val="{0000000B-110E-4208-B1A9-FB2FBF9D999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Total</c:v>
                </c:pt>
                <c:pt idx="2">
                  <c:v>&lt;250% FPL</c:v>
                </c:pt>
                <c:pt idx="3">
                  <c:v>250%+ FPL</c:v>
                </c:pt>
                <c:pt idx="5">
                  <c:v>Latino</c:v>
                </c:pt>
                <c:pt idx="6">
                  <c:v>Black</c:v>
                </c:pt>
                <c:pt idx="7">
                  <c:v>White</c:v>
                </c:pt>
                <c:pt idx="9">
                  <c:v>19–34</c:v>
                </c:pt>
                <c:pt idx="10">
                  <c:v>35–49</c:v>
                </c:pt>
                <c:pt idx="11">
                  <c:v>50–64</c:v>
                </c:pt>
              </c:strCache>
            </c:strRef>
          </c:cat>
          <c:val>
            <c:numRef>
              <c:f>Sheet1!$B$2:$B$13</c:f>
              <c:numCache>
                <c:formatCode>General</c:formatCode>
                <c:ptCount val="12"/>
                <c:pt idx="0" formatCode="0">
                  <c:v>39.6</c:v>
                </c:pt>
                <c:pt idx="2" formatCode="0">
                  <c:v>42.86</c:v>
                </c:pt>
                <c:pt idx="3" formatCode="0">
                  <c:v>28.67</c:v>
                </c:pt>
                <c:pt idx="5" formatCode="0">
                  <c:v>55.46</c:v>
                </c:pt>
                <c:pt idx="6" formatCode="0">
                  <c:v>47.06</c:v>
                </c:pt>
                <c:pt idx="7" formatCode="0">
                  <c:v>25.04</c:v>
                </c:pt>
                <c:pt idx="9" formatCode="0">
                  <c:v>41.32</c:v>
                </c:pt>
                <c:pt idx="10" formatCode="0">
                  <c:v>34.97</c:v>
                </c:pt>
                <c:pt idx="11" formatCode="0">
                  <c:v>43.85</c:v>
                </c:pt>
              </c:numCache>
            </c:numRef>
          </c:val>
          <c:extLst xmlns:c16r2="http://schemas.microsoft.com/office/drawing/2015/06/chart">
            <c:ext xmlns:c16="http://schemas.microsoft.com/office/drawing/2014/chart" uri="{C3380CC4-5D6E-409C-BE32-E72D297353CC}">
              <c16:uniqueId val="{00000000-1AC1-4D45-82A2-631879ACE973}"/>
            </c:ext>
          </c:extLst>
        </c:ser>
        <c:dLbls>
          <c:showLegendKey val="0"/>
          <c:showVal val="0"/>
          <c:showCatName val="0"/>
          <c:showSerName val="0"/>
          <c:showPercent val="0"/>
          <c:showBubbleSize val="0"/>
        </c:dLbls>
        <c:gapWidth val="5"/>
        <c:overlap val="-27"/>
        <c:axId val="363333040"/>
        <c:axId val="367062472"/>
      </c:barChart>
      <c:catAx>
        <c:axId val="3633330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InterFace" charset="0"/>
                <a:ea typeface="InterFace" charset="0"/>
                <a:cs typeface="InterFace" charset="0"/>
              </a:defRPr>
            </a:pPr>
            <a:endParaRPr lang="en-US"/>
          </a:p>
        </c:txPr>
        <c:crossAx val="367062472"/>
        <c:crosses val="autoZero"/>
        <c:auto val="1"/>
        <c:lblAlgn val="ctr"/>
        <c:lblOffset val="100"/>
        <c:noMultiLvlLbl val="0"/>
      </c:catAx>
      <c:valAx>
        <c:axId val="367062472"/>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3633330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a:t>Percent of adults ages 19–64 who visited the marketplace </a:t>
            </a:r>
            <a:br>
              <a:rPr lang="en-US" sz="1400" i="1" dirty="0"/>
            </a:br>
            <a:r>
              <a:rPr lang="en-US" sz="1400" i="1" dirty="0"/>
              <a:t>and obtained marketplace or Medicaid coverage</a:t>
            </a:r>
          </a:p>
        </c:rich>
      </c:tx>
      <c:layout>
        <c:manualLayout>
          <c:xMode val="edge"/>
          <c:yMode val="edge"/>
          <c:x val="2.06115956428188E-5"/>
          <c:y val="2.5126168907676601E-2"/>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9467829542765795E-4"/>
          <c:y val="0.19697741384519599"/>
          <c:w val="0.98224018945914204"/>
          <c:h val="0.66872390538487803"/>
        </c:manualLayout>
      </c:layout>
      <c:barChart>
        <c:barDir val="col"/>
        <c:grouping val="clustered"/>
        <c:varyColors val="0"/>
        <c:ser>
          <c:idx val="0"/>
          <c:order val="0"/>
          <c:tx>
            <c:strRef>
              <c:f>Sheet1!$B$1</c:f>
              <c:strCache>
                <c:ptCount val="1"/>
                <c:pt idx="0">
                  <c:v>Rate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Personal assistance</c:v>
                </c:pt>
                <c:pt idx="1">
                  <c:v>No personal assistance</c:v>
                </c:pt>
              </c:strCache>
            </c:strRef>
          </c:cat>
          <c:val>
            <c:numRef>
              <c:f>Sheet1!$B$2:$B$3</c:f>
              <c:numCache>
                <c:formatCode>0</c:formatCode>
                <c:ptCount val="2"/>
                <c:pt idx="0">
                  <c:v>66.258560000000003</c:v>
                </c:pt>
                <c:pt idx="1">
                  <c:v>47.909590000000001</c:v>
                </c:pt>
              </c:numCache>
            </c:numRef>
          </c:val>
          <c:extLst xmlns:c16r2="http://schemas.microsoft.com/office/drawing/2015/06/chart">
            <c:ext xmlns:c16="http://schemas.microsoft.com/office/drawing/2014/chart" uri="{C3380CC4-5D6E-409C-BE32-E72D297353CC}">
              <c16:uniqueId val="{00000000-1AC1-4D45-82A2-631879ACE973}"/>
            </c:ext>
          </c:extLst>
        </c:ser>
        <c:dLbls>
          <c:showLegendKey val="0"/>
          <c:showVal val="0"/>
          <c:showCatName val="0"/>
          <c:showSerName val="0"/>
          <c:showPercent val="0"/>
          <c:showBubbleSize val="0"/>
        </c:dLbls>
        <c:gapWidth val="400"/>
        <c:overlap val="-27"/>
        <c:axId val="367063256"/>
        <c:axId val="367063648"/>
      </c:barChart>
      <c:catAx>
        <c:axId val="367063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67063648"/>
        <c:crosses val="autoZero"/>
        <c:auto val="1"/>
        <c:lblAlgn val="ctr"/>
        <c:lblOffset val="100"/>
        <c:noMultiLvlLbl val="0"/>
      </c:catAx>
      <c:valAx>
        <c:axId val="367063648"/>
        <c:scaling>
          <c:orientation val="minMax"/>
        </c:scaling>
        <c:delete val="1"/>
        <c:axPos val="l"/>
        <c:numFmt formatCode="0" sourceLinked="1"/>
        <c:majorTickMark val="none"/>
        <c:minorTickMark val="none"/>
        <c:tickLblPos val="nextTo"/>
        <c:crossAx val="36706325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6AF209-B9D8-5A44-A745-F19C0FB259FD}" type="datetimeFigureOut">
              <a:rPr lang="en-US" smtClean="0"/>
              <a:t>9/13/2017</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8B529-4A1A-49BF-8C9D-266BD9008E0C}" type="slidenum">
              <a:rPr lang="en-US"/>
              <a:pPr/>
              <a:t>5</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16414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800" b="1" spc="0" baseline="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Click icon to add picture</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800"/>
            <a:ext cx="7919046"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 Placeholder 6"/>
          <p:cNvSpPr>
            <a:spLocks noGrp="1"/>
          </p:cNvSpPr>
          <p:nvPr>
            <p:ph type="body" sz="quarter" idx="13"/>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0"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Click icon to add picture</a:t>
            </a:r>
            <a:endParaRPr lang="en-US" dirty="0"/>
          </a:p>
        </p:txBody>
      </p:sp>
      <p:sp>
        <p:nvSpPr>
          <p:cNvPr id="11" name="Text Placeholder 6"/>
          <p:cNvSpPr>
            <a:spLocks noGrp="1"/>
          </p:cNvSpPr>
          <p:nvPr>
            <p:ph type="body" sz="quarter" idx="20"/>
          </p:nvPr>
        </p:nvSpPr>
        <p:spPr>
          <a:xfrm>
            <a:off x="627435" y="1828798"/>
            <a:ext cx="383478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WMF Section 1 - Blue">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4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7"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302488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Click icon to add picture</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Click icon to add picture</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618709387"/>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ext Placeholder 6"/>
          <p:cNvSpPr>
            <a:spLocks noGrp="1"/>
          </p:cNvSpPr>
          <p:nvPr>
            <p:ph type="body" sz="quarter" idx="16"/>
          </p:nvPr>
        </p:nvSpPr>
        <p:spPr>
          <a:xfrm>
            <a:off x="627434" y="1828800"/>
            <a:ext cx="7919047"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Click icon to add picture</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hf sldNum="0"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34" name="Text Placeholder 4"/>
          <p:cNvSpPr>
            <a:spLocks noGrp="1"/>
          </p:cNvSpPr>
          <p:nvPr>
            <p:ph type="body" sz="quarter" idx="33"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dirty="0">
              <a:solidFill>
                <a:schemeClr val="accent2">
                  <a:lumMod val="40000"/>
                  <a:lumOff val="60000"/>
                </a:schemeClr>
              </a:solidFill>
              <a:latin typeface="+mn-lt"/>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6821898"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 R. Collins, M. Z. </a:t>
            </a:r>
            <a:r>
              <a:rPr lang="en-US" sz="900" dirty="0" err="1"/>
              <a:t>Gunja</a:t>
            </a:r>
            <a:r>
              <a:rPr lang="en-US" sz="900" dirty="0"/>
              <a:t>, and M. M. Doty, </a:t>
            </a:r>
            <a:r>
              <a:rPr lang="en-US" sz="900" i="1" dirty="0"/>
              <a:t>Following the ACA Repeal-and-Replace Effort, Where Does the U.S. Stand on Insurance Coverage? Findings from the Commonwealth Fund Affordable Care Act Tracking Survey, March–June 2017, </a:t>
            </a:r>
            <a:r>
              <a:rPr lang="en-US" sz="900" dirty="0"/>
              <a:t>The Commonwealth Fund, Sept. 2017.</a:t>
            </a:r>
          </a:p>
        </p:txBody>
      </p:sp>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506778819"/>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0" y="6288148"/>
            <a:ext cx="3319832"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Click icon to add picture</a:t>
            </a: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a:t>Meeting or presentation name | Month, Day YEAR</a:t>
            </a: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751" r:id="rId20"/>
    <p:sldLayoutId id="2147483796" r:id="rId21"/>
    <p:sldLayoutId id="2147483797" r:id="rId22"/>
    <p:sldLayoutId id="2147483722" r:id="rId23"/>
    <p:sldLayoutId id="2147483763" r:id="rId24"/>
    <p:sldLayoutId id="2147483791" r:id="rId25"/>
    <p:sldLayoutId id="2147483750"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04" r:id="rId4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5.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6.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10"/>
          <p:cNvGraphicFramePr>
            <a:graphicFrameLocks noGrp="1"/>
          </p:cNvGraphicFramePr>
          <p:nvPr>
            <p:ph type="chart" sz="quarter" idx="19"/>
            <p:extLst>
              <p:ext uri="{D42A27DB-BD31-4B8C-83A1-F6EECF244321}">
                <p14:modId xmlns:p14="http://schemas.microsoft.com/office/powerpoint/2010/main" val="1294678135"/>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7"/>
          <p:cNvSpPr>
            <a:spLocks noGrp="1"/>
          </p:cNvSpPr>
          <p:nvPr>
            <p:ph type="body" sz="quarter" idx="21"/>
          </p:nvPr>
        </p:nvSpPr>
        <p:spPr/>
        <p:txBody>
          <a:bodyPr>
            <a:normAutofit/>
          </a:bodyPr>
          <a:lstStyle/>
          <a:p>
            <a:r>
              <a:rPr lang="en-US" dirty="0">
                <a:latin typeface="Calibri" panose="020F0502020204030204" pitchFamily="34" charset="0"/>
              </a:rPr>
              <a:t>Source:  </a:t>
            </a:r>
            <a:r>
              <a:rPr lang="en-US" dirty="0"/>
              <a:t>Source: U.S. Census Bureau, 2013, 2014, 2015, and 2016 (Table A-1) Current Population Survey Reports</a:t>
            </a:r>
          </a:p>
        </p:txBody>
      </p:sp>
      <p:sp>
        <p:nvSpPr>
          <p:cNvPr id="6" name="Subtitle 5"/>
          <p:cNvSpPr>
            <a:spLocks noGrp="1"/>
          </p:cNvSpPr>
          <p:nvPr>
            <p:ph type="subTitle" idx="1"/>
          </p:nvPr>
        </p:nvSpPr>
        <p:spPr/>
        <p:txBody>
          <a:bodyPr/>
          <a:lstStyle/>
          <a:p>
            <a:r>
              <a:rPr lang="en-US" dirty="0"/>
              <a:t>Exhibit 1</a:t>
            </a:r>
          </a:p>
        </p:txBody>
      </p:sp>
      <p:sp>
        <p:nvSpPr>
          <p:cNvPr id="5" name="Title 4"/>
          <p:cNvSpPr>
            <a:spLocks noGrp="1"/>
          </p:cNvSpPr>
          <p:nvPr>
            <p:ph type="ctrTitle"/>
          </p:nvPr>
        </p:nvSpPr>
        <p:spPr/>
        <p:txBody>
          <a:bodyPr>
            <a:normAutofit fontScale="90000"/>
          </a:bodyPr>
          <a:lstStyle/>
          <a:p>
            <a:r>
              <a:rPr lang="en-US" altLang="zh-CN" dirty="0">
                <a:ea typeface="SimSun" pitchFamily="2" charset="-122"/>
              </a:rPr>
              <a:t>The Number of Uninsured People Under Age 65 Declined to 27.5 </a:t>
            </a:r>
            <a:r>
              <a:rPr lang="en-US" altLang="zh-CN" dirty="0" smtClean="0">
                <a:ea typeface="SimSun" pitchFamily="2" charset="-122"/>
              </a:rPr>
              <a:t>Million </a:t>
            </a:r>
            <a:r>
              <a:rPr lang="en-US" altLang="zh-CN" dirty="0">
                <a:ea typeface="SimSun" pitchFamily="2" charset="-122"/>
              </a:rPr>
              <a:t>in 2016</a:t>
            </a:r>
            <a:endParaRPr lang="en-US" dirty="0"/>
          </a:p>
        </p:txBody>
      </p:sp>
    </p:spTree>
    <p:extLst>
      <p:ext uri="{BB962C8B-B14F-4D97-AF65-F5344CB8AC3E}">
        <p14:creationId xmlns:p14="http://schemas.microsoft.com/office/powerpoint/2010/main" val="164884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9761098"/>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dirty="0"/>
              <a:t>Source: U.S. Census Bureau, 2013, 2014, 2015, and 2016 (Table 2) Current Population Survey Reports</a:t>
            </a:r>
          </a:p>
          <a:p>
            <a:endParaRPr lang="en-US" dirty="0"/>
          </a:p>
        </p:txBody>
      </p:sp>
      <p:sp>
        <p:nvSpPr>
          <p:cNvPr id="4" name="Subtitle 3"/>
          <p:cNvSpPr>
            <a:spLocks noGrp="1"/>
          </p:cNvSpPr>
          <p:nvPr>
            <p:ph type="subTitle" idx="1"/>
          </p:nvPr>
        </p:nvSpPr>
        <p:spPr/>
        <p:txBody>
          <a:bodyPr/>
          <a:lstStyle/>
          <a:p>
            <a:r>
              <a:rPr lang="en-US" dirty="0"/>
              <a:t>Exhibit 2</a:t>
            </a:r>
          </a:p>
        </p:txBody>
      </p:sp>
      <p:sp>
        <p:nvSpPr>
          <p:cNvPr id="5" name="Title 4"/>
          <p:cNvSpPr>
            <a:spLocks noGrp="1"/>
          </p:cNvSpPr>
          <p:nvPr>
            <p:ph type="ctrTitle"/>
          </p:nvPr>
        </p:nvSpPr>
        <p:spPr/>
        <p:txBody>
          <a:bodyPr>
            <a:normAutofit fontScale="90000"/>
          </a:bodyPr>
          <a:lstStyle/>
          <a:p>
            <a:r>
              <a:rPr lang="en-US" dirty="0">
                <a:ea typeface="ＭＳ Ｐゴシック" pitchFamily="34" charset="-128"/>
              </a:rPr>
              <a:t>Uninsured Rates Fell Across </a:t>
            </a:r>
            <a:r>
              <a:rPr lang="en-US" dirty="0" smtClean="0">
                <a:ea typeface="ＭＳ Ｐゴシック" pitchFamily="34" charset="-128"/>
              </a:rPr>
              <a:t>All </a:t>
            </a:r>
            <a:r>
              <a:rPr lang="en-US" dirty="0">
                <a:ea typeface="ＭＳ Ｐゴシック" pitchFamily="34" charset="-128"/>
              </a:rPr>
              <a:t>Age </a:t>
            </a:r>
            <a:r>
              <a:rPr lang="en-US" dirty="0" smtClean="0">
                <a:ea typeface="ＭＳ Ｐゴシック" pitchFamily="34" charset="-128"/>
              </a:rPr>
              <a:t>Groups; </a:t>
            </a:r>
            <a:r>
              <a:rPr lang="en-US" dirty="0">
                <a:ea typeface="ＭＳ Ｐゴシック" pitchFamily="34" charset="-128"/>
              </a:rPr>
              <a:t>Young Adults Have Made the Greatest Gains </a:t>
            </a:r>
            <a:r>
              <a:rPr lang="en-US" dirty="0" smtClean="0">
                <a:ea typeface="ＭＳ Ｐゴシック" pitchFamily="34" charset="-128"/>
              </a:rPr>
              <a:t>Since </a:t>
            </a:r>
            <a:r>
              <a:rPr lang="en-US" dirty="0">
                <a:ea typeface="ＭＳ Ｐゴシック" pitchFamily="34" charset="-128"/>
              </a:rPr>
              <a:t>2013</a:t>
            </a:r>
            <a:endParaRPr lang="en-US" dirty="0"/>
          </a:p>
        </p:txBody>
      </p:sp>
      <p:sp>
        <p:nvSpPr>
          <p:cNvPr id="9" name="TextBox 8"/>
          <p:cNvSpPr txBox="1"/>
          <p:nvPr/>
        </p:nvSpPr>
        <p:spPr>
          <a:xfrm>
            <a:off x="4407614" y="5354578"/>
            <a:ext cx="780836" cy="400110"/>
          </a:xfrm>
          <a:prstGeom prst="rect">
            <a:avLst/>
          </a:prstGeom>
          <a:noFill/>
        </p:spPr>
        <p:txBody>
          <a:bodyPr wrap="square" rtlCol="0">
            <a:spAutoFit/>
          </a:bodyPr>
          <a:lstStyle/>
          <a:p>
            <a:r>
              <a:rPr lang="en-US" sz="2000" dirty="0"/>
              <a:t>Age</a:t>
            </a:r>
          </a:p>
        </p:txBody>
      </p:sp>
    </p:spTree>
    <p:extLst>
      <p:ext uri="{BB962C8B-B14F-4D97-AF65-F5344CB8AC3E}">
        <p14:creationId xmlns:p14="http://schemas.microsoft.com/office/powerpoint/2010/main" val="281922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4059180890"/>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dirty="0"/>
              <a:t>Note: White and African Americans only includes those who are White or African American alone.</a:t>
            </a:r>
          </a:p>
          <a:p>
            <a:r>
              <a:rPr lang="en-US" dirty="0"/>
              <a:t>Source: U.S. Census Bureau, 2013, 2014, 2015, and 2016 Current Population Survey Reports and from CPS’s table creator at http://www.census.gov/cps/data/cpstablecreator.html</a:t>
            </a:r>
          </a:p>
          <a:p>
            <a:endParaRPr lang="en-US" dirty="0"/>
          </a:p>
        </p:txBody>
      </p:sp>
      <p:sp>
        <p:nvSpPr>
          <p:cNvPr id="4" name="Subtitle 3"/>
          <p:cNvSpPr>
            <a:spLocks noGrp="1"/>
          </p:cNvSpPr>
          <p:nvPr>
            <p:ph type="subTitle" idx="1"/>
          </p:nvPr>
        </p:nvSpPr>
        <p:spPr/>
        <p:txBody>
          <a:bodyPr/>
          <a:lstStyle/>
          <a:p>
            <a:r>
              <a:rPr lang="en-US" dirty="0"/>
              <a:t>Exhibit 3</a:t>
            </a:r>
          </a:p>
        </p:txBody>
      </p:sp>
      <p:sp>
        <p:nvSpPr>
          <p:cNvPr id="5" name="Title 4"/>
          <p:cNvSpPr>
            <a:spLocks noGrp="1"/>
          </p:cNvSpPr>
          <p:nvPr>
            <p:ph type="ctrTitle"/>
          </p:nvPr>
        </p:nvSpPr>
        <p:spPr>
          <a:xfrm>
            <a:off x="627436" y="423074"/>
            <a:ext cx="8091114" cy="1185034"/>
          </a:xfrm>
        </p:spPr>
        <p:txBody>
          <a:bodyPr>
            <a:normAutofit fontScale="90000"/>
          </a:bodyPr>
          <a:lstStyle/>
          <a:p>
            <a:r>
              <a:rPr lang="en-US" dirty="0"/>
              <a:t>Uninsured Rates Fell Across </a:t>
            </a:r>
            <a:r>
              <a:rPr lang="en-US" dirty="0" smtClean="0"/>
              <a:t>All </a:t>
            </a:r>
            <a:r>
              <a:rPr lang="en-US" dirty="0"/>
              <a:t>Race and Ethnic </a:t>
            </a:r>
            <a:r>
              <a:rPr lang="en-US" dirty="0" smtClean="0"/>
              <a:t>Groups; African-Americans </a:t>
            </a:r>
            <a:r>
              <a:rPr lang="en-US" dirty="0"/>
              <a:t>and Latinos Have Made the Greatest Gains Since 2013</a:t>
            </a:r>
          </a:p>
        </p:txBody>
      </p:sp>
      <p:sp>
        <p:nvSpPr>
          <p:cNvPr id="6" name="TextBox 5"/>
          <p:cNvSpPr txBox="1"/>
          <p:nvPr/>
        </p:nvSpPr>
        <p:spPr>
          <a:xfrm>
            <a:off x="3701898" y="5415677"/>
            <a:ext cx="1941816" cy="400110"/>
          </a:xfrm>
          <a:prstGeom prst="rect">
            <a:avLst/>
          </a:prstGeom>
          <a:noFill/>
        </p:spPr>
        <p:txBody>
          <a:bodyPr wrap="square" rtlCol="0">
            <a:spAutoFit/>
          </a:bodyPr>
          <a:lstStyle/>
          <a:p>
            <a:r>
              <a:rPr lang="en-US" sz="2000" dirty="0"/>
              <a:t>Race/Ethnicity</a:t>
            </a:r>
          </a:p>
        </p:txBody>
      </p:sp>
    </p:spTree>
    <p:extLst>
      <p:ext uri="{BB962C8B-B14F-4D97-AF65-F5344CB8AC3E}">
        <p14:creationId xmlns:p14="http://schemas.microsoft.com/office/powerpoint/2010/main" val="2938328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560049789"/>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dirty="0"/>
              <a:t>Source: U.S. Census Bureau, 2013, 2014, 2015, and 2016 Current Population Survey Reports and from CPS’s table creator at http://www.census.gov/cps/data/cpstablecreator.html</a:t>
            </a:r>
          </a:p>
          <a:p>
            <a:endParaRPr lang="en-US" dirty="0"/>
          </a:p>
        </p:txBody>
      </p:sp>
      <p:sp>
        <p:nvSpPr>
          <p:cNvPr id="4" name="Subtitle 3"/>
          <p:cNvSpPr>
            <a:spLocks noGrp="1"/>
          </p:cNvSpPr>
          <p:nvPr>
            <p:ph type="subTitle" idx="1"/>
          </p:nvPr>
        </p:nvSpPr>
        <p:spPr/>
        <p:txBody>
          <a:bodyPr/>
          <a:lstStyle/>
          <a:p>
            <a:r>
              <a:rPr lang="en-US" dirty="0"/>
              <a:t>Exhibit 4</a:t>
            </a:r>
          </a:p>
        </p:txBody>
      </p:sp>
      <p:sp>
        <p:nvSpPr>
          <p:cNvPr id="5" name="Title 4"/>
          <p:cNvSpPr>
            <a:spLocks noGrp="1"/>
          </p:cNvSpPr>
          <p:nvPr>
            <p:ph type="ctrTitle"/>
          </p:nvPr>
        </p:nvSpPr>
        <p:spPr/>
        <p:txBody>
          <a:bodyPr>
            <a:normAutofit/>
          </a:bodyPr>
          <a:lstStyle/>
          <a:p>
            <a:r>
              <a:rPr lang="en-US" dirty="0"/>
              <a:t>People with Low Incomes Continue to Make Strong Coverage Gains</a:t>
            </a:r>
          </a:p>
        </p:txBody>
      </p:sp>
      <p:sp>
        <p:nvSpPr>
          <p:cNvPr id="6" name="TextBox 5"/>
          <p:cNvSpPr txBox="1"/>
          <p:nvPr/>
        </p:nvSpPr>
        <p:spPr>
          <a:xfrm>
            <a:off x="4076904" y="5306938"/>
            <a:ext cx="1191803" cy="461665"/>
          </a:xfrm>
          <a:prstGeom prst="rect">
            <a:avLst/>
          </a:prstGeom>
          <a:noFill/>
        </p:spPr>
        <p:txBody>
          <a:bodyPr wrap="square" rtlCol="0">
            <a:spAutoFit/>
          </a:bodyPr>
          <a:lstStyle/>
          <a:p>
            <a:r>
              <a:rPr lang="en-US" dirty="0"/>
              <a:t>Income</a:t>
            </a:r>
          </a:p>
        </p:txBody>
      </p:sp>
    </p:spTree>
    <p:extLst>
      <p:ext uri="{BB962C8B-B14F-4D97-AF65-F5344CB8AC3E}">
        <p14:creationId xmlns:p14="http://schemas.microsoft.com/office/powerpoint/2010/main" val="100902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Box 156"/>
          <p:cNvSpPr txBox="1"/>
          <p:nvPr/>
        </p:nvSpPr>
        <p:spPr>
          <a:xfrm>
            <a:off x="1807333" y="1760597"/>
            <a:ext cx="1222927" cy="461665"/>
          </a:xfrm>
          <a:prstGeom prst="rect">
            <a:avLst/>
          </a:prstGeom>
          <a:noFill/>
        </p:spPr>
        <p:txBody>
          <a:bodyPr wrap="square" rtlCol="0">
            <a:spAutoFit/>
          </a:bodyPr>
          <a:lstStyle/>
          <a:p>
            <a:pPr algn="ctr"/>
            <a:r>
              <a:rPr lang="en-US" b="1" dirty="0"/>
              <a:t>2013</a:t>
            </a:r>
          </a:p>
        </p:txBody>
      </p:sp>
      <p:sp>
        <p:nvSpPr>
          <p:cNvPr id="187" name="TextBox 186"/>
          <p:cNvSpPr txBox="1"/>
          <p:nvPr/>
        </p:nvSpPr>
        <p:spPr>
          <a:xfrm>
            <a:off x="6225614" y="1760597"/>
            <a:ext cx="1248381" cy="461665"/>
          </a:xfrm>
          <a:prstGeom prst="rect">
            <a:avLst/>
          </a:prstGeom>
          <a:noFill/>
        </p:spPr>
        <p:txBody>
          <a:bodyPr wrap="square" rtlCol="0">
            <a:spAutoFit/>
          </a:bodyPr>
          <a:lstStyle/>
          <a:p>
            <a:pPr algn="ctr"/>
            <a:r>
              <a:rPr lang="en-US" b="1" dirty="0"/>
              <a:t>2016</a:t>
            </a:r>
          </a:p>
        </p:txBody>
      </p:sp>
      <p:sp>
        <p:nvSpPr>
          <p:cNvPr id="4" name="Title 3"/>
          <p:cNvSpPr>
            <a:spLocks noGrp="1"/>
          </p:cNvSpPr>
          <p:nvPr>
            <p:ph type="ctrTitle"/>
          </p:nvPr>
        </p:nvSpPr>
        <p:spPr/>
        <p:txBody>
          <a:bodyPr>
            <a:normAutofit/>
          </a:bodyPr>
          <a:lstStyle/>
          <a:p>
            <a:r>
              <a:rPr lang="en-US" dirty="0" smtClean="0">
                <a:cs typeface="Arial" charset="0"/>
              </a:rPr>
              <a:t>Uninsured </a:t>
            </a:r>
            <a:r>
              <a:rPr lang="en-US" dirty="0">
                <a:cs typeface="Arial" charset="0"/>
              </a:rPr>
              <a:t>Rates Declined Nationwide from 2013 to 2016</a:t>
            </a:r>
            <a:endParaRPr lang="en-US" dirty="0"/>
          </a:p>
        </p:txBody>
      </p:sp>
      <p:sp>
        <p:nvSpPr>
          <p:cNvPr id="5" name="Subtitle 4"/>
          <p:cNvSpPr>
            <a:spLocks noGrp="1"/>
          </p:cNvSpPr>
          <p:nvPr>
            <p:ph type="subTitle" idx="1"/>
          </p:nvPr>
        </p:nvSpPr>
        <p:spPr/>
        <p:txBody>
          <a:bodyPr/>
          <a:lstStyle/>
          <a:p>
            <a:r>
              <a:rPr lang="en-US" dirty="0"/>
              <a:t>Exhibit 5</a:t>
            </a:r>
          </a:p>
        </p:txBody>
      </p:sp>
      <p:sp>
        <p:nvSpPr>
          <p:cNvPr id="7" name="Text Placeholder 6"/>
          <p:cNvSpPr>
            <a:spLocks noGrp="1"/>
          </p:cNvSpPr>
          <p:nvPr>
            <p:ph type="body" sz="quarter" idx="21"/>
          </p:nvPr>
        </p:nvSpPr>
        <p:spPr/>
        <p:txBody>
          <a:bodyPr/>
          <a:lstStyle/>
          <a:p>
            <a:r>
              <a:rPr lang="en-US" dirty="0"/>
              <a:t>*Medicaid expansion status as of January 1, 2016. </a:t>
            </a:r>
          </a:p>
          <a:p>
            <a:r>
              <a:rPr lang="en-US" dirty="0"/>
              <a:t>Of the 20 states that had not expanded eligibility for Medicaid under the ACA as of January 2016, uninsured rates exceeded the national average in 17 of them. Louisiana has since expanded its program. </a:t>
            </a:r>
          </a:p>
          <a:p>
            <a:r>
              <a:rPr lang="en-US" dirty="0"/>
              <a:t>Source: </a:t>
            </a:r>
            <a:r>
              <a:rPr lang="en-US" i="1" dirty="0"/>
              <a:t>Health Insurance Coverage in the United States: </a:t>
            </a:r>
            <a:r>
              <a:rPr lang="en-US" dirty="0"/>
              <a:t>2016. U.S. Census Bureau, 2013 and 2016 American Community Surveys. </a:t>
            </a:r>
          </a:p>
          <a:p>
            <a:endParaRPr lang="en-US" dirty="0"/>
          </a:p>
        </p:txBody>
      </p:sp>
      <p:grpSp>
        <p:nvGrpSpPr>
          <p:cNvPr id="20" name="Group 19"/>
          <p:cNvGrpSpPr/>
          <p:nvPr/>
        </p:nvGrpSpPr>
        <p:grpSpPr>
          <a:xfrm>
            <a:off x="501081" y="2089348"/>
            <a:ext cx="4073325" cy="2662962"/>
            <a:chOff x="984125" y="913006"/>
            <a:chExt cx="6284829" cy="4108746"/>
          </a:xfrm>
        </p:grpSpPr>
        <p:sp>
          <p:nvSpPr>
            <p:cNvPr id="21" name="Freeform 5"/>
            <p:cNvSpPr>
              <a:spLocks/>
            </p:cNvSpPr>
            <p:nvPr/>
          </p:nvSpPr>
          <p:spPr bwMode="auto">
            <a:xfrm>
              <a:off x="1457560" y="913006"/>
              <a:ext cx="783276" cy="581291"/>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2627058" y="2960157"/>
              <a:ext cx="822981" cy="844855"/>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7"/>
            <p:cNvSpPr>
              <a:spLocks/>
            </p:cNvSpPr>
            <p:nvPr/>
          </p:nvSpPr>
          <p:spPr bwMode="auto">
            <a:xfrm>
              <a:off x="2933867" y="3119020"/>
              <a:ext cx="1631522" cy="1610282"/>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8"/>
            <p:cNvSpPr>
              <a:spLocks/>
            </p:cNvSpPr>
            <p:nvPr/>
          </p:nvSpPr>
          <p:spPr bwMode="auto">
            <a:xfrm>
              <a:off x="1959286" y="2859061"/>
              <a:ext cx="790492" cy="931508"/>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9"/>
            <p:cNvSpPr>
              <a:spLocks/>
            </p:cNvSpPr>
            <p:nvPr/>
          </p:nvSpPr>
          <p:spPr bwMode="auto">
            <a:xfrm>
              <a:off x="1157964" y="1855345"/>
              <a:ext cx="927656" cy="1606672"/>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0"/>
            <p:cNvSpPr>
              <a:spLocks/>
            </p:cNvSpPr>
            <p:nvPr/>
          </p:nvSpPr>
          <p:spPr bwMode="auto">
            <a:xfrm>
              <a:off x="3435600" y="3043200"/>
              <a:ext cx="1014287" cy="545188"/>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1"/>
            <p:cNvSpPr>
              <a:spLocks/>
            </p:cNvSpPr>
            <p:nvPr/>
          </p:nvSpPr>
          <p:spPr bwMode="auto">
            <a:xfrm>
              <a:off x="3565544" y="2602719"/>
              <a:ext cx="859076" cy="476587"/>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2"/>
            <p:cNvSpPr>
              <a:spLocks/>
            </p:cNvSpPr>
            <p:nvPr/>
          </p:nvSpPr>
          <p:spPr bwMode="auto">
            <a:xfrm>
              <a:off x="3385067" y="2147796"/>
              <a:ext cx="956534" cy="483809"/>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3"/>
            <p:cNvSpPr>
              <a:spLocks/>
            </p:cNvSpPr>
            <p:nvPr/>
          </p:nvSpPr>
          <p:spPr bwMode="auto">
            <a:xfrm>
              <a:off x="3413942" y="1714536"/>
              <a:ext cx="822981" cy="54879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4"/>
            <p:cNvSpPr>
              <a:spLocks/>
            </p:cNvSpPr>
            <p:nvPr/>
          </p:nvSpPr>
          <p:spPr bwMode="auto">
            <a:xfrm>
              <a:off x="2619838" y="1754250"/>
              <a:ext cx="826589" cy="682385"/>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5"/>
            <p:cNvSpPr>
              <a:spLocks/>
            </p:cNvSpPr>
            <p:nvPr/>
          </p:nvSpPr>
          <p:spPr bwMode="auto">
            <a:xfrm>
              <a:off x="3457258" y="1263223"/>
              <a:ext cx="768837" cy="494641"/>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6"/>
            <p:cNvSpPr>
              <a:spLocks/>
            </p:cNvSpPr>
            <p:nvPr/>
          </p:nvSpPr>
          <p:spPr bwMode="auto">
            <a:xfrm>
              <a:off x="2749783" y="2375257"/>
              <a:ext cx="859076" cy="675164"/>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7"/>
            <p:cNvSpPr>
              <a:spLocks/>
            </p:cNvSpPr>
            <p:nvPr/>
          </p:nvSpPr>
          <p:spPr bwMode="auto">
            <a:xfrm>
              <a:off x="2179472" y="2133354"/>
              <a:ext cx="660550" cy="82680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18"/>
            <p:cNvSpPr>
              <a:spLocks/>
            </p:cNvSpPr>
            <p:nvPr/>
          </p:nvSpPr>
          <p:spPr bwMode="auto">
            <a:xfrm>
              <a:off x="1562236" y="1981714"/>
              <a:ext cx="758008" cy="114813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19"/>
            <p:cNvSpPr>
              <a:spLocks/>
            </p:cNvSpPr>
            <p:nvPr/>
          </p:nvSpPr>
          <p:spPr bwMode="auto">
            <a:xfrm>
              <a:off x="1240985" y="1266834"/>
              <a:ext cx="942095" cy="797921"/>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0"/>
            <p:cNvSpPr>
              <a:spLocks/>
            </p:cNvSpPr>
            <p:nvPr/>
          </p:nvSpPr>
          <p:spPr bwMode="auto">
            <a:xfrm>
              <a:off x="2009820" y="1053815"/>
              <a:ext cx="696645" cy="1140916"/>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1"/>
            <p:cNvSpPr>
              <a:spLocks/>
            </p:cNvSpPr>
            <p:nvPr/>
          </p:nvSpPr>
          <p:spPr bwMode="auto">
            <a:xfrm>
              <a:off x="2305805" y="1079089"/>
              <a:ext cx="1194764" cy="772647"/>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22"/>
            <p:cNvSpPr>
              <a:spLocks/>
            </p:cNvSpPr>
            <p:nvPr/>
          </p:nvSpPr>
          <p:spPr bwMode="auto">
            <a:xfrm>
              <a:off x="6846635" y="1172962"/>
              <a:ext cx="422319" cy="675164"/>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23"/>
            <p:cNvSpPr>
              <a:spLocks/>
            </p:cNvSpPr>
            <p:nvPr/>
          </p:nvSpPr>
          <p:spPr bwMode="auto">
            <a:xfrm>
              <a:off x="6034484" y="1635107"/>
              <a:ext cx="873514" cy="642669"/>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24"/>
            <p:cNvSpPr>
              <a:spLocks/>
            </p:cNvSpPr>
            <p:nvPr/>
          </p:nvSpPr>
          <p:spPr bwMode="auto">
            <a:xfrm>
              <a:off x="6622842" y="1591779"/>
              <a:ext cx="202136" cy="36466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bg2">
                <a:lumMod val="60000"/>
                <a:lumOff val="4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25"/>
            <p:cNvSpPr>
              <a:spLocks/>
            </p:cNvSpPr>
            <p:nvPr/>
          </p:nvSpPr>
          <p:spPr bwMode="auto">
            <a:xfrm>
              <a:off x="6781663" y="1544843"/>
              <a:ext cx="180478" cy="40076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26"/>
            <p:cNvSpPr>
              <a:spLocks/>
            </p:cNvSpPr>
            <p:nvPr/>
          </p:nvSpPr>
          <p:spPr bwMode="auto">
            <a:xfrm>
              <a:off x="6713084" y="2032261"/>
              <a:ext cx="202136" cy="184136"/>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27"/>
            <p:cNvSpPr>
              <a:spLocks/>
            </p:cNvSpPr>
            <p:nvPr/>
          </p:nvSpPr>
          <p:spPr bwMode="auto">
            <a:xfrm>
              <a:off x="6893562" y="2014206"/>
              <a:ext cx="86631" cy="111926"/>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28"/>
            <p:cNvSpPr>
              <a:spLocks/>
            </p:cNvSpPr>
            <p:nvPr/>
          </p:nvSpPr>
          <p:spPr bwMode="auto">
            <a:xfrm>
              <a:off x="6713084" y="1884228"/>
              <a:ext cx="393442" cy="198579"/>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bg2">
                <a:lumMod val="60000"/>
                <a:lumOff val="4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0"/>
            <p:cNvSpPr>
              <a:spLocks/>
            </p:cNvSpPr>
            <p:nvPr/>
          </p:nvSpPr>
          <p:spPr bwMode="auto">
            <a:xfrm>
              <a:off x="6561481" y="2205566"/>
              <a:ext cx="151600" cy="33938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1"/>
            <p:cNvSpPr>
              <a:spLocks/>
            </p:cNvSpPr>
            <p:nvPr/>
          </p:nvSpPr>
          <p:spPr bwMode="auto">
            <a:xfrm>
              <a:off x="6532606" y="2440246"/>
              <a:ext cx="119114" cy="1949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2"/>
            <p:cNvSpPr>
              <a:spLocks/>
            </p:cNvSpPr>
            <p:nvPr/>
          </p:nvSpPr>
          <p:spPr bwMode="auto">
            <a:xfrm>
              <a:off x="5955075" y="2115299"/>
              <a:ext cx="678598" cy="440481"/>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3"/>
            <p:cNvSpPr>
              <a:spLocks/>
            </p:cNvSpPr>
            <p:nvPr/>
          </p:nvSpPr>
          <p:spPr bwMode="auto">
            <a:xfrm>
              <a:off x="5319792" y="3880836"/>
              <a:ext cx="1050381" cy="823194"/>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4"/>
            <p:cNvSpPr>
              <a:spLocks/>
            </p:cNvSpPr>
            <p:nvPr/>
          </p:nvSpPr>
          <p:spPr bwMode="auto">
            <a:xfrm>
              <a:off x="4504030" y="3664203"/>
              <a:ext cx="656941" cy="581291"/>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35"/>
            <p:cNvSpPr>
              <a:spLocks/>
            </p:cNvSpPr>
            <p:nvPr/>
          </p:nvSpPr>
          <p:spPr bwMode="auto">
            <a:xfrm>
              <a:off x="4424620" y="3144293"/>
              <a:ext cx="588358" cy="5307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36"/>
            <p:cNvSpPr>
              <a:spLocks/>
            </p:cNvSpPr>
            <p:nvPr/>
          </p:nvSpPr>
          <p:spPr bwMode="auto">
            <a:xfrm>
              <a:off x="4951617" y="3035979"/>
              <a:ext cx="996239" cy="324943"/>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37"/>
            <p:cNvSpPr>
              <a:spLocks/>
            </p:cNvSpPr>
            <p:nvPr/>
          </p:nvSpPr>
          <p:spPr bwMode="auto">
            <a:xfrm>
              <a:off x="5659092" y="2927663"/>
              <a:ext cx="996239" cy="440481"/>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38"/>
            <p:cNvSpPr>
              <a:spLocks/>
            </p:cNvSpPr>
            <p:nvPr/>
          </p:nvSpPr>
          <p:spPr bwMode="auto">
            <a:xfrm>
              <a:off x="5514708" y="3288713"/>
              <a:ext cx="613626" cy="660723"/>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54" name="Freeform 39"/>
            <p:cNvSpPr>
              <a:spLocks/>
            </p:cNvSpPr>
            <p:nvPr/>
          </p:nvSpPr>
          <p:spPr bwMode="auto">
            <a:xfrm>
              <a:off x="5716845" y="2560576"/>
              <a:ext cx="895172" cy="501860"/>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0"/>
            <p:cNvSpPr>
              <a:spLocks/>
            </p:cNvSpPr>
            <p:nvPr/>
          </p:nvSpPr>
          <p:spPr bwMode="auto">
            <a:xfrm>
              <a:off x="5796254" y="3234555"/>
              <a:ext cx="577530" cy="447702"/>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1"/>
            <p:cNvSpPr>
              <a:spLocks/>
            </p:cNvSpPr>
            <p:nvPr/>
          </p:nvSpPr>
          <p:spPr bwMode="auto">
            <a:xfrm>
              <a:off x="5200675" y="3317597"/>
              <a:ext cx="454805" cy="729319"/>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2"/>
            <p:cNvSpPr>
              <a:spLocks/>
            </p:cNvSpPr>
            <p:nvPr/>
          </p:nvSpPr>
          <p:spPr bwMode="auto">
            <a:xfrm>
              <a:off x="4803623" y="3342870"/>
              <a:ext cx="418711" cy="732931"/>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3"/>
            <p:cNvSpPr>
              <a:spLocks/>
            </p:cNvSpPr>
            <p:nvPr/>
          </p:nvSpPr>
          <p:spPr bwMode="auto">
            <a:xfrm>
              <a:off x="6124725" y="2458298"/>
              <a:ext cx="519778" cy="379104"/>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4"/>
            <p:cNvSpPr>
              <a:spLocks/>
            </p:cNvSpPr>
            <p:nvPr/>
          </p:nvSpPr>
          <p:spPr bwMode="auto">
            <a:xfrm>
              <a:off x="5807081" y="2414973"/>
              <a:ext cx="534216" cy="527133"/>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45"/>
            <p:cNvSpPr>
              <a:spLocks/>
            </p:cNvSpPr>
            <p:nvPr/>
          </p:nvSpPr>
          <p:spPr bwMode="auto">
            <a:xfrm>
              <a:off x="5023809" y="2696591"/>
              <a:ext cx="851856" cy="440481"/>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46"/>
            <p:cNvSpPr>
              <a:spLocks/>
            </p:cNvSpPr>
            <p:nvPr/>
          </p:nvSpPr>
          <p:spPr bwMode="auto">
            <a:xfrm>
              <a:off x="4298284" y="2541339"/>
              <a:ext cx="776056" cy="675164"/>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47"/>
            <p:cNvSpPr>
              <a:spLocks/>
            </p:cNvSpPr>
            <p:nvPr/>
          </p:nvSpPr>
          <p:spPr bwMode="auto">
            <a:xfrm>
              <a:off x="4161120" y="1245170"/>
              <a:ext cx="750790" cy="873740"/>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 name="Line 48"/>
            <p:cNvSpPr>
              <a:spLocks noChangeShapeType="1"/>
            </p:cNvSpPr>
            <p:nvPr/>
          </p:nvSpPr>
          <p:spPr bwMode="auto">
            <a:xfrm>
              <a:off x="4673680" y="1660378"/>
              <a:ext cx="0" cy="0"/>
            </a:xfrm>
            <a:prstGeom prst="line">
              <a:avLst/>
            </a:prstGeom>
            <a:solidFill>
              <a:schemeClr val="accent2"/>
            </a:solidFill>
            <a:ln w="6350">
              <a:solidFill>
                <a:schemeClr val="accent6">
                  <a:lumMod val="20000"/>
                  <a:lumOff val="80000"/>
                </a:schemeClr>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4" name="Line 49"/>
            <p:cNvSpPr>
              <a:spLocks noChangeShapeType="1"/>
            </p:cNvSpPr>
            <p:nvPr/>
          </p:nvSpPr>
          <p:spPr bwMode="auto">
            <a:xfrm>
              <a:off x="4673680" y="1660378"/>
              <a:ext cx="0" cy="0"/>
            </a:xfrm>
            <a:prstGeom prst="line">
              <a:avLst/>
            </a:prstGeom>
            <a:solidFill>
              <a:schemeClr val="accent2"/>
            </a:solidFill>
            <a:ln w="6350" cap="flat">
              <a:solidFill>
                <a:schemeClr val="accent6">
                  <a:lumMod val="20000"/>
                  <a:lumOff val="80000"/>
                </a:schemeClr>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US"/>
            </a:p>
          </p:txBody>
        </p:sp>
        <p:sp>
          <p:nvSpPr>
            <p:cNvPr id="65" name="Freeform 50"/>
            <p:cNvSpPr>
              <a:spLocks/>
            </p:cNvSpPr>
            <p:nvPr/>
          </p:nvSpPr>
          <p:spPr bwMode="auto">
            <a:xfrm>
              <a:off x="4850549" y="1501517"/>
              <a:ext cx="877123" cy="82680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51"/>
            <p:cNvSpPr>
              <a:spLocks/>
            </p:cNvSpPr>
            <p:nvPr/>
          </p:nvSpPr>
          <p:spPr bwMode="auto">
            <a:xfrm>
              <a:off x="4601488" y="1599001"/>
              <a:ext cx="613626" cy="653502"/>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52"/>
            <p:cNvSpPr>
              <a:spLocks/>
            </p:cNvSpPr>
            <p:nvPr/>
          </p:nvSpPr>
          <p:spPr bwMode="auto">
            <a:xfrm>
              <a:off x="5500270" y="2216394"/>
              <a:ext cx="490903" cy="563238"/>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53"/>
            <p:cNvSpPr>
              <a:spLocks/>
            </p:cNvSpPr>
            <p:nvPr/>
          </p:nvSpPr>
          <p:spPr bwMode="auto">
            <a:xfrm>
              <a:off x="5182628" y="2313880"/>
              <a:ext cx="360955" cy="621005"/>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54"/>
            <p:cNvSpPr>
              <a:spLocks/>
            </p:cNvSpPr>
            <p:nvPr/>
          </p:nvSpPr>
          <p:spPr bwMode="auto">
            <a:xfrm>
              <a:off x="4774748" y="2234448"/>
              <a:ext cx="465633" cy="815973"/>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55"/>
            <p:cNvSpPr>
              <a:spLocks/>
            </p:cNvSpPr>
            <p:nvPr/>
          </p:nvSpPr>
          <p:spPr bwMode="auto">
            <a:xfrm>
              <a:off x="4204436" y="2053922"/>
              <a:ext cx="707475" cy="519912"/>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70"/>
            <p:cNvSpPr>
              <a:spLocks/>
            </p:cNvSpPr>
            <p:nvPr/>
          </p:nvSpPr>
          <p:spPr bwMode="auto">
            <a:xfrm>
              <a:off x="984125" y="3797793"/>
              <a:ext cx="1574349" cy="1223959"/>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2">
                <a:lumMod val="75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2" name="Freeform 71"/>
            <p:cNvSpPr>
              <a:spLocks/>
            </p:cNvSpPr>
            <p:nvPr/>
          </p:nvSpPr>
          <p:spPr bwMode="auto">
            <a:xfrm>
              <a:off x="2695638" y="4375471"/>
              <a:ext cx="960142" cy="610177"/>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bg2">
                <a:lumMod val="60000"/>
                <a:lumOff val="4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3" name="Rectangle 72"/>
            <p:cNvSpPr/>
            <p:nvPr/>
          </p:nvSpPr>
          <p:spPr>
            <a:xfrm rot="2400000">
              <a:off x="6329957" y="2586482"/>
              <a:ext cx="54137" cy="54137"/>
            </a:xfrm>
            <a:prstGeom prst="rect">
              <a:avLst/>
            </a:prstGeom>
            <a:solidFill>
              <a:schemeClr val="bg2">
                <a:lumMod val="40000"/>
                <a:lumOff val="60000"/>
              </a:schemeClr>
            </a:solidFill>
            <a:ln>
              <a:solidFill>
                <a:schemeClr val="accent6">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4" name="Group 73"/>
            <p:cNvGrpSpPr/>
            <p:nvPr/>
          </p:nvGrpSpPr>
          <p:grpSpPr>
            <a:xfrm>
              <a:off x="1582076" y="1402226"/>
              <a:ext cx="5501016" cy="2929922"/>
              <a:chOff x="1582076" y="1402226"/>
              <a:chExt cx="5501016" cy="2929922"/>
            </a:xfrm>
          </p:grpSpPr>
          <p:sp>
            <p:nvSpPr>
              <p:cNvPr id="75" name="Oval 74"/>
              <p:cNvSpPr/>
              <p:nvPr/>
            </p:nvSpPr>
            <p:spPr>
              <a:xfrm>
                <a:off x="7003661" y="143111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6272694" y="277963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 76"/>
              <p:cNvSpPr/>
              <p:nvPr/>
            </p:nvSpPr>
            <p:spPr>
              <a:xfrm>
                <a:off x="6074189" y="4166063"/>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Oval 77"/>
              <p:cNvSpPr/>
              <p:nvPr/>
            </p:nvSpPr>
            <p:spPr>
              <a:xfrm>
                <a:off x="3857888" y="3884445"/>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Oval 78"/>
              <p:cNvSpPr/>
              <p:nvPr/>
            </p:nvSpPr>
            <p:spPr>
              <a:xfrm>
                <a:off x="4872186" y="4036085"/>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p:cNvSpPr/>
              <p:nvPr/>
            </p:nvSpPr>
            <p:spPr>
              <a:xfrm>
                <a:off x="4987680" y="3602824"/>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 80"/>
              <p:cNvSpPr/>
              <p:nvPr/>
            </p:nvSpPr>
            <p:spPr>
              <a:xfrm>
                <a:off x="5369518" y="362448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p:cNvSpPr/>
              <p:nvPr/>
            </p:nvSpPr>
            <p:spPr>
              <a:xfrm>
                <a:off x="5810680" y="3617270"/>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Oval 82"/>
              <p:cNvSpPr/>
              <p:nvPr/>
            </p:nvSpPr>
            <p:spPr>
              <a:xfrm>
                <a:off x="6085019" y="3373560"/>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Oval 83"/>
              <p:cNvSpPr/>
              <p:nvPr/>
            </p:nvSpPr>
            <p:spPr>
              <a:xfrm>
                <a:off x="6279174" y="310457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p:cNvSpPr/>
              <p:nvPr/>
            </p:nvSpPr>
            <p:spPr>
              <a:xfrm>
                <a:off x="5369518" y="317678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5333431" y="2580904"/>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4626743" y="283740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3933720" y="2822958"/>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Oval 88"/>
              <p:cNvSpPr/>
              <p:nvPr/>
            </p:nvSpPr>
            <p:spPr>
              <a:xfrm>
                <a:off x="4099759" y="3285099"/>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3812767" y="2371650"/>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3812767" y="192549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3006052" y="2075583"/>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872484" y="1402226"/>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282268" y="1835489"/>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1582076" y="425271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2470031" y="257202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4904671" y="192549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98" name="Group 97"/>
          <p:cNvGrpSpPr/>
          <p:nvPr/>
        </p:nvGrpSpPr>
        <p:grpSpPr>
          <a:xfrm>
            <a:off x="4842075" y="2089348"/>
            <a:ext cx="4073325" cy="2662962"/>
            <a:chOff x="984125" y="913006"/>
            <a:chExt cx="6284829" cy="4108746"/>
          </a:xfrm>
        </p:grpSpPr>
        <p:sp>
          <p:nvSpPr>
            <p:cNvPr id="99" name="Freeform 5"/>
            <p:cNvSpPr>
              <a:spLocks/>
            </p:cNvSpPr>
            <p:nvPr/>
          </p:nvSpPr>
          <p:spPr bwMode="auto">
            <a:xfrm>
              <a:off x="1457560" y="913006"/>
              <a:ext cx="783276" cy="581291"/>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6"/>
            <p:cNvSpPr>
              <a:spLocks/>
            </p:cNvSpPr>
            <p:nvPr/>
          </p:nvSpPr>
          <p:spPr bwMode="auto">
            <a:xfrm>
              <a:off x="2627058" y="2960157"/>
              <a:ext cx="822981" cy="844855"/>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7"/>
            <p:cNvSpPr>
              <a:spLocks/>
            </p:cNvSpPr>
            <p:nvPr/>
          </p:nvSpPr>
          <p:spPr bwMode="auto">
            <a:xfrm>
              <a:off x="2933867" y="3119020"/>
              <a:ext cx="1631522" cy="1610282"/>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accent2">
                <a:lumMod val="75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8"/>
            <p:cNvSpPr>
              <a:spLocks/>
            </p:cNvSpPr>
            <p:nvPr/>
          </p:nvSpPr>
          <p:spPr bwMode="auto">
            <a:xfrm>
              <a:off x="1959286" y="2859061"/>
              <a:ext cx="790492" cy="931508"/>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9"/>
            <p:cNvSpPr>
              <a:spLocks/>
            </p:cNvSpPr>
            <p:nvPr/>
          </p:nvSpPr>
          <p:spPr bwMode="auto">
            <a:xfrm>
              <a:off x="1157964" y="1855345"/>
              <a:ext cx="927656" cy="1606672"/>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10"/>
            <p:cNvSpPr>
              <a:spLocks/>
            </p:cNvSpPr>
            <p:nvPr/>
          </p:nvSpPr>
          <p:spPr bwMode="auto">
            <a:xfrm>
              <a:off x="3435600" y="3043200"/>
              <a:ext cx="1014287" cy="545188"/>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11"/>
            <p:cNvSpPr>
              <a:spLocks/>
            </p:cNvSpPr>
            <p:nvPr/>
          </p:nvSpPr>
          <p:spPr bwMode="auto">
            <a:xfrm>
              <a:off x="3565544" y="2602719"/>
              <a:ext cx="859076" cy="476587"/>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2"/>
            <p:cNvSpPr>
              <a:spLocks/>
            </p:cNvSpPr>
            <p:nvPr/>
          </p:nvSpPr>
          <p:spPr bwMode="auto">
            <a:xfrm>
              <a:off x="3385067" y="2147796"/>
              <a:ext cx="956534" cy="483809"/>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13"/>
            <p:cNvSpPr>
              <a:spLocks/>
            </p:cNvSpPr>
            <p:nvPr/>
          </p:nvSpPr>
          <p:spPr bwMode="auto">
            <a:xfrm>
              <a:off x="3413942" y="1714536"/>
              <a:ext cx="822981" cy="54879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14"/>
            <p:cNvSpPr>
              <a:spLocks/>
            </p:cNvSpPr>
            <p:nvPr/>
          </p:nvSpPr>
          <p:spPr bwMode="auto">
            <a:xfrm>
              <a:off x="2619838" y="1754250"/>
              <a:ext cx="826589" cy="682385"/>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Freeform 15"/>
            <p:cNvSpPr>
              <a:spLocks/>
            </p:cNvSpPr>
            <p:nvPr/>
          </p:nvSpPr>
          <p:spPr bwMode="auto">
            <a:xfrm>
              <a:off x="3457258" y="1263223"/>
              <a:ext cx="768837" cy="494641"/>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16"/>
            <p:cNvSpPr>
              <a:spLocks/>
            </p:cNvSpPr>
            <p:nvPr/>
          </p:nvSpPr>
          <p:spPr bwMode="auto">
            <a:xfrm>
              <a:off x="2749783" y="2375257"/>
              <a:ext cx="859076" cy="675164"/>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17"/>
            <p:cNvSpPr>
              <a:spLocks/>
            </p:cNvSpPr>
            <p:nvPr/>
          </p:nvSpPr>
          <p:spPr bwMode="auto">
            <a:xfrm>
              <a:off x="2179472" y="2133354"/>
              <a:ext cx="660550" cy="82680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18"/>
            <p:cNvSpPr>
              <a:spLocks/>
            </p:cNvSpPr>
            <p:nvPr/>
          </p:nvSpPr>
          <p:spPr bwMode="auto">
            <a:xfrm>
              <a:off x="1562236" y="1981714"/>
              <a:ext cx="758008" cy="114813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19"/>
            <p:cNvSpPr>
              <a:spLocks/>
            </p:cNvSpPr>
            <p:nvPr/>
          </p:nvSpPr>
          <p:spPr bwMode="auto">
            <a:xfrm>
              <a:off x="1240985" y="1266834"/>
              <a:ext cx="942095" cy="797921"/>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20"/>
            <p:cNvSpPr>
              <a:spLocks/>
            </p:cNvSpPr>
            <p:nvPr/>
          </p:nvSpPr>
          <p:spPr bwMode="auto">
            <a:xfrm>
              <a:off x="2009820" y="1053815"/>
              <a:ext cx="696645" cy="1140916"/>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21"/>
            <p:cNvSpPr>
              <a:spLocks/>
            </p:cNvSpPr>
            <p:nvPr/>
          </p:nvSpPr>
          <p:spPr bwMode="auto">
            <a:xfrm>
              <a:off x="2305805" y="1079089"/>
              <a:ext cx="1194764" cy="772647"/>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22"/>
            <p:cNvSpPr>
              <a:spLocks/>
            </p:cNvSpPr>
            <p:nvPr/>
          </p:nvSpPr>
          <p:spPr bwMode="auto">
            <a:xfrm>
              <a:off x="6846635" y="1172962"/>
              <a:ext cx="422319" cy="675164"/>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 name="Freeform 23"/>
            <p:cNvSpPr>
              <a:spLocks/>
            </p:cNvSpPr>
            <p:nvPr/>
          </p:nvSpPr>
          <p:spPr bwMode="auto">
            <a:xfrm>
              <a:off x="6034484" y="1635107"/>
              <a:ext cx="873514" cy="642669"/>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24"/>
            <p:cNvSpPr>
              <a:spLocks/>
            </p:cNvSpPr>
            <p:nvPr/>
          </p:nvSpPr>
          <p:spPr bwMode="auto">
            <a:xfrm>
              <a:off x="6622842" y="1591779"/>
              <a:ext cx="202136" cy="36466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25"/>
            <p:cNvSpPr>
              <a:spLocks/>
            </p:cNvSpPr>
            <p:nvPr/>
          </p:nvSpPr>
          <p:spPr bwMode="auto">
            <a:xfrm>
              <a:off x="6781663" y="1544843"/>
              <a:ext cx="180478" cy="40076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26"/>
            <p:cNvSpPr>
              <a:spLocks/>
            </p:cNvSpPr>
            <p:nvPr/>
          </p:nvSpPr>
          <p:spPr bwMode="auto">
            <a:xfrm>
              <a:off x="6713084" y="2032261"/>
              <a:ext cx="202136" cy="184136"/>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27"/>
            <p:cNvSpPr>
              <a:spLocks/>
            </p:cNvSpPr>
            <p:nvPr/>
          </p:nvSpPr>
          <p:spPr bwMode="auto">
            <a:xfrm>
              <a:off x="6893562" y="2014206"/>
              <a:ext cx="86631" cy="111926"/>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28"/>
            <p:cNvSpPr>
              <a:spLocks/>
            </p:cNvSpPr>
            <p:nvPr/>
          </p:nvSpPr>
          <p:spPr bwMode="auto">
            <a:xfrm>
              <a:off x="6713084" y="1884228"/>
              <a:ext cx="393442" cy="198579"/>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30"/>
            <p:cNvSpPr>
              <a:spLocks/>
            </p:cNvSpPr>
            <p:nvPr/>
          </p:nvSpPr>
          <p:spPr bwMode="auto">
            <a:xfrm>
              <a:off x="6561481" y="2205566"/>
              <a:ext cx="151600" cy="33938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4" name="Freeform 31"/>
            <p:cNvSpPr>
              <a:spLocks/>
            </p:cNvSpPr>
            <p:nvPr/>
          </p:nvSpPr>
          <p:spPr bwMode="auto">
            <a:xfrm>
              <a:off x="6532606" y="2440246"/>
              <a:ext cx="119114" cy="1949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5" name="Freeform 32"/>
            <p:cNvSpPr>
              <a:spLocks/>
            </p:cNvSpPr>
            <p:nvPr/>
          </p:nvSpPr>
          <p:spPr bwMode="auto">
            <a:xfrm>
              <a:off x="5955075" y="2115299"/>
              <a:ext cx="678598" cy="440481"/>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33"/>
            <p:cNvSpPr>
              <a:spLocks/>
            </p:cNvSpPr>
            <p:nvPr/>
          </p:nvSpPr>
          <p:spPr bwMode="auto">
            <a:xfrm>
              <a:off x="5319792" y="3880836"/>
              <a:ext cx="1050381" cy="823194"/>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34"/>
            <p:cNvSpPr>
              <a:spLocks/>
            </p:cNvSpPr>
            <p:nvPr/>
          </p:nvSpPr>
          <p:spPr bwMode="auto">
            <a:xfrm>
              <a:off x="4504030" y="3664203"/>
              <a:ext cx="656941" cy="581291"/>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35"/>
            <p:cNvSpPr>
              <a:spLocks/>
            </p:cNvSpPr>
            <p:nvPr/>
          </p:nvSpPr>
          <p:spPr bwMode="auto">
            <a:xfrm>
              <a:off x="4424620" y="3144293"/>
              <a:ext cx="588358" cy="5307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36"/>
            <p:cNvSpPr>
              <a:spLocks/>
            </p:cNvSpPr>
            <p:nvPr/>
          </p:nvSpPr>
          <p:spPr bwMode="auto">
            <a:xfrm>
              <a:off x="4951617" y="3035979"/>
              <a:ext cx="996239" cy="324943"/>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37"/>
            <p:cNvSpPr>
              <a:spLocks/>
            </p:cNvSpPr>
            <p:nvPr/>
          </p:nvSpPr>
          <p:spPr bwMode="auto">
            <a:xfrm>
              <a:off x="5659092" y="2927663"/>
              <a:ext cx="996239" cy="440481"/>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38"/>
            <p:cNvSpPr>
              <a:spLocks/>
            </p:cNvSpPr>
            <p:nvPr/>
          </p:nvSpPr>
          <p:spPr bwMode="auto">
            <a:xfrm>
              <a:off x="5514708" y="3288713"/>
              <a:ext cx="613626" cy="660723"/>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34" name="Freeform 39"/>
            <p:cNvSpPr>
              <a:spLocks/>
            </p:cNvSpPr>
            <p:nvPr/>
          </p:nvSpPr>
          <p:spPr bwMode="auto">
            <a:xfrm>
              <a:off x="5716845" y="2560576"/>
              <a:ext cx="895172" cy="501860"/>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40"/>
            <p:cNvSpPr>
              <a:spLocks/>
            </p:cNvSpPr>
            <p:nvPr/>
          </p:nvSpPr>
          <p:spPr bwMode="auto">
            <a:xfrm>
              <a:off x="5796254" y="3234555"/>
              <a:ext cx="577530" cy="447702"/>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41"/>
            <p:cNvSpPr>
              <a:spLocks/>
            </p:cNvSpPr>
            <p:nvPr/>
          </p:nvSpPr>
          <p:spPr bwMode="auto">
            <a:xfrm>
              <a:off x="5200675" y="3317597"/>
              <a:ext cx="454805" cy="729319"/>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42"/>
            <p:cNvSpPr>
              <a:spLocks/>
            </p:cNvSpPr>
            <p:nvPr/>
          </p:nvSpPr>
          <p:spPr bwMode="auto">
            <a:xfrm>
              <a:off x="4803623" y="3342870"/>
              <a:ext cx="418711" cy="732931"/>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chemeClr val="accent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43"/>
            <p:cNvSpPr>
              <a:spLocks/>
            </p:cNvSpPr>
            <p:nvPr/>
          </p:nvSpPr>
          <p:spPr bwMode="auto">
            <a:xfrm>
              <a:off x="6124725" y="2458298"/>
              <a:ext cx="519778" cy="379104"/>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44"/>
            <p:cNvSpPr>
              <a:spLocks/>
            </p:cNvSpPr>
            <p:nvPr/>
          </p:nvSpPr>
          <p:spPr bwMode="auto">
            <a:xfrm>
              <a:off x="5807081" y="2414973"/>
              <a:ext cx="534216" cy="527133"/>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45"/>
            <p:cNvSpPr>
              <a:spLocks/>
            </p:cNvSpPr>
            <p:nvPr/>
          </p:nvSpPr>
          <p:spPr bwMode="auto">
            <a:xfrm>
              <a:off x="5023809" y="2696591"/>
              <a:ext cx="851856" cy="440481"/>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5" name="Freeform 46"/>
            <p:cNvSpPr>
              <a:spLocks/>
            </p:cNvSpPr>
            <p:nvPr/>
          </p:nvSpPr>
          <p:spPr bwMode="auto">
            <a:xfrm>
              <a:off x="4298284" y="2541339"/>
              <a:ext cx="776056" cy="675164"/>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47"/>
            <p:cNvSpPr>
              <a:spLocks/>
            </p:cNvSpPr>
            <p:nvPr/>
          </p:nvSpPr>
          <p:spPr bwMode="auto">
            <a:xfrm>
              <a:off x="4161120" y="1245170"/>
              <a:ext cx="750790" cy="873740"/>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7" name="Line 48"/>
            <p:cNvSpPr>
              <a:spLocks noChangeShapeType="1"/>
            </p:cNvSpPr>
            <p:nvPr/>
          </p:nvSpPr>
          <p:spPr bwMode="auto">
            <a:xfrm>
              <a:off x="4673680" y="1660378"/>
              <a:ext cx="0" cy="0"/>
            </a:xfrm>
            <a:prstGeom prst="line">
              <a:avLst/>
            </a:prstGeom>
            <a:solidFill>
              <a:schemeClr val="accent2"/>
            </a:solidFill>
            <a:ln w="6350">
              <a:solidFill>
                <a:schemeClr val="accent6">
                  <a:lumMod val="20000"/>
                  <a:lumOff val="80000"/>
                </a:schemeClr>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48" name="Line 49"/>
            <p:cNvSpPr>
              <a:spLocks noChangeShapeType="1"/>
            </p:cNvSpPr>
            <p:nvPr/>
          </p:nvSpPr>
          <p:spPr bwMode="auto">
            <a:xfrm>
              <a:off x="4673680" y="1660378"/>
              <a:ext cx="0" cy="0"/>
            </a:xfrm>
            <a:prstGeom prst="line">
              <a:avLst/>
            </a:prstGeom>
            <a:solidFill>
              <a:schemeClr val="accent2"/>
            </a:solidFill>
            <a:ln w="6350" cap="flat">
              <a:solidFill>
                <a:schemeClr val="accent6">
                  <a:lumMod val="20000"/>
                  <a:lumOff val="80000"/>
                </a:schemeClr>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US"/>
            </a:p>
          </p:txBody>
        </p:sp>
        <p:sp>
          <p:nvSpPr>
            <p:cNvPr id="149" name="Freeform 50"/>
            <p:cNvSpPr>
              <a:spLocks/>
            </p:cNvSpPr>
            <p:nvPr/>
          </p:nvSpPr>
          <p:spPr bwMode="auto">
            <a:xfrm>
              <a:off x="4850549" y="1501517"/>
              <a:ext cx="877123" cy="82680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51"/>
            <p:cNvSpPr>
              <a:spLocks/>
            </p:cNvSpPr>
            <p:nvPr/>
          </p:nvSpPr>
          <p:spPr bwMode="auto">
            <a:xfrm>
              <a:off x="4601488" y="1599001"/>
              <a:ext cx="613626" cy="653502"/>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52"/>
            <p:cNvSpPr>
              <a:spLocks/>
            </p:cNvSpPr>
            <p:nvPr/>
          </p:nvSpPr>
          <p:spPr bwMode="auto">
            <a:xfrm>
              <a:off x="5500270" y="2216394"/>
              <a:ext cx="490903" cy="563238"/>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53"/>
            <p:cNvSpPr>
              <a:spLocks/>
            </p:cNvSpPr>
            <p:nvPr/>
          </p:nvSpPr>
          <p:spPr bwMode="auto">
            <a:xfrm>
              <a:off x="5182628" y="2313880"/>
              <a:ext cx="360955" cy="621005"/>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chemeClr val="bg2"/>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54"/>
            <p:cNvSpPr>
              <a:spLocks/>
            </p:cNvSpPr>
            <p:nvPr/>
          </p:nvSpPr>
          <p:spPr bwMode="auto">
            <a:xfrm>
              <a:off x="4774748" y="2234448"/>
              <a:ext cx="465633" cy="815973"/>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55"/>
            <p:cNvSpPr>
              <a:spLocks/>
            </p:cNvSpPr>
            <p:nvPr/>
          </p:nvSpPr>
          <p:spPr bwMode="auto">
            <a:xfrm>
              <a:off x="4204436" y="2053922"/>
              <a:ext cx="707475" cy="519912"/>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chemeClr val="bg2">
                <a:lumMod val="40000"/>
                <a:lumOff val="60000"/>
              </a:schemeClr>
            </a:solidFill>
            <a:ln w="6350" cap="flat">
              <a:solidFill>
                <a:schemeClr val="accent6">
                  <a:lumMod val="20000"/>
                  <a:lumOff val="8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154"/>
            <p:cNvSpPr>
              <a:spLocks/>
            </p:cNvSpPr>
            <p:nvPr/>
          </p:nvSpPr>
          <p:spPr bwMode="auto">
            <a:xfrm>
              <a:off x="984125" y="3797793"/>
              <a:ext cx="1574349" cy="1223959"/>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156" name="Freeform 155"/>
            <p:cNvSpPr>
              <a:spLocks/>
            </p:cNvSpPr>
            <p:nvPr/>
          </p:nvSpPr>
          <p:spPr bwMode="auto">
            <a:xfrm>
              <a:off x="2695638" y="4375471"/>
              <a:ext cx="960142" cy="610177"/>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bg2">
                <a:lumMod val="40000"/>
                <a:lumOff val="6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158" name="Rectangle 157"/>
            <p:cNvSpPr/>
            <p:nvPr/>
          </p:nvSpPr>
          <p:spPr>
            <a:xfrm rot="2400000">
              <a:off x="6329957" y="2586482"/>
              <a:ext cx="54137" cy="54137"/>
            </a:xfrm>
            <a:prstGeom prst="rect">
              <a:avLst/>
            </a:prstGeom>
            <a:solidFill>
              <a:schemeClr val="bg2">
                <a:lumMod val="40000"/>
                <a:lumOff val="60000"/>
              </a:schemeClr>
            </a:solidFill>
            <a:ln>
              <a:solidFill>
                <a:schemeClr val="accent6">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9" name="Group 158"/>
            <p:cNvGrpSpPr/>
            <p:nvPr/>
          </p:nvGrpSpPr>
          <p:grpSpPr>
            <a:xfrm>
              <a:off x="2282268" y="1431112"/>
              <a:ext cx="4800824" cy="2814382"/>
              <a:chOff x="2282268" y="1431112"/>
              <a:chExt cx="4800824" cy="2814382"/>
            </a:xfrm>
          </p:grpSpPr>
          <p:sp>
            <p:nvSpPr>
              <p:cNvPr id="160" name="Oval 159"/>
              <p:cNvSpPr/>
              <p:nvPr/>
            </p:nvSpPr>
            <p:spPr>
              <a:xfrm>
                <a:off x="7003661" y="143111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Oval 160"/>
              <p:cNvSpPr/>
              <p:nvPr/>
            </p:nvSpPr>
            <p:spPr>
              <a:xfrm>
                <a:off x="6272694" y="277963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Oval 161"/>
              <p:cNvSpPr/>
              <p:nvPr/>
            </p:nvSpPr>
            <p:spPr>
              <a:xfrm>
                <a:off x="6074189" y="4166063"/>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Oval 162"/>
              <p:cNvSpPr/>
              <p:nvPr/>
            </p:nvSpPr>
            <p:spPr>
              <a:xfrm>
                <a:off x="3857888" y="3884445"/>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4872186" y="4036085"/>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4987680" y="3602824"/>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5369518" y="362448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Oval 166"/>
              <p:cNvSpPr/>
              <p:nvPr/>
            </p:nvSpPr>
            <p:spPr>
              <a:xfrm>
                <a:off x="5810680" y="3617270"/>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Oval 167"/>
              <p:cNvSpPr/>
              <p:nvPr/>
            </p:nvSpPr>
            <p:spPr>
              <a:xfrm>
                <a:off x="6085019" y="3373560"/>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a:off x="6279174" y="310457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5369518" y="317678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4626743" y="283740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3933720" y="2822958"/>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Oval 172"/>
              <p:cNvSpPr/>
              <p:nvPr/>
            </p:nvSpPr>
            <p:spPr>
              <a:xfrm>
                <a:off x="4099759" y="3285099"/>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Oval 173"/>
              <p:cNvSpPr/>
              <p:nvPr/>
            </p:nvSpPr>
            <p:spPr>
              <a:xfrm>
                <a:off x="3812767" y="2371650"/>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a:off x="3812767" y="192549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3006052" y="2075583"/>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2282268" y="1835489"/>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2470031" y="2572027"/>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Oval 178"/>
              <p:cNvSpPr/>
              <p:nvPr/>
            </p:nvSpPr>
            <p:spPr>
              <a:xfrm>
                <a:off x="4904671" y="1925492"/>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8" name="Group 7"/>
          <p:cNvGrpSpPr/>
          <p:nvPr/>
        </p:nvGrpSpPr>
        <p:grpSpPr>
          <a:xfrm>
            <a:off x="646723" y="5058506"/>
            <a:ext cx="8274975" cy="654217"/>
            <a:chOff x="420889" y="5089437"/>
            <a:chExt cx="8274975" cy="654217"/>
          </a:xfrm>
        </p:grpSpPr>
        <p:sp>
          <p:nvSpPr>
            <p:cNvPr id="181" name="Rectangle 180"/>
            <p:cNvSpPr/>
            <p:nvPr/>
          </p:nvSpPr>
          <p:spPr>
            <a:xfrm>
              <a:off x="654237" y="5089437"/>
              <a:ext cx="1751160" cy="261610"/>
            </a:xfrm>
            <a:prstGeom prst="rect">
              <a:avLst/>
            </a:prstGeom>
          </p:spPr>
          <p:txBody>
            <a:bodyPr wrap="square">
              <a:spAutoFit/>
            </a:bodyPr>
            <a:lstStyle/>
            <a:p>
              <a:pPr>
                <a:spcAft>
                  <a:spcPts val="1200"/>
                </a:spcAft>
              </a:pPr>
              <a:r>
                <a:rPr lang="en-US" sz="1100" b="1" dirty="0" smtClean="0"/>
                <a:t>3%—≤8% uninsured</a:t>
              </a:r>
            </a:p>
          </p:txBody>
        </p:sp>
        <p:sp>
          <p:nvSpPr>
            <p:cNvPr id="185" name="Rectangle 184"/>
            <p:cNvSpPr/>
            <p:nvPr/>
          </p:nvSpPr>
          <p:spPr>
            <a:xfrm rot="5400000">
              <a:off x="7116522" y="5099291"/>
              <a:ext cx="241902" cy="241902"/>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ectangle 185"/>
            <p:cNvSpPr/>
            <p:nvPr/>
          </p:nvSpPr>
          <p:spPr>
            <a:xfrm rot="5400000">
              <a:off x="4794877" y="5099291"/>
              <a:ext cx="241902" cy="24190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tangle 188"/>
            <p:cNvSpPr/>
            <p:nvPr/>
          </p:nvSpPr>
          <p:spPr>
            <a:xfrm rot="5400000">
              <a:off x="2496281" y="5099291"/>
              <a:ext cx="241902" cy="24190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p:cNvSpPr/>
            <p:nvPr/>
          </p:nvSpPr>
          <p:spPr>
            <a:xfrm rot="5400000">
              <a:off x="422494" y="5099291"/>
              <a:ext cx="241902" cy="241902"/>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p:nvGrpSpPr>
          <p:grpSpPr>
            <a:xfrm>
              <a:off x="420889" y="5491898"/>
              <a:ext cx="241902" cy="241902"/>
              <a:chOff x="-4941933" y="6024067"/>
              <a:chExt cx="241902" cy="241902"/>
            </a:xfrm>
          </p:grpSpPr>
          <p:sp>
            <p:nvSpPr>
              <p:cNvPr id="183" name="Rectangle 182"/>
              <p:cNvSpPr/>
              <p:nvPr/>
            </p:nvSpPr>
            <p:spPr>
              <a:xfrm>
                <a:off x="-4941933" y="6024067"/>
                <a:ext cx="241902" cy="241902"/>
              </a:xfrm>
              <a:prstGeom prst="rect">
                <a:avLst/>
              </a:prstGeom>
              <a:noFill/>
              <a:ln>
                <a:solidFill>
                  <a:schemeClr val="accent6">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4858929" y="6108911"/>
                <a:ext cx="79431" cy="79431"/>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 </a:t>
                </a:r>
                <a:endParaRPr lang="en-US"/>
              </a:p>
            </p:txBody>
          </p:sp>
        </p:grpSp>
        <p:sp>
          <p:nvSpPr>
            <p:cNvPr id="191" name="Rectangle 190"/>
            <p:cNvSpPr/>
            <p:nvPr/>
          </p:nvSpPr>
          <p:spPr>
            <a:xfrm>
              <a:off x="2731427" y="5089437"/>
              <a:ext cx="1751160" cy="261610"/>
            </a:xfrm>
            <a:prstGeom prst="rect">
              <a:avLst/>
            </a:prstGeom>
          </p:spPr>
          <p:txBody>
            <a:bodyPr wrap="square">
              <a:spAutoFit/>
            </a:bodyPr>
            <a:lstStyle/>
            <a:p>
              <a:pPr>
                <a:spcAft>
                  <a:spcPts val="1200"/>
                </a:spcAft>
              </a:pPr>
              <a:r>
                <a:rPr lang="en-US" sz="1100" b="1" dirty="0" smtClean="0"/>
                <a:t>8</a:t>
              </a:r>
              <a:r>
                <a:rPr lang="en-US" sz="1100" b="1" dirty="0"/>
                <a:t>%—&lt;10.5% </a:t>
              </a:r>
              <a:r>
                <a:rPr lang="en-US" sz="1100" b="1" dirty="0" smtClean="0"/>
                <a:t>uninsured</a:t>
              </a:r>
              <a:endParaRPr lang="en-US" sz="1100" b="1" dirty="0"/>
            </a:p>
          </p:txBody>
        </p:sp>
        <p:sp>
          <p:nvSpPr>
            <p:cNvPr id="195" name="Rectangle 194"/>
            <p:cNvSpPr/>
            <p:nvPr/>
          </p:nvSpPr>
          <p:spPr>
            <a:xfrm>
              <a:off x="5025752" y="5089437"/>
              <a:ext cx="1751160" cy="261610"/>
            </a:xfrm>
            <a:prstGeom prst="rect">
              <a:avLst/>
            </a:prstGeom>
          </p:spPr>
          <p:txBody>
            <a:bodyPr wrap="square">
              <a:spAutoFit/>
            </a:bodyPr>
            <a:lstStyle/>
            <a:p>
              <a:pPr>
                <a:spcAft>
                  <a:spcPts val="1200"/>
                </a:spcAft>
              </a:pPr>
              <a:r>
                <a:rPr lang="en-US" sz="1100" b="1" dirty="0" smtClean="0"/>
                <a:t>10.5%—≤14</a:t>
              </a:r>
              <a:r>
                <a:rPr lang="en-US" sz="1100" b="1" dirty="0"/>
                <a:t>% </a:t>
              </a:r>
              <a:r>
                <a:rPr lang="en-US" sz="1100" b="1" dirty="0" smtClean="0"/>
                <a:t>uninsured</a:t>
              </a:r>
              <a:endParaRPr lang="en-US" sz="1100" b="1" dirty="0"/>
            </a:p>
          </p:txBody>
        </p:sp>
        <p:sp>
          <p:nvSpPr>
            <p:cNvPr id="196" name="Rectangle 195"/>
            <p:cNvSpPr/>
            <p:nvPr/>
          </p:nvSpPr>
          <p:spPr>
            <a:xfrm>
              <a:off x="7366636" y="5096960"/>
              <a:ext cx="1329228" cy="261610"/>
            </a:xfrm>
            <a:prstGeom prst="rect">
              <a:avLst/>
            </a:prstGeom>
          </p:spPr>
          <p:txBody>
            <a:bodyPr wrap="square">
              <a:spAutoFit/>
            </a:bodyPr>
            <a:lstStyle/>
            <a:p>
              <a:pPr>
                <a:spcAft>
                  <a:spcPts val="1200"/>
                </a:spcAft>
              </a:pPr>
              <a:r>
                <a:rPr lang="en-US" sz="1100" b="1" dirty="0" smtClean="0"/>
                <a:t>&gt;</a:t>
              </a:r>
              <a:r>
                <a:rPr lang="en-US" sz="1100" b="1" dirty="0"/>
                <a:t>14% </a:t>
              </a:r>
              <a:r>
                <a:rPr lang="en-US" sz="1100" b="1" dirty="0" smtClean="0"/>
                <a:t>uninsured</a:t>
              </a:r>
              <a:endParaRPr lang="en-US" sz="1100" b="1" dirty="0"/>
            </a:p>
          </p:txBody>
        </p:sp>
        <p:sp>
          <p:nvSpPr>
            <p:cNvPr id="197" name="Rectangle 196"/>
            <p:cNvSpPr/>
            <p:nvPr/>
          </p:nvSpPr>
          <p:spPr>
            <a:xfrm>
              <a:off x="653267" y="5482044"/>
              <a:ext cx="1805428" cy="261610"/>
            </a:xfrm>
            <a:prstGeom prst="rect">
              <a:avLst/>
            </a:prstGeom>
          </p:spPr>
          <p:txBody>
            <a:bodyPr wrap="square">
              <a:spAutoFit/>
            </a:bodyPr>
            <a:lstStyle/>
            <a:p>
              <a:pPr>
                <a:spcAft>
                  <a:spcPts val="1200"/>
                </a:spcAft>
              </a:pPr>
              <a:r>
                <a:rPr lang="en-US" sz="1100" b="1" dirty="0" smtClean="0"/>
                <a:t>Not </a:t>
              </a:r>
              <a:r>
                <a:rPr lang="en-US" sz="1100" b="1" dirty="0"/>
                <a:t>expanding </a:t>
              </a:r>
              <a:r>
                <a:rPr lang="en-US" sz="1100" b="1" dirty="0" smtClean="0"/>
                <a:t>Medicaid*</a:t>
              </a:r>
              <a:endParaRPr lang="en-US" sz="1100" b="1" dirty="0"/>
            </a:p>
          </p:txBody>
        </p:sp>
      </p:grpSp>
    </p:spTree>
    <p:extLst>
      <p:ext uri="{BB962C8B-B14F-4D97-AF65-F5344CB8AC3E}">
        <p14:creationId xmlns:p14="http://schemas.microsoft.com/office/powerpoint/2010/main" val="301395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p:cNvSpPr txBox="1"/>
          <p:nvPr/>
        </p:nvSpPr>
        <p:spPr>
          <a:xfrm>
            <a:off x="1" y="80839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Are you aware of the marketplaces also known as </a:t>
            </a:r>
            <a:r>
              <a:rPr lang="en-US" sz="1800" dirty="0" err="1">
                <a:solidFill>
                  <a:schemeClr val="bg1"/>
                </a:solidFill>
                <a:cs typeface="Arial" panose="020B0604020202020204" pitchFamily="34" charset="0"/>
              </a:rPr>
              <a:t>HealthCare.gov</a:t>
            </a:r>
            <a:r>
              <a:rPr lang="en-US" sz="1800" dirty="0">
                <a:solidFill>
                  <a:schemeClr val="bg1"/>
                </a:solidFill>
                <a:cs typeface="Arial" panose="020B0604020202020204" pitchFamily="34" charset="0"/>
              </a:rPr>
              <a:t> or the marketplace in your state?</a:t>
            </a:r>
          </a:p>
        </p:txBody>
      </p:sp>
      <p:sp>
        <p:nvSpPr>
          <p:cNvPr id="5" name="Title 4"/>
          <p:cNvSpPr>
            <a:spLocks noGrp="1"/>
          </p:cNvSpPr>
          <p:nvPr>
            <p:ph type="ctrTitle"/>
          </p:nvPr>
        </p:nvSpPr>
        <p:spPr/>
        <p:txBody>
          <a:bodyPr/>
          <a:lstStyle/>
          <a:p>
            <a:r>
              <a:rPr lang="en-US" dirty="0"/>
              <a:t>Two of Five Uninsured Adults Are Not Aware of the Marketplaces</a:t>
            </a:r>
          </a:p>
        </p:txBody>
      </p:sp>
      <p:graphicFrame>
        <p:nvGraphicFramePr>
          <p:cNvPr id="8" name="Chart Placeholder 7"/>
          <p:cNvGraphicFramePr>
            <a:graphicFrameLocks noGrp="1"/>
          </p:cNvGraphicFramePr>
          <p:nvPr>
            <p:ph type="chart" sz="quarter" idx="19"/>
            <p:extLst/>
          </p:nvPr>
        </p:nvGraphicFramePr>
        <p:xfrm>
          <a:off x="71438" y="1628159"/>
          <a:ext cx="9001125" cy="359835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p:cNvSpPr>
            <a:spLocks noGrp="1"/>
          </p:cNvSpPr>
          <p:nvPr>
            <p:ph type="body" sz="quarter" idx="21"/>
          </p:nvPr>
        </p:nvSpPr>
        <p:spPr/>
        <p:txBody>
          <a:bodyPr/>
          <a:lstStyle/>
          <a:p>
            <a:r>
              <a:rPr lang="en-US" dirty="0"/>
              <a:t>Exhibit 6</a:t>
            </a:r>
          </a:p>
        </p:txBody>
      </p:sp>
      <p:sp>
        <p:nvSpPr>
          <p:cNvPr id="4" name="Subtitle 3"/>
          <p:cNvSpPr>
            <a:spLocks noGrp="1"/>
          </p:cNvSpPr>
          <p:nvPr>
            <p:ph type="body" sz="quarter" idx="22"/>
          </p:nvPr>
        </p:nvSpPr>
        <p:spPr/>
        <p:txBody>
          <a:bodyPr/>
          <a:lstStyle/>
          <a:p>
            <a:r>
              <a:rPr lang="en-US" dirty="0"/>
              <a:t>Notes: FPL refers to federal poverty level. 250% of FPL is $29,700 for an individual or $60,750 for a family of four. </a:t>
            </a:r>
          </a:p>
          <a:p>
            <a:r>
              <a:rPr lang="en-US" dirty="0"/>
              <a:t>Data: The Commonwealth Fund Affordable Care Act Tracking Survey, March–June 2017.</a:t>
            </a:r>
          </a:p>
        </p:txBody>
      </p:sp>
      <p:pic>
        <p:nvPicPr>
          <p:cNvPr id="10" name="Picture 9"/>
          <p:cNvPicPr>
            <a:picLocks noChangeAspect="1"/>
          </p:cNvPicPr>
          <p:nvPr/>
        </p:nvPicPr>
        <p:blipFill>
          <a:blip r:embed="rId3"/>
          <a:stretch>
            <a:fillRect/>
          </a:stretch>
        </p:blipFill>
        <p:spPr>
          <a:xfrm>
            <a:off x="98134" y="898119"/>
            <a:ext cx="381261" cy="478406"/>
          </a:xfrm>
          <a:prstGeom prst="rect">
            <a:avLst/>
          </a:prstGeom>
        </p:spPr>
      </p:pic>
      <p:sp>
        <p:nvSpPr>
          <p:cNvPr id="11" name="TextBox 10"/>
          <p:cNvSpPr txBox="1"/>
          <p:nvPr/>
        </p:nvSpPr>
        <p:spPr>
          <a:xfrm>
            <a:off x="1588168" y="5252318"/>
            <a:ext cx="1453416" cy="307777"/>
          </a:xfrm>
          <a:prstGeom prst="rect">
            <a:avLst/>
          </a:prstGeom>
          <a:noFill/>
        </p:spPr>
        <p:txBody>
          <a:bodyPr wrap="square" rtlCol="0">
            <a:spAutoFit/>
          </a:bodyPr>
          <a:lstStyle/>
          <a:p>
            <a:pPr algn="ctr"/>
            <a:r>
              <a:rPr lang="en-US" sz="1400" b="1" dirty="0"/>
              <a:t>Income</a:t>
            </a:r>
          </a:p>
        </p:txBody>
      </p:sp>
      <p:sp>
        <p:nvSpPr>
          <p:cNvPr id="13" name="TextBox 12"/>
          <p:cNvSpPr txBox="1"/>
          <p:nvPr/>
        </p:nvSpPr>
        <p:spPr>
          <a:xfrm>
            <a:off x="3826041" y="5252318"/>
            <a:ext cx="2180123" cy="307777"/>
          </a:xfrm>
          <a:prstGeom prst="rect">
            <a:avLst/>
          </a:prstGeom>
          <a:noFill/>
        </p:spPr>
        <p:txBody>
          <a:bodyPr wrap="square" rtlCol="0">
            <a:spAutoFit/>
          </a:bodyPr>
          <a:lstStyle/>
          <a:p>
            <a:pPr algn="ctr"/>
            <a:r>
              <a:rPr lang="en-US" sz="1400" b="1"/>
              <a:t>Race</a:t>
            </a:r>
            <a:endParaRPr lang="en-US" sz="1400" b="1" dirty="0"/>
          </a:p>
        </p:txBody>
      </p:sp>
      <p:sp>
        <p:nvSpPr>
          <p:cNvPr id="14" name="TextBox 13"/>
          <p:cNvSpPr txBox="1"/>
          <p:nvPr/>
        </p:nvSpPr>
        <p:spPr>
          <a:xfrm>
            <a:off x="6776186" y="5252318"/>
            <a:ext cx="2175310" cy="307777"/>
          </a:xfrm>
          <a:prstGeom prst="rect">
            <a:avLst/>
          </a:prstGeom>
          <a:noFill/>
        </p:spPr>
        <p:txBody>
          <a:bodyPr wrap="square" rtlCol="0">
            <a:spAutoFit/>
          </a:bodyPr>
          <a:lstStyle/>
          <a:p>
            <a:pPr algn="ctr"/>
            <a:r>
              <a:rPr lang="en-US" sz="1400" b="1"/>
              <a:t>Age</a:t>
            </a:r>
            <a:endParaRPr lang="en-US" sz="1400" b="1" dirty="0"/>
          </a:p>
        </p:txBody>
      </p:sp>
    </p:spTree>
    <p:extLst>
      <p:ext uri="{BB962C8B-B14F-4D97-AF65-F5344CB8AC3E}">
        <p14:creationId xmlns:p14="http://schemas.microsoft.com/office/powerpoint/2010/main" val="289830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Adults Who Received Personal Assistance Were More Likely to Enroll</a:t>
            </a:r>
          </a:p>
        </p:txBody>
      </p:sp>
      <p:graphicFrame>
        <p:nvGraphicFramePr>
          <p:cNvPr id="8" name="Chart Placeholder 7"/>
          <p:cNvGraphicFramePr>
            <a:graphicFrameLocks noGrp="1"/>
          </p:cNvGraphicFramePr>
          <p:nvPr>
            <p:ph type="chart" sz="quarter" idx="19"/>
            <p:extLst/>
          </p:nvPr>
        </p:nvGraphicFramePr>
        <p:xfrm>
          <a:off x="98134" y="1645920"/>
          <a:ext cx="8974429" cy="324755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21"/>
          </p:nvPr>
        </p:nvSpPr>
        <p:spPr/>
        <p:txBody>
          <a:bodyPr/>
          <a:lstStyle/>
          <a:p>
            <a:r>
              <a:rPr lang="en-US" dirty="0"/>
              <a:t>Exhibit 7</a:t>
            </a:r>
          </a:p>
        </p:txBody>
      </p:sp>
      <p:sp>
        <p:nvSpPr>
          <p:cNvPr id="4" name="Subtitle 3"/>
          <p:cNvSpPr>
            <a:spLocks noGrp="1"/>
          </p:cNvSpPr>
          <p:nvPr>
            <p:ph type="body" sz="quarter" idx="22"/>
          </p:nvPr>
        </p:nvSpPr>
        <p:spPr/>
        <p:txBody>
          <a:bodyPr/>
          <a:lstStyle/>
          <a:p>
            <a:r>
              <a:rPr lang="en-US" dirty="0"/>
              <a:t>Notes: * Personal assistance includes a telephone hotline, insurance broker, navigator, or some other form of assistance. Percentages were adjusted for race, education, poverty, age and health status. “Obtained coverage” includes those who visited the marketplace and have had marketplace or Medicaid coverage. We do not include adults who said they did not obtain coverage because they receive coverage through a different source.</a:t>
            </a:r>
          </a:p>
          <a:p>
            <a:r>
              <a:rPr lang="en-US" dirty="0"/>
              <a:t>Data: The Commonwealth Fund Affordable Care Act Tracking Survey, March–June 2017.</a:t>
            </a:r>
          </a:p>
        </p:txBody>
      </p:sp>
      <p:sp>
        <p:nvSpPr>
          <p:cNvPr id="13" name="TextBox 3"/>
          <p:cNvSpPr txBox="1"/>
          <p:nvPr/>
        </p:nvSpPr>
        <p:spPr>
          <a:xfrm>
            <a:off x="1" y="80839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When you shopped for health insurance, did you ever receive any personal assistance* to help you select an insurance plan?</a:t>
            </a:r>
          </a:p>
        </p:txBody>
      </p:sp>
      <p:pic>
        <p:nvPicPr>
          <p:cNvPr id="9" name="Picture 8"/>
          <p:cNvPicPr>
            <a:picLocks noChangeAspect="1"/>
          </p:cNvPicPr>
          <p:nvPr/>
        </p:nvPicPr>
        <p:blipFill>
          <a:blip r:embed="rId3"/>
          <a:stretch>
            <a:fillRect/>
          </a:stretch>
        </p:blipFill>
        <p:spPr>
          <a:xfrm>
            <a:off x="98134" y="898119"/>
            <a:ext cx="381261" cy="478406"/>
          </a:xfrm>
          <a:prstGeom prst="rect">
            <a:avLst/>
          </a:prstGeom>
        </p:spPr>
      </p:pic>
    </p:spTree>
    <p:extLst>
      <p:ext uri="{BB962C8B-B14F-4D97-AF65-F5344CB8AC3E}">
        <p14:creationId xmlns:p14="http://schemas.microsoft.com/office/powerpoint/2010/main" val="3616068410"/>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Apr2017 [Read-Only]" id="{BAA804D5-27CE-4C43-9A6D-356D1AB2E708}" vid="{D15AFD4A-BF6A-4E22-98D1-086A07A5CA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86F167E7CC7A4FA5999C49E55F608F" ma:contentTypeVersion="2" ma:contentTypeDescription="Create a new document." ma:contentTypeScope="" ma:versionID="492d209523774751f0959466f17efcf6">
  <xsd:schema xmlns:xsd="http://www.w3.org/2001/XMLSchema" xmlns:xs="http://www.w3.org/2001/XMLSchema" xmlns:p="http://schemas.microsoft.com/office/2006/metadata/properties" xmlns:ns2="29bc6a8d-14dd-4a95-baab-e16a8c685bba" targetNamespace="http://schemas.microsoft.com/office/2006/metadata/properties" ma:root="true" ma:fieldsID="077375251318b122ba2ebfe9f4ae84dd" ns2:_="">
    <xsd:import namespace="29bc6a8d-14dd-4a95-baab-e16a8c685bb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C92B60CF-40F9-4360-8516-8A258CFA1767}">
  <ds:schemaRefs>
    <ds:schemaRef ds:uri="http://purl.org/dc/terms/"/>
    <ds:schemaRef ds:uri="http://schemas.microsoft.com/office/2006/documentManagement/types"/>
    <ds:schemaRef ds:uri="http://purl.org/dc/elements/1.1/"/>
    <ds:schemaRef ds:uri="http://schemas.microsoft.com/office/2006/metadata/properties"/>
    <ds:schemaRef ds:uri="29bc6a8d-14dd-4a95-baab-e16a8c685bba"/>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5115047-4FA5-4C9E-9C61-8D7669932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245</TotalTime>
  <Words>565</Words>
  <Application>Microsoft Office PowerPoint</Application>
  <PresentationFormat>On-screen Show (4:3)</PresentationFormat>
  <Paragraphs>49</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Ｐゴシック</vt:lpstr>
      <vt:lpstr>SimSun</vt:lpstr>
      <vt:lpstr>Arial</vt:lpstr>
      <vt:lpstr>Calibri</vt:lpstr>
      <vt:lpstr>Georgia</vt:lpstr>
      <vt:lpstr>Open Sans Light</vt:lpstr>
      <vt:lpstr>Trebuchet MS</vt:lpstr>
      <vt:lpstr>1_Office Theme</vt:lpstr>
      <vt:lpstr>The Number of Uninsured People Under Age 65 Declined to 27.5 Million in 2016</vt:lpstr>
      <vt:lpstr>Uninsured Rates Fell Across All Age Groups; Young Adults Have Made the Greatest Gains Since 2013</vt:lpstr>
      <vt:lpstr>Uninsured Rates Fell Across All Race and Ethnic Groups; African-Americans and Latinos Have Made the Greatest Gains Since 2013</vt:lpstr>
      <vt:lpstr>People with Low Incomes Continue to Make Strong Coverage Gains</vt:lpstr>
      <vt:lpstr>Uninsured Rates Declined Nationwide from 2013 to 2016</vt:lpstr>
      <vt:lpstr>Two of Five Uninsured Adults Are Not Aware of the Marketplaces</vt:lpstr>
      <vt:lpstr>Adults Who Received Personal Assistance Were More Likely to Enroll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Adults Have Made the Greatest Gains in Coverage: Uninsured Rate Fell More than 7 Percentage Points, 2013-2015</dc:title>
  <dc:creator>Munira Gunja</dc:creator>
  <cp:lastModifiedBy>Christine F. Haran</cp:lastModifiedBy>
  <cp:revision>18</cp:revision>
  <dcterms:created xsi:type="dcterms:W3CDTF">2017-09-12T13:58:29Z</dcterms:created>
  <dcterms:modified xsi:type="dcterms:W3CDTF">2017-09-13T16:27:57Z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0x010100EA86F167E7CC7A4FA5999C49E55F608F</vt:lpwstr>
  </property>
</Properties>
</file>