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4"/>
  </p:sldMasterIdLst>
  <p:notesMasterIdLst>
    <p:notesMasterId r:id="rId7"/>
  </p:notesMasterIdLst>
  <p:handoutMasterIdLst>
    <p:handoutMasterId r:id="rId8"/>
  </p:handoutMasterIdLst>
  <p:sldIdLst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DEE3"/>
    <a:srgbClr val="5F5A9D"/>
    <a:srgbClr val="E0E0E0"/>
    <a:srgbClr val="4ABDBC"/>
    <a:srgbClr val="8ADAD2"/>
    <a:srgbClr val="9FE1DB"/>
    <a:srgbClr val="B6E8E3"/>
    <a:srgbClr val="CDEFEC"/>
    <a:srgbClr val="DFF5F3"/>
    <a:srgbClr val="EDF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88" autoAdjust="0"/>
    <p:restoredTop sz="96809" autoAdjust="0"/>
  </p:normalViewPr>
  <p:slideViewPr>
    <p:cSldViewPr snapToGrid="0" snapToObjects="1">
      <p:cViewPr varScale="1">
        <p:scale>
          <a:sx n="70" d="100"/>
          <a:sy n="70" d="100"/>
        </p:scale>
        <p:origin x="936" y="60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12" d="100"/>
          <a:sy n="112" d="100"/>
        </p:scale>
        <p:origin x="3784" y="2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hkb\Desktop\college%20educated%20UI%20rate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529613130977"/>
          <c:y val="0.193658365642779"/>
          <c:w val="0.84060835484186702"/>
          <c:h val="0.630826472684612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Sheet1!$M$6</c:f>
              <c:strCache>
                <c:ptCount val="1"/>
                <c:pt idx="0">
                  <c:v>point</c:v>
                </c:pt>
              </c:strCache>
            </c:strRef>
          </c:tx>
          <c:spPr>
            <a:ln w="28575">
              <a:noFill/>
            </a:ln>
          </c:spPr>
          <c:invertIfNegative val="0"/>
          <c:dPt>
            <c:idx val="5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chemeClr val="accent1">
                    <a:lumMod val="20000"/>
                    <a:lumOff val="80000"/>
                  </a:schemeClr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92D050"/>
              </a:solidFill>
              <a:ln w="28575">
                <a:noFill/>
              </a:ln>
            </c:spPr>
          </c:dPt>
          <c:cat>
            <c:numRef>
              <c:f>Sheet1!$L$8:$L$13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Sheet1!$M$8:$M$13</c:f>
              <c:numCache>
                <c:formatCode>General</c:formatCode>
                <c:ptCount val="6"/>
                <c:pt idx="0">
                  <c:v>7.6999999999999999E-2</c:v>
                </c:pt>
                <c:pt idx="1">
                  <c:v>6.3E-2</c:v>
                </c:pt>
                <c:pt idx="2">
                  <c:v>0.08</c:v>
                </c:pt>
                <c:pt idx="3">
                  <c:v>6.9000000000000006E-2</c:v>
                </c:pt>
                <c:pt idx="4">
                  <c:v>5.1999999999999998E-2</c:v>
                </c:pt>
                <c:pt idx="5">
                  <c:v>3.7999999999999999E-2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5163328"/>
        <c:axId val="485163720"/>
      </c:barChart>
      <c:stockChart>
        <c:ser>
          <c:idx val="1"/>
          <c:order val="1"/>
          <c:tx>
            <c:strRef>
              <c:f>Sheet1!$N$6</c:f>
              <c:strCache>
                <c:ptCount val="1"/>
                <c:pt idx="0">
                  <c:v>high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numRef>
              <c:f>Sheet1!$L$7:$L$13</c:f>
              <c:numCache>
                <c:formatCode>General</c:formatCode>
                <c:ptCount val="7"/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Sheet1!$N$8:$N$13</c:f>
              <c:numCache>
                <c:formatCode>General</c:formatCode>
                <c:ptCount val="6"/>
                <c:pt idx="0">
                  <c:v>9.0999999999999998E-2</c:v>
                </c:pt>
                <c:pt idx="1">
                  <c:v>7.3999999999999996E-2</c:v>
                </c:pt>
                <c:pt idx="2">
                  <c:v>9.2999999999999999E-2</c:v>
                </c:pt>
                <c:pt idx="3">
                  <c:v>7.9000000000000001E-2</c:v>
                </c:pt>
                <c:pt idx="4">
                  <c:v>6.3E-2</c:v>
                </c:pt>
                <c:pt idx="5">
                  <c:v>4.7E-2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Sheet1!$O$6</c:f>
              <c:strCache>
                <c:ptCount val="1"/>
                <c:pt idx="0">
                  <c:v>low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numRef>
              <c:f>Sheet1!$L$7:$L$13</c:f>
              <c:numCache>
                <c:formatCode>General</c:formatCode>
                <c:ptCount val="7"/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Sheet1!$O$8:$O$13</c:f>
              <c:numCache>
                <c:formatCode>General</c:formatCode>
                <c:ptCount val="6"/>
                <c:pt idx="0">
                  <c:v>6.6000000000000003E-2</c:v>
                </c:pt>
                <c:pt idx="1">
                  <c:v>5.2999999999999999E-2</c:v>
                </c:pt>
                <c:pt idx="2">
                  <c:v>6.9000000000000006E-2</c:v>
                </c:pt>
                <c:pt idx="3">
                  <c:v>0.06</c:v>
                </c:pt>
                <c:pt idx="4">
                  <c:v>4.2999999999999997E-2</c:v>
                </c:pt>
                <c:pt idx="5">
                  <c:v>3.1E-2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Sheet1!$P$6</c:f>
              <c:strCache>
                <c:ptCount val="1"/>
                <c:pt idx="0">
                  <c:v>point</c:v>
                </c:pt>
              </c:strCache>
            </c:strRef>
          </c:tx>
          <c:spPr>
            <a:ln w="28575">
              <a:noFill/>
            </a:ln>
          </c:spPr>
          <c:marker>
            <c:symbol val="dot"/>
            <c:size val="5"/>
          </c:marker>
          <c:cat>
            <c:numRef>
              <c:f>Sheet1!$L$7:$L$13</c:f>
              <c:numCache>
                <c:formatCode>General</c:formatCode>
                <c:ptCount val="7"/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Sheet1!$P$8:$P$13</c:f>
              <c:numCache>
                <c:formatCode>General</c:formatCode>
                <c:ptCount val="6"/>
                <c:pt idx="0">
                  <c:v>7.6999999999999999E-2</c:v>
                </c:pt>
                <c:pt idx="1">
                  <c:v>6.3E-2</c:v>
                </c:pt>
                <c:pt idx="2">
                  <c:v>0.08</c:v>
                </c:pt>
                <c:pt idx="3">
                  <c:v>6.9000000000000006E-2</c:v>
                </c:pt>
                <c:pt idx="4">
                  <c:v>5.1999999999999998E-2</c:v>
                </c:pt>
                <c:pt idx="5">
                  <c:v>3.7999999999999999E-2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19050">
              <a:solidFill>
                <a:schemeClr val="tx1">
                  <a:lumMod val="50000"/>
                </a:schemeClr>
              </a:solidFill>
            </a:ln>
          </c:spPr>
        </c:hiLowLines>
        <c:axId val="483374176"/>
        <c:axId val="483376920"/>
      </c:stockChart>
      <c:catAx>
        <c:axId val="485163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485163720"/>
        <c:crosses val="autoZero"/>
        <c:auto val="1"/>
        <c:lblAlgn val="ctr"/>
        <c:lblOffset val="100"/>
        <c:noMultiLvlLbl val="0"/>
      </c:catAx>
      <c:valAx>
        <c:axId val="4851637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err="1"/>
                  <a:t>Uninsurance</a:t>
                </a:r>
                <a:r>
                  <a:rPr lang="en-US" dirty="0"/>
                  <a:t> </a:t>
                </a:r>
                <a:r>
                  <a:rPr lang="en-US" dirty="0" smtClean="0"/>
                  <a:t>rate</a:t>
                </a:r>
                <a:endParaRPr lang="en-US" dirty="0"/>
              </a:p>
            </c:rich>
          </c:tx>
          <c:layout/>
          <c:overlay val="0"/>
        </c:title>
        <c:numFmt formatCode="0%" sourceLinked="0"/>
        <c:majorTickMark val="none"/>
        <c:minorTickMark val="none"/>
        <c:tickLblPos val="nextTo"/>
        <c:spPr>
          <a:ln w="9525">
            <a:noFill/>
          </a:ln>
        </c:spPr>
        <c:crossAx val="485163328"/>
        <c:crosses val="autoZero"/>
        <c:crossBetween val="between"/>
      </c:valAx>
      <c:valAx>
        <c:axId val="483376920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483374176"/>
        <c:crosses val="max"/>
        <c:crossBetween val="between"/>
      </c:valAx>
      <c:catAx>
        <c:axId val="4833741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83376920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Exhibit 2:  Coverage Gained by those 25-63 who Switched Coverages (with or without a spell of uninsurance)
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solidFill>
                <a:prstClr val="white"/>
              </a:solidFill>
              <a:ln>
                <a:solidFill>
                  <a:srgbClr val="4C515A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Employer Group</c:v>
                </c:pt>
                <c:pt idx="1">
                  <c:v>Individual Coverage</c:v>
                </c:pt>
                <c:pt idx="2">
                  <c:v>Medicare</c:v>
                </c:pt>
                <c:pt idx="3">
                  <c:v>Medicaid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0.66</c:v>
                </c:pt>
                <c:pt idx="1">
                  <c:v>0.15</c:v>
                </c:pt>
                <c:pt idx="2">
                  <c:v>0.03</c:v>
                </c:pt>
                <c:pt idx="3">
                  <c:v>0.16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0.02198</cdr:x>
      <cdr:y>0.95933</cdr:y>
    </cdr:from>
    <cdr:to>
      <cdr:x>0.84615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4300" y="3857626"/>
          <a:ext cx="4286250" cy="1619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6AF209-B9D8-5A44-A745-F19C0FB259FD}" type="datetimeFigureOut">
              <a:rPr lang="en-US" smtClean="0"/>
              <a:t>7/12/2017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76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520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215516" y="0"/>
            <a:ext cx="892848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652028" y="3747673"/>
            <a:ext cx="6116216" cy="92437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5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028" y="589086"/>
            <a:ext cx="7772400" cy="2221708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2028" y="2858972"/>
            <a:ext cx="7133854" cy="49386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 spc="0" baseline="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sub text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 userDrawn="1"/>
        </p:nvCxnSpPr>
        <p:spPr>
          <a:xfrm>
            <a:off x="670583" y="3488270"/>
            <a:ext cx="25202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063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2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INSERT SECTION NUMBER</a:t>
            </a:r>
            <a:endParaRPr lang="en-US" dirty="0"/>
          </a:p>
        </p:txBody>
      </p:sp>
      <p:cxnSp>
        <p:nvCxnSpPr>
          <p:cNvPr id="50" name="Straight Connector 49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2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INSERT SECTION NUMBER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2" name="Straight Connector 11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bg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INSERT SECTION NUMBER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rgbClr val="D3E3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4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INSERT SECTION NUMBER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rgbClr val="BCB8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INSERT SECTION NUMBER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27435" y="1828800"/>
            <a:ext cx="7919046" cy="4023360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SECTION OR EXHIBIT NUMBER</a:t>
            </a:r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8878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 - 2 Columns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27435" y="1828798"/>
            <a:ext cx="3834781" cy="4023361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SECTION OR EXHIBIT NUMBER</a:t>
            </a:r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700" y="1828798"/>
            <a:ext cx="3834781" cy="4023361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/>
  </p:cSld>
  <p:clrMapOvr>
    <a:masterClrMapping/>
  </p:clrMapOvr>
  <p:hf sldNum="0"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 - Round Photo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SECTION OR EXHIBIT NUMBER</a:t>
            </a:r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10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627435" y="1828798"/>
            <a:ext cx="3834781" cy="4023361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WMF Section 1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0"/>
            <a:ext cx="892848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47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INSERT SECTION NUMBER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488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SECTION OR EXHIBIT NUMBER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4" y="1828800"/>
            <a:ext cx="7919047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MWF Text White+Blu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SECTION OR EXHIBIT NUMBER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MWF Text White+Blue - Photo 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SECTION OR EXHIBIT NUMBER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 smtClean="0"/>
              <a:t>Click icon to add chart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SECTION OR EXHIBIT NUMBER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SECTION OR EXHIBIT NUMBER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Flowchart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35" name="Straight Connector 34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SECTION OR EXHIBIT NUMBER</a:t>
            </a:r>
            <a:endParaRPr lang="en-US" dirty="0"/>
          </a:p>
        </p:txBody>
      </p:sp>
      <p:sp>
        <p:nvSpPr>
          <p:cNvPr id="36" name="Rectangle 35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3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ext White+Oran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SECTION OR EXHIBIT NUMBER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4" y="1828800"/>
            <a:ext cx="7919047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SECTION OR EXHIBIT NUMBER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SECTION OR EXHIBIT NUMBER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-9939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 smtClean="0"/>
              <a:t>Click icon to add chart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SECTION OR EXHIBIT NUMBER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WMF Section 1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INSERT SECTION NUMBER</a:t>
            </a:r>
            <a:endParaRPr lang="en-US" dirty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SECTION OR EXHIBIT NUMBER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35" name="Straight Connector 34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SECTION OR EXHIBIT NUMBER</a:t>
            </a:r>
            <a:endParaRPr lang="en-US" dirty="0"/>
          </a:p>
        </p:txBody>
      </p:sp>
      <p:sp>
        <p:nvSpPr>
          <p:cNvPr id="3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709387"/>
      </p:ext>
    </p:extLst>
  </p:cSld>
  <p:clrMapOvr>
    <a:masterClrMapping/>
  </p:clrMapOvr>
  <p:hf sldNum="0"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 Layout: 0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SECTION OR EXHIBIT NUMBER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4" y="1828800"/>
            <a:ext cx="7919047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SECTION OR EXHIBIT NUMBER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SECTION OR EXHIBIT NUMBER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SECTION OR EXHIBIT NUMBER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8"/>
            <a:ext cx="8091115" cy="4054959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 smtClean="0"/>
              <a:t>Click icon to add chart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SECTION OR EXHIBIT NUMBER</a:t>
            </a: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Arrow Chart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35" name="Straight Connector 34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SECTION OR EXHIBIT NUMBER</a:t>
            </a:r>
            <a:endParaRPr lang="en-US" dirty="0"/>
          </a:p>
        </p:txBody>
      </p:sp>
      <p:sp>
        <p:nvSpPr>
          <p:cNvPr id="3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p:hf sldNum="0" hd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Bio Pic</a:t>
            </a:r>
            <a:endParaRPr lang="en-US" dirty="0"/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</p:spTree>
    <p:extLst/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Bio Pic</a:t>
            </a:r>
            <a:endParaRPr lang="en-US" dirty="0"/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0"/>
            <a:ext cx="892848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INSERT SECTION NUMBER</a:t>
            </a:r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>
                  <a:lumMod val="40000"/>
                  <a:lumOff val="60000"/>
                </a:schemeClr>
              </a:solidFill>
              <a:latin typeface="+mn-lt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Bio Pic</a:t>
            </a:r>
            <a:endParaRPr lang="en-US" dirty="0"/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  <p:extLst/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Bio Pic</a:t>
            </a:r>
            <a:endParaRPr lang="en-US" dirty="0"/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4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  <p:extLst/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Bio Pic</a:t>
            </a:r>
            <a:endParaRPr lang="en-US" dirty="0"/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5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  <p:extLst/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310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4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INSERT SECTION NUMBER</a:t>
            </a:r>
            <a:endParaRPr lang="en-US" dirty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4">
                  <a:lumMod val="40000"/>
                  <a:lumOff val="60000"/>
                </a:schemeClr>
              </a:solidFill>
              <a:latin typeface="+mn-lt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INSERT SECTION NUMBER</a:t>
            </a:r>
            <a:endParaRPr lang="en-US" dirty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5">
                  <a:lumMod val="40000"/>
                  <a:lumOff val="60000"/>
                </a:schemeClr>
              </a:solidFill>
              <a:latin typeface="+mn-lt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0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Meeting or presentation name | Month, Day YEAR</a:t>
            </a:r>
            <a:endParaRPr lang="en-US" dirty="0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738" r:id="rId3"/>
    <p:sldLayoutId id="2147483736" r:id="rId4"/>
    <p:sldLayoutId id="2147483737" r:id="rId5"/>
    <p:sldLayoutId id="2147483739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  <p:sldLayoutId id="2147483780" r:id="rId16"/>
    <p:sldLayoutId id="2147483712" r:id="rId17"/>
    <p:sldLayoutId id="2147483781" r:id="rId18"/>
    <p:sldLayoutId id="2147483782" r:id="rId19"/>
    <p:sldLayoutId id="2147483751" r:id="rId20"/>
    <p:sldLayoutId id="2147483796" r:id="rId21"/>
    <p:sldLayoutId id="2147483797" r:id="rId22"/>
    <p:sldLayoutId id="2147483722" r:id="rId23"/>
    <p:sldLayoutId id="2147483763" r:id="rId24"/>
    <p:sldLayoutId id="2147483791" r:id="rId25"/>
    <p:sldLayoutId id="2147483750" r:id="rId26"/>
    <p:sldLayoutId id="2147483798" r:id="rId27"/>
    <p:sldLayoutId id="2147483799" r:id="rId28"/>
    <p:sldLayoutId id="2147483786" r:id="rId29"/>
    <p:sldLayoutId id="2147483787" r:id="rId30"/>
    <p:sldLayoutId id="2147483733" r:id="rId31"/>
    <p:sldLayoutId id="2147483800" r:id="rId32"/>
    <p:sldLayoutId id="2147483801" r:id="rId33"/>
    <p:sldLayoutId id="2147483802" r:id="rId34"/>
    <p:sldLayoutId id="2147483764" r:id="rId35"/>
    <p:sldLayoutId id="2147483762" r:id="rId36"/>
    <p:sldLayoutId id="2147483790" r:id="rId37"/>
    <p:sldLayoutId id="2147483792" r:id="rId38"/>
    <p:sldLayoutId id="2147483793" r:id="rId39"/>
    <p:sldLayoutId id="2147483794" r:id="rId40"/>
    <p:sldLayoutId id="2147483795" r:id="rId41"/>
    <p:sldLayoutId id="2147483767" r:id="rId42"/>
    <p:sldLayoutId id="2147483803" r:id="rId43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Data: Authors</a:t>
            </a:r>
            <a:r>
              <a:rPr lang="en-US" dirty="0"/>
              <a:t>' tabulations of the National Health Interview Survey </a:t>
            </a:r>
            <a:r>
              <a:rPr lang="en-US" dirty="0" smtClean="0"/>
              <a:t>from </a:t>
            </a:r>
            <a:r>
              <a:rPr lang="en-US" dirty="0" err="1" smtClean="0"/>
              <a:t>Blewett</a:t>
            </a:r>
            <a:r>
              <a:rPr lang="en-US" dirty="0" smtClean="0"/>
              <a:t> </a:t>
            </a:r>
            <a:r>
              <a:rPr lang="en-US" dirty="0"/>
              <a:t>et al., </a:t>
            </a:r>
            <a:r>
              <a:rPr lang="en-US" i="1" dirty="0"/>
              <a:t>IPUMS Health Surveys: National Health Interview Survey, Version </a:t>
            </a:r>
            <a:r>
              <a:rPr lang="en-US" i="1" dirty="0" smtClean="0"/>
              <a:t>6.2</a:t>
            </a:r>
            <a:r>
              <a:rPr lang="en-US" dirty="0" smtClean="0"/>
              <a:t> (University </a:t>
            </a:r>
            <a:r>
              <a:rPr lang="en-US" dirty="0"/>
              <a:t>of Minnesota, </a:t>
            </a:r>
            <a:r>
              <a:rPr lang="en-US" dirty="0" smtClean="0"/>
              <a:t>2016).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Source: S. </a:t>
            </a:r>
            <a:r>
              <a:rPr lang="en-US" dirty="0" err="1"/>
              <a:t>Glied</a:t>
            </a:r>
            <a:r>
              <a:rPr lang="en-US" dirty="0"/>
              <a:t> and A. Jackson, "Why There’s No Substitute for the Individual Mandate," To the Point, The Commonwealth Fund, July 12, 2017.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Exhibit 1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Uninsured Rate Among College-Educated Men Ages 26 to 34</a:t>
            </a:r>
            <a:endParaRPr lang="en-US" sz="2800" dirty="0"/>
          </a:p>
        </p:txBody>
      </p:sp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951742862"/>
              </p:ext>
            </p:extLst>
          </p:nvPr>
        </p:nvGraphicFramePr>
        <p:xfrm>
          <a:off x="627063" y="1700213"/>
          <a:ext cx="8091487" cy="4054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09820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Data: Authors</a:t>
            </a:r>
            <a:r>
              <a:rPr lang="en-US" dirty="0"/>
              <a:t>' tabulations of the </a:t>
            </a:r>
            <a:r>
              <a:rPr lang="en-US" dirty="0" smtClean="0"/>
              <a:t>Medical Expenditure Panel Survey, 2003–2009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Source: S. </a:t>
            </a:r>
            <a:r>
              <a:rPr lang="en-US" dirty="0" err="1"/>
              <a:t>Glied</a:t>
            </a:r>
            <a:r>
              <a:rPr lang="en-US" dirty="0"/>
              <a:t> and A. Jackson, "Why There’s No Substitute for the Individual Mandate," To the Point, The Commonwealth Fund, July 12, 2017.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Exhibit 2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Coverage Gained by Those Ages 25 to 63 </a:t>
            </a:r>
            <a:r>
              <a:rPr lang="en-US" sz="2800" dirty="0"/>
              <a:t>W</a:t>
            </a:r>
            <a:r>
              <a:rPr lang="en-US" sz="2800" dirty="0" smtClean="0"/>
              <a:t>ho Switched Coverages</a:t>
            </a:r>
            <a:br>
              <a:rPr lang="en-US" sz="2800" dirty="0" smtClean="0"/>
            </a:br>
            <a:r>
              <a:rPr lang="en-US" sz="2800" dirty="0" smtClean="0"/>
              <a:t>(with or without a spell of </a:t>
            </a:r>
            <a:r>
              <a:rPr lang="en-US" sz="2800" dirty="0" err="1" smtClean="0"/>
              <a:t>uninsurance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graphicFrame>
        <p:nvGraphicFramePr>
          <p:cNvPr id="10" name="Chart Placeholder 9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24366854"/>
              </p:ext>
            </p:extLst>
          </p:nvPr>
        </p:nvGraphicFramePr>
        <p:xfrm>
          <a:off x="627063" y="1828800"/>
          <a:ext cx="8091487" cy="4054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944680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MW V1.0">
      <a:dk1>
        <a:srgbClr val="4C515A"/>
      </a:dk1>
      <a:lt1>
        <a:sysClr val="window" lastClr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044C7F"/>
      </a:hlink>
      <a:folHlink>
        <a:srgbClr val="4ABDBC"/>
      </a:folHlink>
    </a:clrScheme>
    <a:fontScheme name="Custom 4">
      <a:majorFont>
        <a:latin typeface="Georgi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MWF_Template_Apr2017 [Read-Only]" id="{BAA804D5-27CE-4C43-9A6D-356D1AB2E708}" vid="{D15AFD4A-BF6A-4E22-98D1-086A07A5CA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86F167E7CC7A4FA5999C49E55F608F" ma:contentTypeVersion="2" ma:contentTypeDescription="Create a new document." ma:contentTypeScope="" ma:versionID="492d209523774751f0959466f17efcf6">
  <xsd:schema xmlns:xsd="http://www.w3.org/2001/XMLSchema" xmlns:xs="http://www.w3.org/2001/XMLSchema" xmlns:p="http://schemas.microsoft.com/office/2006/metadata/properties" xmlns:ns2="29bc6a8d-14dd-4a95-baab-e16a8c685bba" targetNamespace="http://schemas.microsoft.com/office/2006/metadata/properties" ma:root="true" ma:fieldsID="077375251318b122ba2ebfe9f4ae84dd" ns2:_="">
    <xsd:import namespace="29bc6a8d-14dd-4a95-baab-e16a8c685bb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bc6a8d-14dd-4a95-baab-e16a8c685bb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42938EF-51BD-4AC1-96A4-8B2A1939C1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115047-4FA5-4C9E-9C61-8D76699325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bc6a8d-14dd-4a95-baab-e16a8c685b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92B60CF-40F9-4360-8516-8A258CFA1767}">
  <ds:schemaRefs>
    <ds:schemaRef ds:uri="http://purl.org/dc/elements/1.1/"/>
    <ds:schemaRef ds:uri="http://www.w3.org/XML/1998/namespace"/>
    <ds:schemaRef ds:uri="http://purl.org/dc/dcmitype/"/>
    <ds:schemaRef ds:uri="http://purl.org/dc/terms/"/>
    <ds:schemaRef ds:uri="29bc6a8d-14dd-4a95-baab-e16a8c685b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CMWF_Template_Apr2017</Template>
  <TotalTime>81</TotalTime>
  <Words>142</Words>
  <Application>Microsoft Office PowerPoint</Application>
  <PresentationFormat>On-screen Show (4:3)</PresentationFormat>
  <Paragraphs>13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Georgia</vt:lpstr>
      <vt:lpstr>Open Sans Light</vt:lpstr>
      <vt:lpstr>Trebuchet MS</vt:lpstr>
      <vt:lpstr>1_Office Theme</vt:lpstr>
      <vt:lpstr>Uninsured Rate Among College-Educated Men Ages 26 to 34</vt:lpstr>
      <vt:lpstr>Coverage Gained by Those Ages 25 to 63 Who Switched Coverages (with or without a spell of uninsurance)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Herman Bhupal</dc:creator>
  <cp:lastModifiedBy>Samantha Chase</cp:lastModifiedBy>
  <cp:revision>20</cp:revision>
  <dcterms:created xsi:type="dcterms:W3CDTF">2017-07-12T15:41:36Z</dcterms:created>
  <dcterms:modified xsi:type="dcterms:W3CDTF">2017-07-12T17:30:50Z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0x010100EA86F167E7CC7A4FA5999C49E55F608F</vt:lpwstr>
  </property>
</Properties>
</file>