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71" r:id="rId2"/>
    <p:sldId id="266" r:id="rId3"/>
    <p:sldId id="267" r:id="rId4"/>
    <p:sldId id="268" r:id="rId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52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515A"/>
    <a:srgbClr val="C00000"/>
    <a:srgbClr val="FFD965"/>
    <a:srgbClr val="7EB559"/>
    <a:srgbClr val="4472C4"/>
    <a:srgbClr val="EACC6F"/>
    <a:srgbClr val="ED7D31"/>
    <a:srgbClr val="44546A"/>
    <a:srgbClr val="843C0C"/>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73" autoAdjust="0"/>
    <p:restoredTop sz="94660"/>
  </p:normalViewPr>
  <p:slideViewPr>
    <p:cSldViewPr snapToGrid="0">
      <p:cViewPr varScale="1">
        <p:scale>
          <a:sx n="149" d="100"/>
          <a:sy n="149" d="100"/>
        </p:scale>
        <p:origin x="1552" y="184"/>
      </p:cViewPr>
      <p:guideLst>
        <p:guide orient="horz" pos="2208"/>
        <p:guide pos="520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1"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41064703868538"/>
          <c:y val="0.121026329757602"/>
          <c:w val="0.880893244322721"/>
          <c:h val="0.795251476047802"/>
        </c:manualLayout>
      </c:layout>
      <c:lineChart>
        <c:grouping val="standard"/>
        <c:varyColors val="0"/>
        <c:ser>
          <c:idx val="1"/>
          <c:order val="0"/>
          <c:tx>
            <c:strRef>
              <c:f>Sheet1!$A$1</c:f>
              <c:strCache>
                <c:ptCount val="1"/>
                <c:pt idx="0">
                  <c:v>year</c:v>
                </c:pt>
              </c:strCache>
            </c:strRef>
          </c:tx>
          <c:spPr>
            <a:ln w="38100">
              <a:solidFill>
                <a:schemeClr val="bg2"/>
              </a:solidFill>
            </a:ln>
          </c:spPr>
          <c:marker>
            <c:symbol val="none"/>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a:solidFill>
                      <a:schemeClr val="bg2"/>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Sheet1!$A$2:$A$10</c:f>
              <c:numCache>
                <c:formatCode>General</c:formatCode>
                <c:ptCount val="9"/>
                <c:pt idx="0">
                  <c:v>2019.0</c:v>
                </c:pt>
                <c:pt idx="1">
                  <c:v>2020.0</c:v>
                </c:pt>
                <c:pt idx="2">
                  <c:v>2021.0</c:v>
                </c:pt>
                <c:pt idx="3">
                  <c:v>2022.0</c:v>
                </c:pt>
                <c:pt idx="4">
                  <c:v>2023.0</c:v>
                </c:pt>
                <c:pt idx="5">
                  <c:v>2024.0</c:v>
                </c:pt>
                <c:pt idx="6">
                  <c:v>2025.0</c:v>
                </c:pt>
                <c:pt idx="7">
                  <c:v>2026.0</c:v>
                </c:pt>
                <c:pt idx="8">
                  <c:v>2027.0</c:v>
                </c:pt>
              </c:numCache>
            </c:numRef>
          </c:cat>
          <c:val>
            <c:numRef>
              <c:f>Sheet1!$B$2:$B$10</c:f>
              <c:numCache>
                <c:formatCode>"$"#,##0</c:formatCode>
                <c:ptCount val="9"/>
                <c:pt idx="0">
                  <c:v>491.5211000000006</c:v>
                </c:pt>
                <c:pt idx="1">
                  <c:v>516.0971550000004</c:v>
                </c:pt>
                <c:pt idx="2">
                  <c:v>541.9020127500004</c:v>
                </c:pt>
                <c:pt idx="3">
                  <c:v>568.9971133875</c:v>
                </c:pt>
                <c:pt idx="4">
                  <c:v>597.4469690568758</c:v>
                </c:pt>
                <c:pt idx="5">
                  <c:v>627.3193175097194</c:v>
                </c:pt>
                <c:pt idx="6">
                  <c:v>658.6852833852054</c:v>
                </c:pt>
                <c:pt idx="7">
                  <c:v>691.6195475544654</c:v>
                </c:pt>
                <c:pt idx="8">
                  <c:v>726.2005249321891</c:v>
                </c:pt>
              </c:numCache>
            </c:numRef>
          </c:val>
          <c:smooth val="0"/>
          <c:extLst xmlns:c16r2="http://schemas.microsoft.com/office/drawing/2015/06/chart">
            <c:ext xmlns:c16="http://schemas.microsoft.com/office/drawing/2014/chart" uri="{C3380CC4-5D6E-409C-BE32-E72D297353CC}">
              <c16:uniqueId val="{00000001-A022-457A-9D3D-80BB008CC02C}"/>
            </c:ext>
          </c:extLst>
        </c:ser>
        <c:ser>
          <c:idx val="3"/>
          <c:order val="1"/>
          <c:tx>
            <c:strRef>
              <c:f>Sheet1!$C$1</c:f>
              <c:strCache>
                <c:ptCount val="1"/>
                <c:pt idx="0">
                  <c:v>40 year old</c:v>
                </c:pt>
              </c:strCache>
            </c:strRef>
          </c:tx>
          <c:spPr>
            <a:ln w="38100" cap="rnd">
              <a:solidFill>
                <a:schemeClr val="bg2">
                  <a:lumMod val="75000"/>
                </a:schemeClr>
              </a:solidFill>
              <a:round/>
            </a:ln>
            <a:effectLst/>
          </c:spPr>
          <c:marker>
            <c:symbol val="none"/>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a:solidFill>
                      <a:schemeClr val="bg2">
                        <a:lumMod val="75000"/>
                      </a:schemeClr>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Sheet1!$A$2:$A$10</c:f>
              <c:numCache>
                <c:formatCode>General</c:formatCode>
                <c:ptCount val="9"/>
                <c:pt idx="0">
                  <c:v>2019.0</c:v>
                </c:pt>
                <c:pt idx="1">
                  <c:v>2020.0</c:v>
                </c:pt>
                <c:pt idx="2">
                  <c:v>2021.0</c:v>
                </c:pt>
                <c:pt idx="3">
                  <c:v>2022.0</c:v>
                </c:pt>
                <c:pt idx="4">
                  <c:v>2023.0</c:v>
                </c:pt>
                <c:pt idx="5">
                  <c:v>2024.0</c:v>
                </c:pt>
                <c:pt idx="6">
                  <c:v>2025.0</c:v>
                </c:pt>
                <c:pt idx="7">
                  <c:v>2026.0</c:v>
                </c:pt>
                <c:pt idx="8">
                  <c:v>2027.0</c:v>
                </c:pt>
              </c:numCache>
            </c:numRef>
          </c:cat>
          <c:val>
            <c:numRef>
              <c:f>Sheet1!$C$2:$C$10</c:f>
              <c:numCache>
                <c:formatCode>"$"#,##0</c:formatCode>
                <c:ptCount val="9"/>
                <c:pt idx="0">
                  <c:v>597.9619999999999</c:v>
                </c:pt>
                <c:pt idx="1">
                  <c:v>627.8601000000002</c:v>
                </c:pt>
                <c:pt idx="2">
                  <c:v>659.2531050000007</c:v>
                </c:pt>
                <c:pt idx="3">
                  <c:v>692.215760250001</c:v>
                </c:pt>
                <c:pt idx="4">
                  <c:v>726.8265482625011</c:v>
                </c:pt>
                <c:pt idx="5">
                  <c:v>763.1678756756265</c:v>
                </c:pt>
                <c:pt idx="6">
                  <c:v>801.3262694594059</c:v>
                </c:pt>
                <c:pt idx="7">
                  <c:v>841.3925829323781</c:v>
                </c:pt>
                <c:pt idx="8">
                  <c:v>883.4622120789971</c:v>
                </c:pt>
              </c:numCache>
            </c:numRef>
          </c:val>
          <c:smooth val="0"/>
          <c:extLst xmlns:c16r2="http://schemas.microsoft.com/office/drawing/2015/06/chart">
            <c:ext xmlns:c16="http://schemas.microsoft.com/office/drawing/2014/chart" uri="{C3380CC4-5D6E-409C-BE32-E72D297353CC}">
              <c16:uniqueId val="{00000000-32EA-4F15-B4D4-4B3D0BDEC2DD}"/>
            </c:ext>
          </c:extLst>
        </c:ser>
        <c:ser>
          <c:idx val="4"/>
          <c:order val="2"/>
          <c:tx>
            <c:strRef>
              <c:f>Sheet1!$D$1</c:f>
              <c:strCache>
                <c:ptCount val="1"/>
                <c:pt idx="0">
                  <c:v>60 year old</c:v>
                </c:pt>
              </c:strCache>
            </c:strRef>
          </c:tx>
          <c:spPr>
            <a:ln w="38100" cap="rnd">
              <a:solidFill>
                <a:schemeClr val="bg2">
                  <a:lumMod val="50000"/>
                </a:schemeClr>
              </a:solidFill>
              <a:round/>
            </a:ln>
            <a:effectLst/>
          </c:spPr>
          <c:marker>
            <c:symbol val="none"/>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b="0">
                    <a:solidFill>
                      <a:schemeClr val="bg2">
                        <a:lumMod val="50000"/>
                      </a:schemeClr>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Sheet1!$A$2:$A$10</c:f>
              <c:numCache>
                <c:formatCode>General</c:formatCode>
                <c:ptCount val="9"/>
                <c:pt idx="0">
                  <c:v>2019.0</c:v>
                </c:pt>
                <c:pt idx="1">
                  <c:v>2020.0</c:v>
                </c:pt>
                <c:pt idx="2">
                  <c:v>2021.0</c:v>
                </c:pt>
                <c:pt idx="3">
                  <c:v>2022.0</c:v>
                </c:pt>
                <c:pt idx="4">
                  <c:v>2023.0</c:v>
                </c:pt>
                <c:pt idx="5">
                  <c:v>2024.0</c:v>
                </c:pt>
                <c:pt idx="6">
                  <c:v>2025.0</c:v>
                </c:pt>
                <c:pt idx="7">
                  <c:v>2026.0</c:v>
                </c:pt>
                <c:pt idx="8">
                  <c:v>2027.0</c:v>
                </c:pt>
              </c:numCache>
            </c:numRef>
          </c:cat>
          <c:val>
            <c:numRef>
              <c:f>Sheet1!$D$2:$D$10</c:f>
              <c:numCache>
                <c:formatCode>"$"#,##0</c:formatCode>
                <c:ptCount val="9"/>
                <c:pt idx="0">
                  <c:v>1268.936000000002</c:v>
                </c:pt>
                <c:pt idx="1">
                  <c:v>1332.382800000001</c:v>
                </c:pt>
                <c:pt idx="2">
                  <c:v>1399.001940000002</c:v>
                </c:pt>
                <c:pt idx="3">
                  <c:v>1468.952037000001</c:v>
                </c:pt>
                <c:pt idx="4">
                  <c:v>1542.399638850004</c:v>
                </c:pt>
                <c:pt idx="5">
                  <c:v>1619.519620792502</c:v>
                </c:pt>
                <c:pt idx="6">
                  <c:v>1700.495601832128</c:v>
                </c:pt>
                <c:pt idx="7">
                  <c:v>1785.520381923732</c:v>
                </c:pt>
                <c:pt idx="8">
                  <c:v>1874.796401019921</c:v>
                </c:pt>
              </c:numCache>
            </c:numRef>
          </c:val>
          <c:smooth val="0"/>
          <c:extLst xmlns:c16r2="http://schemas.microsoft.com/office/drawing/2015/06/chart">
            <c:ext xmlns:c16="http://schemas.microsoft.com/office/drawing/2014/chart" uri="{C3380CC4-5D6E-409C-BE32-E72D297353CC}">
              <c16:uniqueId val="{00000001-32EA-4F15-B4D4-4B3D0BDEC2DD}"/>
            </c:ext>
          </c:extLst>
        </c:ser>
        <c:ser>
          <c:idx val="5"/>
          <c:order val="3"/>
          <c:tx>
            <c:strRef>
              <c:f>Sheet1!$E$1</c:f>
              <c:strCache>
                <c:ptCount val="1"/>
                <c:pt idx="0">
                  <c:v>3rd quintile</c:v>
                </c:pt>
              </c:strCache>
            </c:strRef>
          </c:tx>
          <c:spPr>
            <a:ln w="25400">
              <a:solidFill>
                <a:schemeClr val="accent2"/>
              </a:solidFill>
              <a:prstDash val="sysDot"/>
            </a:ln>
          </c:spPr>
          <c:marker>
            <c:symbol val="none"/>
          </c:marker>
          <c:cat>
            <c:numRef>
              <c:f>Sheet1!$A$2:$A$10</c:f>
              <c:numCache>
                <c:formatCode>General</c:formatCode>
                <c:ptCount val="9"/>
                <c:pt idx="0">
                  <c:v>2019.0</c:v>
                </c:pt>
                <c:pt idx="1">
                  <c:v>2020.0</c:v>
                </c:pt>
                <c:pt idx="2">
                  <c:v>2021.0</c:v>
                </c:pt>
                <c:pt idx="3">
                  <c:v>2022.0</c:v>
                </c:pt>
                <c:pt idx="4">
                  <c:v>2023.0</c:v>
                </c:pt>
                <c:pt idx="5">
                  <c:v>2024.0</c:v>
                </c:pt>
                <c:pt idx="6">
                  <c:v>2025.0</c:v>
                </c:pt>
                <c:pt idx="7">
                  <c:v>2026.0</c:v>
                </c:pt>
                <c:pt idx="8">
                  <c:v>2027.0</c:v>
                </c:pt>
              </c:numCache>
            </c:numRef>
          </c:cat>
          <c:val>
            <c:numRef>
              <c:f>Sheet1!$E$2:$E$10</c:f>
              <c:numCache>
                <c:formatCode>General</c:formatCode>
                <c:ptCount val="9"/>
                <c:pt idx="0" formatCode="&quot;$&quot;#,##0">
                  <c:v>850.0</c:v>
                </c:pt>
                <c:pt idx="6" formatCode="&quot;$&quot;#,##0">
                  <c:v>880.0</c:v>
                </c:pt>
                <c:pt idx="8" formatCode="&quot;$&quot;#,##0">
                  <c:v>50.0</c:v>
                </c:pt>
              </c:numCache>
            </c:numRef>
          </c:val>
          <c:smooth val="0"/>
          <c:extLst xmlns:c16r2="http://schemas.microsoft.com/office/drawing/2015/06/chart">
            <c:ext xmlns:c16="http://schemas.microsoft.com/office/drawing/2014/chart" uri="{C3380CC4-5D6E-409C-BE32-E72D297353CC}">
              <c16:uniqueId val="{00000002-32EA-4F15-B4D4-4B3D0BDEC2DD}"/>
            </c:ext>
          </c:extLst>
        </c:ser>
        <c:ser>
          <c:idx val="6"/>
          <c:order val="4"/>
          <c:tx>
            <c:strRef>
              <c:f>Sheet1!$F$1</c:f>
              <c:strCache>
                <c:ptCount val="1"/>
                <c:pt idx="0">
                  <c:v>4th quintile</c:v>
                </c:pt>
              </c:strCache>
            </c:strRef>
          </c:tx>
          <c:spPr>
            <a:ln w="25400">
              <a:solidFill>
                <a:schemeClr val="accent2">
                  <a:lumMod val="75000"/>
                </a:schemeClr>
              </a:solidFill>
              <a:prstDash val="sysDot"/>
            </a:ln>
          </c:spPr>
          <c:marker>
            <c:symbol val="none"/>
          </c:marker>
          <c:cat>
            <c:numRef>
              <c:f>Sheet1!$A$2:$A$10</c:f>
              <c:numCache>
                <c:formatCode>General</c:formatCode>
                <c:ptCount val="9"/>
                <c:pt idx="0">
                  <c:v>2019.0</c:v>
                </c:pt>
                <c:pt idx="1">
                  <c:v>2020.0</c:v>
                </c:pt>
                <c:pt idx="2">
                  <c:v>2021.0</c:v>
                </c:pt>
                <c:pt idx="3">
                  <c:v>2022.0</c:v>
                </c:pt>
                <c:pt idx="4">
                  <c:v>2023.0</c:v>
                </c:pt>
                <c:pt idx="5">
                  <c:v>2024.0</c:v>
                </c:pt>
                <c:pt idx="6">
                  <c:v>2025.0</c:v>
                </c:pt>
                <c:pt idx="7">
                  <c:v>2026.0</c:v>
                </c:pt>
                <c:pt idx="8">
                  <c:v>2027.0</c:v>
                </c:pt>
              </c:numCache>
            </c:numRef>
          </c:cat>
          <c:val>
            <c:numRef>
              <c:f>Sheet1!$F$2:$F$10</c:f>
              <c:numCache>
                <c:formatCode>General</c:formatCode>
                <c:ptCount val="9"/>
                <c:pt idx="0">
                  <c:v>1430.0</c:v>
                </c:pt>
                <c:pt idx="6">
                  <c:v>1330.0</c:v>
                </c:pt>
                <c:pt idx="8">
                  <c:v>150.0</c:v>
                </c:pt>
              </c:numCache>
            </c:numRef>
          </c:val>
          <c:smooth val="0"/>
          <c:extLst xmlns:c16r2="http://schemas.microsoft.com/office/drawing/2015/06/chart">
            <c:ext xmlns:c16="http://schemas.microsoft.com/office/drawing/2014/chart" uri="{C3380CC4-5D6E-409C-BE32-E72D297353CC}">
              <c16:uniqueId val="{00000003-32EA-4F15-B4D4-4B3D0BDEC2DD}"/>
            </c:ext>
          </c:extLst>
        </c:ser>
        <c:ser>
          <c:idx val="0"/>
          <c:order val="5"/>
          <c:tx>
            <c:strRef>
              <c:f>Sheet1!$G$1</c:f>
              <c:strCache>
                <c:ptCount val="1"/>
                <c:pt idx="0">
                  <c:v>80th–90th percentile</c:v>
                </c:pt>
              </c:strCache>
            </c:strRef>
          </c:tx>
          <c:spPr>
            <a:ln w="25400">
              <a:solidFill>
                <a:schemeClr val="accent2">
                  <a:lumMod val="50000"/>
                </a:schemeClr>
              </a:solidFill>
              <a:prstDash val="sysDot"/>
            </a:ln>
          </c:spPr>
          <c:marker>
            <c:symbol val="none"/>
          </c:marker>
          <c:cat>
            <c:numRef>
              <c:f>Sheet1!$A$2:$A$10</c:f>
              <c:numCache>
                <c:formatCode>General</c:formatCode>
                <c:ptCount val="9"/>
                <c:pt idx="0">
                  <c:v>2019.0</c:v>
                </c:pt>
                <c:pt idx="1">
                  <c:v>2020.0</c:v>
                </c:pt>
                <c:pt idx="2">
                  <c:v>2021.0</c:v>
                </c:pt>
                <c:pt idx="3">
                  <c:v>2022.0</c:v>
                </c:pt>
                <c:pt idx="4">
                  <c:v>2023.0</c:v>
                </c:pt>
                <c:pt idx="5">
                  <c:v>2024.0</c:v>
                </c:pt>
                <c:pt idx="6">
                  <c:v>2025.0</c:v>
                </c:pt>
                <c:pt idx="7">
                  <c:v>2026.0</c:v>
                </c:pt>
                <c:pt idx="8">
                  <c:v>2027.0</c:v>
                </c:pt>
              </c:numCache>
            </c:numRef>
          </c:cat>
          <c:val>
            <c:numRef>
              <c:f>Sheet1!$G$2:$G$10</c:f>
              <c:numCache>
                <c:formatCode>General</c:formatCode>
                <c:ptCount val="9"/>
                <c:pt idx="0">
                  <c:v>2230.0</c:v>
                </c:pt>
                <c:pt idx="6" formatCode="&quot;$&quot;#,##0">
                  <c:v>1800.0</c:v>
                </c:pt>
                <c:pt idx="8" formatCode="&quot;$&quot;#,##0">
                  <c:v>340.0</c:v>
                </c:pt>
              </c:numCache>
            </c:numRef>
          </c:val>
          <c:smooth val="0"/>
          <c:extLst xmlns:c16r2="http://schemas.microsoft.com/office/drawing/2015/06/chart">
            <c:ext xmlns:c16="http://schemas.microsoft.com/office/drawing/2014/chart" uri="{C3380CC4-5D6E-409C-BE32-E72D297353CC}">
              <c16:uniqueId val="{00000004-32EA-4F15-B4D4-4B3D0BDEC2DD}"/>
            </c:ext>
          </c:extLst>
        </c:ser>
        <c:dLbls>
          <c:showLegendKey val="0"/>
          <c:showVal val="0"/>
          <c:showCatName val="0"/>
          <c:showSerName val="0"/>
          <c:showPercent val="0"/>
          <c:showBubbleSize val="0"/>
        </c:dLbls>
        <c:smooth val="0"/>
        <c:axId val="1914212672"/>
        <c:axId val="1866081200"/>
      </c:lineChart>
      <c:catAx>
        <c:axId val="191421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4C515A"/>
                </a:solidFill>
                <a:latin typeface="Interface"/>
                <a:ea typeface="+mn-ea"/>
                <a:cs typeface="+mn-cs"/>
              </a:defRPr>
            </a:pPr>
            <a:endParaRPr lang="en-US"/>
          </a:p>
        </c:txPr>
        <c:crossAx val="1866081200"/>
        <c:crosses val="autoZero"/>
        <c:auto val="1"/>
        <c:lblAlgn val="ctr"/>
        <c:lblOffset val="100"/>
        <c:noMultiLvlLbl val="0"/>
      </c:catAx>
      <c:valAx>
        <c:axId val="1866081200"/>
        <c:scaling>
          <c:orientation val="minMax"/>
          <c:max val="2400.0"/>
          <c:min val="0.0"/>
        </c:scaling>
        <c:delete val="0"/>
        <c:axPos val="l"/>
        <c:majorGridlines>
          <c:spPr>
            <a:ln w="9525" cap="flat" cmpd="sng" algn="ctr">
              <a:no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4C515A"/>
                </a:solidFill>
                <a:latin typeface="Interface"/>
                <a:ea typeface="+mn-ea"/>
                <a:cs typeface="+mn-cs"/>
              </a:defRPr>
            </a:pPr>
            <a:endParaRPr lang="en-US"/>
          </a:p>
        </c:txPr>
        <c:crossAx val="1914212672"/>
        <c:crosses val="autoZero"/>
        <c:crossBetween val="between"/>
        <c:majorUnit val="200.0"/>
      </c:valAx>
      <c:spPr>
        <a:noFill/>
        <a:ln>
          <a:noFill/>
        </a:ln>
        <a:effectLst/>
      </c:spPr>
    </c:plotArea>
    <c:plotVisOnly val="1"/>
    <c:dispBlanksAs val="span"/>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54817617337873"/>
          <c:y val="0.0406047998826852"/>
          <c:w val="0.9284600115775"/>
          <c:h val="0.878850733579352"/>
        </c:manualLayout>
      </c:layout>
      <c:lineChart>
        <c:grouping val="standard"/>
        <c:varyColors val="0"/>
        <c:ser>
          <c:idx val="0"/>
          <c:order val="0"/>
          <c:tx>
            <c:strRef>
              <c:f>Sheet1!$B$1</c:f>
              <c:strCache>
                <c:ptCount val="1"/>
                <c:pt idx="0">
                  <c:v>premium27_difference_2019</c:v>
                </c:pt>
              </c:strCache>
            </c:strRef>
          </c:tx>
          <c:spPr>
            <a:ln w="19050">
              <a:noFill/>
            </a:ln>
          </c:spPr>
          <c:marker>
            <c:symbol val="circle"/>
            <c:size val="12"/>
            <c:spPr>
              <a:solidFill>
                <a:schemeClr val="bg2"/>
              </a:solidFill>
              <a:ln>
                <a:noFill/>
              </a:ln>
            </c:spPr>
          </c:marker>
          <c:dLbls>
            <c:spPr>
              <a:noFill/>
              <a:ln>
                <a:noFill/>
              </a:ln>
              <a:effectLst/>
            </c:spPr>
            <c:txPr>
              <a:bodyPr rot="-5400000" vert="horz" wrap="square" lIns="38100" tIns="19050" rIns="38100" bIns="19050" anchor="ctr">
                <a:spAutoFit/>
              </a:bodyPr>
              <a:lstStyle/>
              <a:p>
                <a:pPr>
                  <a:defRPr sz="1050">
                    <a:solidFill>
                      <a:srgbClr val="4C515A"/>
                    </a:solidFill>
                    <a:latin typeface="Interface"/>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Sheet1!$A$2:$A$40</c:f>
              <c:strCache>
                <c:ptCount val="39"/>
                <c:pt idx="0">
                  <c:v>ND</c:v>
                </c:pt>
                <c:pt idx="1">
                  <c:v>IN</c:v>
                </c:pt>
                <c:pt idx="2">
                  <c:v>AR</c:v>
                </c:pt>
                <c:pt idx="3">
                  <c:v>NM</c:v>
                </c:pt>
                <c:pt idx="4">
                  <c:v>OH</c:v>
                </c:pt>
                <c:pt idx="5">
                  <c:v>MI</c:v>
                </c:pt>
                <c:pt idx="6">
                  <c:v>KY</c:v>
                </c:pt>
                <c:pt idx="7">
                  <c:v>NJ</c:v>
                </c:pt>
                <c:pt idx="8">
                  <c:v>OR</c:v>
                </c:pt>
                <c:pt idx="9">
                  <c:v>PA</c:v>
                </c:pt>
                <c:pt idx="10">
                  <c:v>HI</c:v>
                </c:pt>
                <c:pt idx="11">
                  <c:v>KS</c:v>
                </c:pt>
                <c:pt idx="12">
                  <c:v>TX</c:v>
                </c:pt>
                <c:pt idx="13">
                  <c:v>NH</c:v>
                </c:pt>
                <c:pt idx="14">
                  <c:v>LA</c:v>
                </c:pt>
                <c:pt idx="15">
                  <c:v>SD</c:v>
                </c:pt>
                <c:pt idx="16">
                  <c:v>MS</c:v>
                </c:pt>
                <c:pt idx="17">
                  <c:v>WI</c:v>
                </c:pt>
                <c:pt idx="18">
                  <c:v>MT</c:v>
                </c:pt>
                <c:pt idx="19">
                  <c:v>AL</c:v>
                </c:pt>
                <c:pt idx="20">
                  <c:v>IL</c:v>
                </c:pt>
                <c:pt idx="21">
                  <c:v>WV</c:v>
                </c:pt>
                <c:pt idx="22">
                  <c:v>SC</c:v>
                </c:pt>
                <c:pt idx="23">
                  <c:v>OK</c:v>
                </c:pt>
                <c:pt idx="24">
                  <c:v>MO</c:v>
                </c:pt>
                <c:pt idx="25">
                  <c:v>NV</c:v>
                </c:pt>
                <c:pt idx="26">
                  <c:v>GA</c:v>
                </c:pt>
                <c:pt idx="27">
                  <c:v>FL</c:v>
                </c:pt>
                <c:pt idx="28">
                  <c:v>VA</c:v>
                </c:pt>
                <c:pt idx="29">
                  <c:v>DE</c:v>
                </c:pt>
                <c:pt idx="30">
                  <c:v>AZ</c:v>
                </c:pt>
                <c:pt idx="31">
                  <c:v>ME</c:v>
                </c:pt>
                <c:pt idx="32">
                  <c:v>NC</c:v>
                </c:pt>
                <c:pt idx="33">
                  <c:v>TN</c:v>
                </c:pt>
                <c:pt idx="34">
                  <c:v>UT</c:v>
                </c:pt>
                <c:pt idx="35">
                  <c:v>IA</c:v>
                </c:pt>
                <c:pt idx="36">
                  <c:v>AK</c:v>
                </c:pt>
                <c:pt idx="37">
                  <c:v>WY</c:v>
                </c:pt>
                <c:pt idx="38">
                  <c:v>NE</c:v>
                </c:pt>
              </c:strCache>
            </c:strRef>
          </c:cat>
          <c:val>
            <c:numRef>
              <c:f>Sheet1!$B$2:$B$40</c:f>
              <c:numCache>
                <c:formatCode>"$"#,##0</c:formatCode>
                <c:ptCount val="39"/>
                <c:pt idx="0">
                  <c:v>308.8560000000002</c:v>
                </c:pt>
                <c:pt idx="1">
                  <c:v>325.2579000000005</c:v>
                </c:pt>
                <c:pt idx="2">
                  <c:v>333.3206000000005</c:v>
                </c:pt>
                <c:pt idx="3">
                  <c:v>343.5672000000004</c:v>
                </c:pt>
                <c:pt idx="4">
                  <c:v>356.0583000000001</c:v>
                </c:pt>
                <c:pt idx="5">
                  <c:v>380.2035000000004</c:v>
                </c:pt>
                <c:pt idx="6">
                  <c:v>385.6350000000007</c:v>
                </c:pt>
                <c:pt idx="7">
                  <c:v>392.1840000000002</c:v>
                </c:pt>
                <c:pt idx="8">
                  <c:v>392.9143000000003</c:v>
                </c:pt>
                <c:pt idx="9">
                  <c:v>424.1946000000007</c:v>
                </c:pt>
                <c:pt idx="10">
                  <c:v>430.0320000000002</c:v>
                </c:pt>
                <c:pt idx="11">
                  <c:v>444.8400000000002</c:v>
                </c:pt>
                <c:pt idx="12">
                  <c:v>445.0546000000004</c:v>
                </c:pt>
                <c:pt idx="13">
                  <c:v>449.2800000000007</c:v>
                </c:pt>
                <c:pt idx="14">
                  <c:v>449.9070000000002</c:v>
                </c:pt>
                <c:pt idx="15">
                  <c:v>462.9660000000001</c:v>
                </c:pt>
                <c:pt idx="16">
                  <c:v>479.3900000000003</c:v>
                </c:pt>
                <c:pt idx="17">
                  <c:v>482.1360000000004</c:v>
                </c:pt>
                <c:pt idx="18">
                  <c:v>483.5730000000003</c:v>
                </c:pt>
                <c:pt idx="19">
                  <c:v>503.3770000000004</c:v>
                </c:pt>
                <c:pt idx="20">
                  <c:v>503.9142000000002</c:v>
                </c:pt>
                <c:pt idx="21">
                  <c:v>506.4916000000001</c:v>
                </c:pt>
                <c:pt idx="22">
                  <c:v>512.323300000001</c:v>
                </c:pt>
                <c:pt idx="23">
                  <c:v>515.9280000000008</c:v>
                </c:pt>
                <c:pt idx="24">
                  <c:v>528.6180000000005</c:v>
                </c:pt>
                <c:pt idx="25">
                  <c:v>529.4880000000003</c:v>
                </c:pt>
                <c:pt idx="26">
                  <c:v>536.2229000000007</c:v>
                </c:pt>
                <c:pt idx="27">
                  <c:v>537.6285000000007</c:v>
                </c:pt>
                <c:pt idx="28">
                  <c:v>541.9490000000004</c:v>
                </c:pt>
                <c:pt idx="29">
                  <c:v>563.6400000000003</c:v>
                </c:pt>
                <c:pt idx="30">
                  <c:v>567.1200000000008</c:v>
                </c:pt>
                <c:pt idx="31">
                  <c:v>580.6890000000005</c:v>
                </c:pt>
                <c:pt idx="32">
                  <c:v>594.2175000000004</c:v>
                </c:pt>
                <c:pt idx="33">
                  <c:v>595.5420000000004</c:v>
                </c:pt>
                <c:pt idx="34">
                  <c:v>640.308000000001</c:v>
                </c:pt>
                <c:pt idx="35">
                  <c:v>667.9252000000004</c:v>
                </c:pt>
                <c:pt idx="36">
                  <c:v>687.6000000000004</c:v>
                </c:pt>
                <c:pt idx="37">
                  <c:v>688.5280000000002</c:v>
                </c:pt>
                <c:pt idx="38">
                  <c:v>701.5260000000004</c:v>
                </c:pt>
              </c:numCache>
            </c:numRef>
          </c:val>
          <c:smooth val="0"/>
          <c:extLst xmlns:c16r2="http://schemas.microsoft.com/office/drawing/2015/06/chart">
            <c:ext xmlns:c16="http://schemas.microsoft.com/office/drawing/2014/chart" uri="{C3380CC4-5D6E-409C-BE32-E72D297353CC}">
              <c16:uniqueId val="{00000000-15B0-4717-BD72-2A8036A828FE}"/>
            </c:ext>
          </c:extLst>
        </c:ser>
        <c:ser>
          <c:idx val="1"/>
          <c:order val="1"/>
          <c:tx>
            <c:strRef>
              <c:f>Sheet1!$C$1</c:f>
              <c:strCache>
                <c:ptCount val="1"/>
                <c:pt idx="0">
                  <c:v>premium27_difference_2027</c:v>
                </c:pt>
              </c:strCache>
            </c:strRef>
          </c:tx>
          <c:spPr>
            <a:ln w="19050">
              <a:noFill/>
            </a:ln>
          </c:spPr>
          <c:marker>
            <c:symbol val="circle"/>
            <c:size val="12"/>
            <c:spPr>
              <a:solidFill>
                <a:schemeClr val="tx2"/>
              </a:solidFill>
              <a:ln>
                <a:noFill/>
              </a:ln>
            </c:spPr>
          </c:marker>
          <c:dLbls>
            <c:spPr>
              <a:noFill/>
              <a:ln>
                <a:noFill/>
              </a:ln>
              <a:effectLst/>
            </c:spPr>
            <c:txPr>
              <a:bodyPr rot="-5400000" vert="horz" wrap="square" lIns="38100" tIns="19050" rIns="38100" bIns="19050" anchor="ctr">
                <a:spAutoFit/>
              </a:bodyPr>
              <a:lstStyle/>
              <a:p>
                <a:pPr>
                  <a:defRPr sz="1050">
                    <a:solidFill>
                      <a:srgbClr val="4C515A"/>
                    </a:solidFill>
                    <a:latin typeface="Interface"/>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Sheet1!$A$2:$A$40</c:f>
              <c:strCache>
                <c:ptCount val="39"/>
                <c:pt idx="0">
                  <c:v>ND</c:v>
                </c:pt>
                <c:pt idx="1">
                  <c:v>IN</c:v>
                </c:pt>
                <c:pt idx="2">
                  <c:v>AR</c:v>
                </c:pt>
                <c:pt idx="3">
                  <c:v>NM</c:v>
                </c:pt>
                <c:pt idx="4">
                  <c:v>OH</c:v>
                </c:pt>
                <c:pt idx="5">
                  <c:v>MI</c:v>
                </c:pt>
                <c:pt idx="6">
                  <c:v>KY</c:v>
                </c:pt>
                <c:pt idx="7">
                  <c:v>NJ</c:v>
                </c:pt>
                <c:pt idx="8">
                  <c:v>OR</c:v>
                </c:pt>
                <c:pt idx="9">
                  <c:v>PA</c:v>
                </c:pt>
                <c:pt idx="10">
                  <c:v>HI</c:v>
                </c:pt>
                <c:pt idx="11">
                  <c:v>KS</c:v>
                </c:pt>
                <c:pt idx="12">
                  <c:v>TX</c:v>
                </c:pt>
                <c:pt idx="13">
                  <c:v>NH</c:v>
                </c:pt>
                <c:pt idx="14">
                  <c:v>LA</c:v>
                </c:pt>
                <c:pt idx="15">
                  <c:v>SD</c:v>
                </c:pt>
                <c:pt idx="16">
                  <c:v>MS</c:v>
                </c:pt>
                <c:pt idx="17">
                  <c:v>WI</c:v>
                </c:pt>
                <c:pt idx="18">
                  <c:v>MT</c:v>
                </c:pt>
                <c:pt idx="19">
                  <c:v>AL</c:v>
                </c:pt>
                <c:pt idx="20">
                  <c:v>IL</c:v>
                </c:pt>
                <c:pt idx="21">
                  <c:v>WV</c:v>
                </c:pt>
                <c:pt idx="22">
                  <c:v>SC</c:v>
                </c:pt>
                <c:pt idx="23">
                  <c:v>OK</c:v>
                </c:pt>
                <c:pt idx="24">
                  <c:v>MO</c:v>
                </c:pt>
                <c:pt idx="25">
                  <c:v>NV</c:v>
                </c:pt>
                <c:pt idx="26">
                  <c:v>GA</c:v>
                </c:pt>
                <c:pt idx="27">
                  <c:v>FL</c:v>
                </c:pt>
                <c:pt idx="28">
                  <c:v>VA</c:v>
                </c:pt>
                <c:pt idx="29">
                  <c:v>DE</c:v>
                </c:pt>
                <c:pt idx="30">
                  <c:v>AZ</c:v>
                </c:pt>
                <c:pt idx="31">
                  <c:v>ME</c:v>
                </c:pt>
                <c:pt idx="32">
                  <c:v>NC</c:v>
                </c:pt>
                <c:pt idx="33">
                  <c:v>TN</c:v>
                </c:pt>
                <c:pt idx="34">
                  <c:v>UT</c:v>
                </c:pt>
                <c:pt idx="35">
                  <c:v>IA</c:v>
                </c:pt>
                <c:pt idx="36">
                  <c:v>AK</c:v>
                </c:pt>
                <c:pt idx="37">
                  <c:v>WY</c:v>
                </c:pt>
                <c:pt idx="38">
                  <c:v>NE</c:v>
                </c:pt>
              </c:strCache>
            </c:strRef>
          </c:cat>
          <c:val>
            <c:numRef>
              <c:f>Sheet1!$C$2:$C$40</c:f>
              <c:numCache>
                <c:formatCode>"$"#,##0</c:formatCode>
                <c:ptCount val="39"/>
                <c:pt idx="0">
                  <c:v>456.3209785469152</c:v>
                </c:pt>
                <c:pt idx="1">
                  <c:v>480.554054990399</c:v>
                </c:pt>
                <c:pt idx="2">
                  <c:v>492.4663349970364</c:v>
                </c:pt>
                <c:pt idx="3">
                  <c:v>507.6052299473658</c:v>
                </c:pt>
                <c:pt idx="4">
                  <c:v>526.0602736412802</c:v>
                </c:pt>
                <c:pt idx="5">
                  <c:v>561.733730822656</c:v>
                </c:pt>
                <c:pt idx="6">
                  <c:v>569.7585300655955</c:v>
                </c:pt>
                <c:pt idx="7">
                  <c:v>579.4343857669701</c:v>
                </c:pt>
                <c:pt idx="8">
                  <c:v>580.51337147757</c:v>
                </c:pt>
                <c:pt idx="9">
                  <c:v>626.7286209959238</c:v>
                </c:pt>
                <c:pt idx="10">
                  <c:v>635.3531194034973</c:v>
                </c:pt>
                <c:pt idx="11">
                  <c:v>657.2312796151273</c:v>
                </c:pt>
                <c:pt idx="12">
                  <c:v>657.548341553365</c:v>
                </c:pt>
                <c:pt idx="13">
                  <c:v>663.7911817855511</c:v>
                </c:pt>
                <c:pt idx="14">
                  <c:v>664.7175463488065</c:v>
                </c:pt>
                <c:pt idx="15">
                  <c:v>684.0116369892476</c:v>
                </c:pt>
                <c:pt idx="16">
                  <c:v>708.2773651980397</c:v>
                </c:pt>
                <c:pt idx="17">
                  <c:v>712.334457846684</c:v>
                </c:pt>
                <c:pt idx="18">
                  <c:v>714.4575613194078</c:v>
                </c:pt>
                <c:pt idx="19">
                  <c:v>743.717088928208</c:v>
                </c:pt>
                <c:pt idx="20">
                  <c:v>744.5107779926115</c:v>
                </c:pt>
                <c:pt idx="21">
                  <c:v>748.318771653433</c:v>
                </c:pt>
                <c:pt idx="22">
                  <c:v>756.9348485649771</c:v>
                </c:pt>
                <c:pt idx="23">
                  <c:v>762.2606322032052</c:v>
                </c:pt>
                <c:pt idx="24">
                  <c:v>781.009541784888</c:v>
                </c:pt>
                <c:pt idx="25">
                  <c:v>782.2949280209832</c:v>
                </c:pt>
                <c:pt idx="26">
                  <c:v>792.2454426893591</c:v>
                </c:pt>
                <c:pt idx="27">
                  <c:v>794.3221540611494</c:v>
                </c:pt>
                <c:pt idx="28">
                  <c:v>800.7055003060405</c:v>
                </c:pt>
                <c:pt idx="29">
                  <c:v>832.7529863372675</c:v>
                </c:pt>
                <c:pt idx="30">
                  <c:v>837.894531281654</c:v>
                </c:pt>
                <c:pt idx="31">
                  <c:v>857.9421241984257</c:v>
                </c:pt>
                <c:pt idx="32">
                  <c:v>877.9298801697278</c:v>
                </c:pt>
                <c:pt idx="33">
                  <c:v>879.886769905028</c:v>
                </c:pt>
                <c:pt idx="34">
                  <c:v>946.0265403016875</c:v>
                </c:pt>
                <c:pt idx="35">
                  <c:v>986.8297227838985</c:v>
                </c:pt>
                <c:pt idx="36">
                  <c:v>1015.898363149361</c:v>
                </c:pt>
                <c:pt idx="37">
                  <c:v>1017.269441801196</c:v>
                </c:pt>
                <c:pt idx="38">
                  <c:v>1036.473407659567</c:v>
                </c:pt>
              </c:numCache>
            </c:numRef>
          </c:val>
          <c:smooth val="0"/>
          <c:extLst xmlns:c16r2="http://schemas.microsoft.com/office/drawing/2015/06/chart">
            <c:ext xmlns:c16="http://schemas.microsoft.com/office/drawing/2014/chart" uri="{C3380CC4-5D6E-409C-BE32-E72D297353CC}">
              <c16:uniqueId val="{00000013-15B0-4717-BD72-2A8036A828FE}"/>
            </c:ext>
          </c:extLst>
        </c:ser>
        <c:dLbls>
          <c:showLegendKey val="0"/>
          <c:showVal val="0"/>
          <c:showCatName val="0"/>
          <c:showSerName val="0"/>
          <c:showPercent val="0"/>
          <c:showBubbleSize val="0"/>
        </c:dLbls>
        <c:dropLines>
          <c:spPr>
            <a:ln>
              <a:solidFill>
                <a:schemeClr val="tx1">
                  <a:lumMod val="15000"/>
                  <a:lumOff val="85000"/>
                </a:schemeClr>
              </a:solidFill>
            </a:ln>
          </c:spPr>
        </c:dropLines>
        <c:marker val="1"/>
        <c:smooth val="0"/>
        <c:axId val="1836018560"/>
        <c:axId val="1864666032"/>
      </c:lineChart>
      <c:catAx>
        <c:axId val="1836018560"/>
        <c:scaling>
          <c:orientation val="minMax"/>
        </c:scaling>
        <c:delete val="0"/>
        <c:axPos val="b"/>
        <c:numFmt formatCode="General" sourceLinked="1"/>
        <c:majorTickMark val="none"/>
        <c:minorTickMark val="none"/>
        <c:tickLblPos val="nextTo"/>
        <c:txPr>
          <a:bodyPr rot="-60000000" vert="horz"/>
          <a:lstStyle/>
          <a:p>
            <a:pPr>
              <a:defRPr sz="1100">
                <a:solidFill>
                  <a:srgbClr val="4C515A"/>
                </a:solidFill>
                <a:latin typeface="Interface"/>
                <a:ea typeface="Tahoma" panose="020B0604030504040204" pitchFamily="34" charset="0"/>
                <a:cs typeface="Tahoma" panose="020B0604030504040204" pitchFamily="34" charset="0"/>
              </a:defRPr>
            </a:pPr>
            <a:endParaRPr lang="en-US"/>
          </a:p>
        </c:txPr>
        <c:crossAx val="1864666032"/>
        <c:crosses val="autoZero"/>
        <c:auto val="1"/>
        <c:lblAlgn val="ctr"/>
        <c:lblOffset val="100"/>
        <c:noMultiLvlLbl val="0"/>
      </c:catAx>
      <c:valAx>
        <c:axId val="1864666032"/>
        <c:scaling>
          <c:orientation val="minMax"/>
          <c:max val="1400.0"/>
          <c:min val="0.0"/>
        </c:scaling>
        <c:delete val="0"/>
        <c:axPos val="l"/>
        <c:numFmt formatCode="&quot;$&quot;#,##0" sourceLinked="1"/>
        <c:majorTickMark val="none"/>
        <c:minorTickMark val="none"/>
        <c:tickLblPos val="nextTo"/>
        <c:spPr>
          <a:ln>
            <a:noFill/>
          </a:ln>
        </c:spPr>
        <c:txPr>
          <a:bodyPr rot="-60000000" vert="horz"/>
          <a:lstStyle/>
          <a:p>
            <a:pPr>
              <a:defRPr sz="1400">
                <a:solidFill>
                  <a:srgbClr val="4C515A"/>
                </a:solidFill>
                <a:latin typeface="Interface"/>
              </a:defRPr>
            </a:pPr>
            <a:endParaRPr lang="en-US"/>
          </a:p>
        </c:txPr>
        <c:crossAx val="18360185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54817617337873"/>
          <c:y val="0.0406047998826852"/>
          <c:w val="0.9284600115775"/>
          <c:h val="0.878850733579352"/>
        </c:manualLayout>
      </c:layout>
      <c:lineChart>
        <c:grouping val="standard"/>
        <c:varyColors val="0"/>
        <c:ser>
          <c:idx val="0"/>
          <c:order val="0"/>
          <c:tx>
            <c:strRef>
              <c:f>Sheet1!$B$1</c:f>
              <c:strCache>
                <c:ptCount val="1"/>
                <c:pt idx="0">
                  <c:v>premium40_difference_2019</c:v>
                </c:pt>
              </c:strCache>
            </c:strRef>
          </c:tx>
          <c:spPr>
            <a:ln w="19050">
              <a:noFill/>
            </a:ln>
          </c:spPr>
          <c:marker>
            <c:symbol val="circle"/>
            <c:size val="12"/>
            <c:spPr>
              <a:solidFill>
                <a:schemeClr val="bg2"/>
              </a:solidFill>
              <a:ln>
                <a:noFill/>
              </a:ln>
            </c:spPr>
          </c:marker>
          <c:dLbls>
            <c:spPr>
              <a:noFill/>
              <a:ln>
                <a:noFill/>
              </a:ln>
              <a:effectLst/>
            </c:spPr>
            <c:txPr>
              <a:bodyPr rot="-5400000" vert="horz" wrap="square" lIns="38100" tIns="19050" rIns="38100" bIns="19050" anchor="ctr">
                <a:spAutoFit/>
              </a:bodyPr>
              <a:lstStyle/>
              <a:p>
                <a:pPr>
                  <a:defRPr sz="1050">
                    <a:solidFill>
                      <a:srgbClr val="4C515A"/>
                    </a:solidFill>
                    <a:latin typeface="Interface"/>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Sheet1!$A$2:$A$40</c:f>
              <c:strCache>
                <c:ptCount val="39"/>
                <c:pt idx="0">
                  <c:v>ND</c:v>
                </c:pt>
                <c:pt idx="1">
                  <c:v>IN</c:v>
                </c:pt>
                <c:pt idx="2">
                  <c:v>AR</c:v>
                </c:pt>
                <c:pt idx="3">
                  <c:v>NM</c:v>
                </c:pt>
                <c:pt idx="4">
                  <c:v>OH</c:v>
                </c:pt>
                <c:pt idx="5">
                  <c:v>MI</c:v>
                </c:pt>
                <c:pt idx="6">
                  <c:v>KY</c:v>
                </c:pt>
                <c:pt idx="7">
                  <c:v>NJ</c:v>
                </c:pt>
                <c:pt idx="8">
                  <c:v>OR</c:v>
                </c:pt>
                <c:pt idx="9">
                  <c:v>PA</c:v>
                </c:pt>
                <c:pt idx="10">
                  <c:v>HI</c:v>
                </c:pt>
                <c:pt idx="11">
                  <c:v>KS</c:v>
                </c:pt>
                <c:pt idx="12">
                  <c:v>TX</c:v>
                </c:pt>
                <c:pt idx="13">
                  <c:v>NH</c:v>
                </c:pt>
                <c:pt idx="14">
                  <c:v>LA</c:v>
                </c:pt>
                <c:pt idx="15">
                  <c:v>SD</c:v>
                </c:pt>
                <c:pt idx="16">
                  <c:v>MS</c:v>
                </c:pt>
                <c:pt idx="17">
                  <c:v>WI</c:v>
                </c:pt>
                <c:pt idx="18">
                  <c:v>MT</c:v>
                </c:pt>
                <c:pt idx="19">
                  <c:v>AL</c:v>
                </c:pt>
                <c:pt idx="20">
                  <c:v>IL</c:v>
                </c:pt>
                <c:pt idx="21">
                  <c:v>WV</c:v>
                </c:pt>
                <c:pt idx="22">
                  <c:v>SC</c:v>
                </c:pt>
                <c:pt idx="23">
                  <c:v>OK</c:v>
                </c:pt>
                <c:pt idx="24">
                  <c:v>MO</c:v>
                </c:pt>
                <c:pt idx="25">
                  <c:v>NV</c:v>
                </c:pt>
                <c:pt idx="26">
                  <c:v>GA</c:v>
                </c:pt>
                <c:pt idx="27">
                  <c:v>FL</c:v>
                </c:pt>
                <c:pt idx="28">
                  <c:v>VA</c:v>
                </c:pt>
                <c:pt idx="29">
                  <c:v>UT</c:v>
                </c:pt>
                <c:pt idx="30">
                  <c:v>DE</c:v>
                </c:pt>
                <c:pt idx="31">
                  <c:v>AZ</c:v>
                </c:pt>
                <c:pt idx="32">
                  <c:v>ME</c:v>
                </c:pt>
                <c:pt idx="33">
                  <c:v>NC</c:v>
                </c:pt>
                <c:pt idx="34">
                  <c:v>TN</c:v>
                </c:pt>
                <c:pt idx="35">
                  <c:v>IA</c:v>
                </c:pt>
                <c:pt idx="36">
                  <c:v>AK</c:v>
                </c:pt>
                <c:pt idx="37">
                  <c:v>WY</c:v>
                </c:pt>
                <c:pt idx="38">
                  <c:v>NE</c:v>
                </c:pt>
              </c:strCache>
            </c:strRef>
          </c:cat>
          <c:val>
            <c:numRef>
              <c:f>Sheet1!$B$2:$B$40</c:f>
              <c:numCache>
                <c:formatCode>"$"#,##0</c:formatCode>
                <c:ptCount val="39"/>
                <c:pt idx="0">
                  <c:v>376.6350000000007</c:v>
                </c:pt>
                <c:pt idx="1">
                  <c:v>396.6395000000007</c:v>
                </c:pt>
                <c:pt idx="2">
                  <c:v>406.4708000000005</c:v>
                </c:pt>
                <c:pt idx="3">
                  <c:v>418.9704000000002</c:v>
                </c:pt>
                <c:pt idx="4">
                  <c:v>434.2002000000002</c:v>
                </c:pt>
                <c:pt idx="5">
                  <c:v>463.6440000000004</c:v>
                </c:pt>
                <c:pt idx="6">
                  <c:v>470.2710000000005</c:v>
                </c:pt>
                <c:pt idx="7">
                  <c:v>478.2600000000002</c:v>
                </c:pt>
                <c:pt idx="8">
                  <c:v>478.6286</c:v>
                </c:pt>
                <c:pt idx="9">
                  <c:v>517.289300000001</c:v>
                </c:pt>
                <c:pt idx="10">
                  <c:v>524.4120000000003</c:v>
                </c:pt>
                <c:pt idx="11">
                  <c:v>542.4650999999996</c:v>
                </c:pt>
                <c:pt idx="12">
                  <c:v>542.7295000000004</c:v>
                </c:pt>
                <c:pt idx="13">
                  <c:v>547.884000000001</c:v>
                </c:pt>
                <c:pt idx="14">
                  <c:v>548.6445000000003</c:v>
                </c:pt>
                <c:pt idx="15">
                  <c:v>564.5790000000006</c:v>
                </c:pt>
                <c:pt idx="16">
                  <c:v>584.6020000000008</c:v>
                </c:pt>
                <c:pt idx="17">
                  <c:v>587.9460000000004</c:v>
                </c:pt>
                <c:pt idx="18">
                  <c:v>589.701000000001</c:v>
                </c:pt>
                <c:pt idx="19">
                  <c:v>613.8535000000002</c:v>
                </c:pt>
                <c:pt idx="20">
                  <c:v>614.5053000000007</c:v>
                </c:pt>
                <c:pt idx="21">
                  <c:v>617.6498000000001</c:v>
                </c:pt>
                <c:pt idx="22">
                  <c:v>624.7622000000002</c:v>
                </c:pt>
                <c:pt idx="23">
                  <c:v>629.1575999999999</c:v>
                </c:pt>
                <c:pt idx="24">
                  <c:v>644.6316000000004</c:v>
                </c:pt>
                <c:pt idx="25">
                  <c:v>645.6960000000008</c:v>
                </c:pt>
                <c:pt idx="26">
                  <c:v>653.9040000000004</c:v>
                </c:pt>
                <c:pt idx="27">
                  <c:v>655.6191000000008</c:v>
                </c:pt>
                <c:pt idx="28">
                  <c:v>660.889000000001</c:v>
                </c:pt>
                <c:pt idx="29">
                  <c:v>681.3101000000004</c:v>
                </c:pt>
                <c:pt idx="30">
                  <c:v>687.3478999999998</c:v>
                </c:pt>
                <c:pt idx="31">
                  <c:v>691.5789000000005</c:v>
                </c:pt>
                <c:pt idx="32">
                  <c:v>708.1320000000004</c:v>
                </c:pt>
                <c:pt idx="33">
                  <c:v>724.628200000001</c:v>
                </c:pt>
                <c:pt idx="34">
                  <c:v>726.241500000001</c:v>
                </c:pt>
                <c:pt idx="35">
                  <c:v>814.5103000000008</c:v>
                </c:pt>
                <c:pt idx="36">
                  <c:v>838.4000000000016</c:v>
                </c:pt>
                <c:pt idx="37">
                  <c:v>839.6400000000012</c:v>
                </c:pt>
                <c:pt idx="38">
                  <c:v>855.4860000000008</c:v>
                </c:pt>
              </c:numCache>
            </c:numRef>
          </c:val>
          <c:smooth val="0"/>
          <c:extLst xmlns:c16r2="http://schemas.microsoft.com/office/drawing/2015/06/chart">
            <c:ext xmlns:c16="http://schemas.microsoft.com/office/drawing/2014/chart" uri="{C3380CC4-5D6E-409C-BE32-E72D297353CC}">
              <c16:uniqueId val="{00000000-15B0-4717-BD72-2A8036A828FE}"/>
            </c:ext>
          </c:extLst>
        </c:ser>
        <c:ser>
          <c:idx val="1"/>
          <c:order val="1"/>
          <c:tx>
            <c:strRef>
              <c:f>Sheet1!$C$1</c:f>
              <c:strCache>
                <c:ptCount val="1"/>
                <c:pt idx="0">
                  <c:v>premium40_difference_2027</c:v>
                </c:pt>
              </c:strCache>
            </c:strRef>
          </c:tx>
          <c:spPr>
            <a:ln w="19050">
              <a:noFill/>
            </a:ln>
          </c:spPr>
          <c:marker>
            <c:symbol val="circle"/>
            <c:size val="12"/>
            <c:spPr>
              <a:solidFill>
                <a:schemeClr val="tx2"/>
              </a:solidFill>
              <a:ln>
                <a:noFill/>
              </a:ln>
            </c:spPr>
          </c:marker>
          <c:dLbls>
            <c:spPr>
              <a:noFill/>
              <a:ln>
                <a:noFill/>
              </a:ln>
              <a:effectLst/>
            </c:spPr>
            <c:txPr>
              <a:bodyPr rot="-5400000" vert="horz" wrap="square" lIns="38100" tIns="19050" rIns="38100" bIns="19050" anchor="ctr">
                <a:spAutoFit/>
              </a:bodyPr>
              <a:lstStyle/>
              <a:p>
                <a:pPr>
                  <a:defRPr sz="1050">
                    <a:solidFill>
                      <a:srgbClr val="4C515A"/>
                    </a:solidFill>
                    <a:latin typeface="Interface"/>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Sheet1!$A$2:$A$40</c:f>
              <c:strCache>
                <c:ptCount val="39"/>
                <c:pt idx="0">
                  <c:v>ND</c:v>
                </c:pt>
                <c:pt idx="1">
                  <c:v>IN</c:v>
                </c:pt>
                <c:pt idx="2">
                  <c:v>AR</c:v>
                </c:pt>
                <c:pt idx="3">
                  <c:v>NM</c:v>
                </c:pt>
                <c:pt idx="4">
                  <c:v>OH</c:v>
                </c:pt>
                <c:pt idx="5">
                  <c:v>MI</c:v>
                </c:pt>
                <c:pt idx="6">
                  <c:v>KY</c:v>
                </c:pt>
                <c:pt idx="7">
                  <c:v>NJ</c:v>
                </c:pt>
                <c:pt idx="8">
                  <c:v>OR</c:v>
                </c:pt>
                <c:pt idx="9">
                  <c:v>PA</c:v>
                </c:pt>
                <c:pt idx="10">
                  <c:v>HI</c:v>
                </c:pt>
                <c:pt idx="11">
                  <c:v>KS</c:v>
                </c:pt>
                <c:pt idx="12">
                  <c:v>TX</c:v>
                </c:pt>
                <c:pt idx="13">
                  <c:v>NH</c:v>
                </c:pt>
                <c:pt idx="14">
                  <c:v>LA</c:v>
                </c:pt>
                <c:pt idx="15">
                  <c:v>SD</c:v>
                </c:pt>
                <c:pt idx="16">
                  <c:v>MS</c:v>
                </c:pt>
                <c:pt idx="17">
                  <c:v>WI</c:v>
                </c:pt>
                <c:pt idx="18">
                  <c:v>MT</c:v>
                </c:pt>
                <c:pt idx="19">
                  <c:v>AL</c:v>
                </c:pt>
                <c:pt idx="20">
                  <c:v>IL</c:v>
                </c:pt>
                <c:pt idx="21">
                  <c:v>WV</c:v>
                </c:pt>
                <c:pt idx="22">
                  <c:v>SC</c:v>
                </c:pt>
                <c:pt idx="23">
                  <c:v>OK</c:v>
                </c:pt>
                <c:pt idx="24">
                  <c:v>MO</c:v>
                </c:pt>
                <c:pt idx="25">
                  <c:v>NV</c:v>
                </c:pt>
                <c:pt idx="26">
                  <c:v>GA</c:v>
                </c:pt>
                <c:pt idx="27">
                  <c:v>FL</c:v>
                </c:pt>
                <c:pt idx="28">
                  <c:v>VA</c:v>
                </c:pt>
                <c:pt idx="29">
                  <c:v>UT</c:v>
                </c:pt>
                <c:pt idx="30">
                  <c:v>DE</c:v>
                </c:pt>
                <c:pt idx="31">
                  <c:v>AZ</c:v>
                </c:pt>
                <c:pt idx="32">
                  <c:v>ME</c:v>
                </c:pt>
                <c:pt idx="33">
                  <c:v>NC</c:v>
                </c:pt>
                <c:pt idx="34">
                  <c:v>TN</c:v>
                </c:pt>
                <c:pt idx="35">
                  <c:v>IA</c:v>
                </c:pt>
                <c:pt idx="36">
                  <c:v>AK</c:v>
                </c:pt>
                <c:pt idx="37">
                  <c:v>WY</c:v>
                </c:pt>
                <c:pt idx="38">
                  <c:v>NE</c:v>
                </c:pt>
              </c:strCache>
            </c:strRef>
          </c:cat>
          <c:val>
            <c:numRef>
              <c:f>Sheet1!$C$2:$C$40</c:f>
              <c:numCache>
                <c:formatCode>"$"#,##0</c:formatCode>
                <c:ptCount val="39"/>
                <c:pt idx="0">
                  <c:v>556.4614310714942</c:v>
                </c:pt>
                <c:pt idx="1">
                  <c:v>586.0171884967722</c:v>
                </c:pt>
                <c:pt idx="2">
                  <c:v>600.5424962012958</c:v>
                </c:pt>
                <c:pt idx="3">
                  <c:v>619.010098266482</c:v>
                </c:pt>
                <c:pt idx="4">
                  <c:v>641.5114491842995</c:v>
                </c:pt>
                <c:pt idx="5">
                  <c:v>685.013351780137</c:v>
                </c:pt>
                <c:pt idx="6">
                  <c:v>694.8044490061276</c:v>
                </c:pt>
                <c:pt idx="7">
                  <c:v>706.607840546558</c:v>
                </c:pt>
                <c:pt idx="8">
                  <c:v>707.1524306231386</c:v>
                </c:pt>
                <c:pt idx="9">
                  <c:v>764.2718922988347</c:v>
                </c:pt>
                <c:pt idx="10">
                  <c:v>774.7953641883106</c:v>
                </c:pt>
                <c:pt idx="11">
                  <c:v>801.4680150605791</c:v>
                </c:pt>
                <c:pt idx="12">
                  <c:v>801.8586542799167</c:v>
                </c:pt>
                <c:pt idx="13">
                  <c:v>809.4741983649283</c:v>
                </c:pt>
                <c:pt idx="14">
                  <c:v>810.597803229929</c:v>
                </c:pt>
                <c:pt idx="15">
                  <c:v>834.1403169989862</c:v>
                </c:pt>
                <c:pt idx="16">
                  <c:v>863.723407349975</c:v>
                </c:pt>
                <c:pt idx="17">
                  <c:v>868.6640183540054</c:v>
                </c:pt>
                <c:pt idx="18">
                  <c:v>871.2569526578555</c:v>
                </c:pt>
                <c:pt idx="19">
                  <c:v>906.9411952639712</c:v>
                </c:pt>
                <c:pt idx="20">
                  <c:v>907.9042007222324</c:v>
                </c:pt>
                <c:pt idx="21">
                  <c:v>912.5500593652264</c:v>
                </c:pt>
                <c:pt idx="22">
                  <c:v>923.0583134636327</c:v>
                </c:pt>
                <c:pt idx="23">
                  <c:v>929.5523211212615</c:v>
                </c:pt>
                <c:pt idx="24">
                  <c:v>952.4144666584543</c:v>
                </c:pt>
                <c:pt idx="25">
                  <c:v>953.9870702328245</c:v>
                </c:pt>
                <c:pt idx="26">
                  <c:v>966.1140245154434</c:v>
                </c:pt>
                <c:pt idx="27">
                  <c:v>968.6480083470878</c:v>
                </c:pt>
                <c:pt idx="28">
                  <c:v>976.4340507903104</c:v>
                </c:pt>
                <c:pt idx="29">
                  <c:v>1006.605316153471</c:v>
                </c:pt>
                <c:pt idx="30">
                  <c:v>1015.525896631982</c:v>
                </c:pt>
                <c:pt idx="31">
                  <c:v>1021.777010614653</c:v>
                </c:pt>
                <c:pt idx="32">
                  <c:v>1046.233478321237</c:v>
                </c:pt>
                <c:pt idx="33">
                  <c:v>1070.60587881307</c:v>
                </c:pt>
                <c:pt idx="34">
                  <c:v>1072.989457680537</c:v>
                </c:pt>
                <c:pt idx="35">
                  <c:v>1203.402676757263</c:v>
                </c:pt>
                <c:pt idx="36">
                  <c:v>1238.698644072752</c:v>
                </c:pt>
                <c:pt idx="37">
                  <c:v>1240.53068882305</c:v>
                </c:pt>
                <c:pt idx="38">
                  <c:v>1263.942447785332</c:v>
                </c:pt>
              </c:numCache>
            </c:numRef>
          </c:val>
          <c:smooth val="0"/>
          <c:extLst xmlns:c16r2="http://schemas.microsoft.com/office/drawing/2015/06/chart">
            <c:ext xmlns:c16="http://schemas.microsoft.com/office/drawing/2014/chart" uri="{C3380CC4-5D6E-409C-BE32-E72D297353CC}">
              <c16:uniqueId val="{00000013-15B0-4717-BD72-2A8036A828FE}"/>
            </c:ext>
          </c:extLst>
        </c:ser>
        <c:dLbls>
          <c:showLegendKey val="0"/>
          <c:showVal val="0"/>
          <c:showCatName val="0"/>
          <c:showSerName val="0"/>
          <c:showPercent val="0"/>
          <c:showBubbleSize val="0"/>
        </c:dLbls>
        <c:dropLines>
          <c:spPr>
            <a:ln>
              <a:solidFill>
                <a:schemeClr val="tx1">
                  <a:lumMod val="15000"/>
                  <a:lumOff val="85000"/>
                </a:schemeClr>
              </a:solidFill>
            </a:ln>
          </c:spPr>
        </c:dropLines>
        <c:marker val="1"/>
        <c:smooth val="0"/>
        <c:axId val="1757922208"/>
        <c:axId val="1758029984"/>
      </c:lineChart>
      <c:catAx>
        <c:axId val="1757922208"/>
        <c:scaling>
          <c:orientation val="minMax"/>
        </c:scaling>
        <c:delete val="0"/>
        <c:axPos val="b"/>
        <c:numFmt formatCode="General" sourceLinked="1"/>
        <c:majorTickMark val="none"/>
        <c:minorTickMark val="none"/>
        <c:tickLblPos val="nextTo"/>
        <c:txPr>
          <a:bodyPr rot="-60000000" vert="horz"/>
          <a:lstStyle/>
          <a:p>
            <a:pPr>
              <a:defRPr sz="1100">
                <a:solidFill>
                  <a:srgbClr val="4C515A"/>
                </a:solidFill>
                <a:latin typeface="Interface"/>
                <a:ea typeface="Tahoma" panose="020B0604030504040204" pitchFamily="34" charset="0"/>
                <a:cs typeface="Tahoma" panose="020B0604030504040204" pitchFamily="34" charset="0"/>
              </a:defRPr>
            </a:pPr>
            <a:endParaRPr lang="en-US"/>
          </a:p>
        </c:txPr>
        <c:crossAx val="1758029984"/>
        <c:crosses val="autoZero"/>
        <c:auto val="1"/>
        <c:lblAlgn val="ctr"/>
        <c:lblOffset val="100"/>
        <c:noMultiLvlLbl val="0"/>
      </c:catAx>
      <c:valAx>
        <c:axId val="1758029984"/>
        <c:scaling>
          <c:orientation val="minMax"/>
          <c:max val="1400.0"/>
          <c:min val="0.0"/>
        </c:scaling>
        <c:delete val="0"/>
        <c:axPos val="l"/>
        <c:numFmt formatCode="&quot;$&quot;#,##0" sourceLinked="1"/>
        <c:majorTickMark val="none"/>
        <c:minorTickMark val="none"/>
        <c:tickLblPos val="nextTo"/>
        <c:spPr>
          <a:ln>
            <a:noFill/>
          </a:ln>
        </c:spPr>
        <c:txPr>
          <a:bodyPr rot="-60000000" vert="horz"/>
          <a:lstStyle/>
          <a:p>
            <a:pPr>
              <a:defRPr sz="1400">
                <a:solidFill>
                  <a:srgbClr val="4C515A"/>
                </a:solidFill>
                <a:latin typeface="Interface"/>
              </a:defRPr>
            </a:pPr>
            <a:endParaRPr lang="en-US"/>
          </a:p>
        </c:txPr>
        <c:crossAx val="17579222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54817617337873"/>
          <c:y val="0.0406047998826852"/>
          <c:w val="0.9284600115775"/>
          <c:h val="0.878850733579352"/>
        </c:manualLayout>
      </c:layout>
      <c:lineChart>
        <c:grouping val="standard"/>
        <c:varyColors val="0"/>
        <c:ser>
          <c:idx val="0"/>
          <c:order val="0"/>
          <c:tx>
            <c:strRef>
              <c:f>Sheet1!$B$1</c:f>
              <c:strCache>
                <c:ptCount val="1"/>
                <c:pt idx="0">
                  <c:v>premium60_difference_2019</c:v>
                </c:pt>
              </c:strCache>
            </c:strRef>
          </c:tx>
          <c:spPr>
            <a:ln w="19050">
              <a:noFill/>
            </a:ln>
          </c:spPr>
          <c:marker>
            <c:symbol val="circle"/>
            <c:size val="12"/>
            <c:spPr>
              <a:solidFill>
                <a:schemeClr val="bg2"/>
              </a:solidFill>
              <a:ln>
                <a:noFill/>
              </a:ln>
            </c:spPr>
          </c:marker>
          <c:dLbls>
            <c:spPr>
              <a:noFill/>
              <a:ln>
                <a:noFill/>
              </a:ln>
              <a:effectLst/>
            </c:spPr>
            <c:txPr>
              <a:bodyPr rot="-5400000" vert="horz" wrap="square" lIns="38100" tIns="19050" rIns="38100" bIns="19050" anchor="ctr">
                <a:spAutoFit/>
              </a:bodyPr>
              <a:lstStyle/>
              <a:p>
                <a:pPr>
                  <a:defRPr sz="1050">
                    <a:solidFill>
                      <a:srgbClr val="4C515A"/>
                    </a:solidFill>
                    <a:latin typeface="Interface"/>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Sheet1!$A$2:$A$40</c:f>
              <c:strCache>
                <c:ptCount val="39"/>
                <c:pt idx="0">
                  <c:v>ND</c:v>
                </c:pt>
                <c:pt idx="1">
                  <c:v>IN</c:v>
                </c:pt>
                <c:pt idx="2">
                  <c:v>AR</c:v>
                </c:pt>
                <c:pt idx="3">
                  <c:v>NM</c:v>
                </c:pt>
                <c:pt idx="4">
                  <c:v>OH</c:v>
                </c:pt>
                <c:pt idx="5">
                  <c:v>MI</c:v>
                </c:pt>
                <c:pt idx="6">
                  <c:v>KY</c:v>
                </c:pt>
                <c:pt idx="7">
                  <c:v>NJ</c:v>
                </c:pt>
                <c:pt idx="8">
                  <c:v>OR</c:v>
                </c:pt>
                <c:pt idx="9">
                  <c:v>PA</c:v>
                </c:pt>
                <c:pt idx="10">
                  <c:v>HI</c:v>
                </c:pt>
                <c:pt idx="11">
                  <c:v>KS</c:v>
                </c:pt>
                <c:pt idx="12">
                  <c:v>TX</c:v>
                </c:pt>
                <c:pt idx="13">
                  <c:v>NH</c:v>
                </c:pt>
                <c:pt idx="14">
                  <c:v>LA</c:v>
                </c:pt>
                <c:pt idx="15">
                  <c:v>SD</c:v>
                </c:pt>
                <c:pt idx="16">
                  <c:v>MS</c:v>
                </c:pt>
                <c:pt idx="17">
                  <c:v>WI</c:v>
                </c:pt>
                <c:pt idx="18">
                  <c:v>MT</c:v>
                </c:pt>
                <c:pt idx="19">
                  <c:v>AL</c:v>
                </c:pt>
                <c:pt idx="20">
                  <c:v>IL</c:v>
                </c:pt>
                <c:pt idx="21">
                  <c:v>WV</c:v>
                </c:pt>
                <c:pt idx="22">
                  <c:v>SC</c:v>
                </c:pt>
                <c:pt idx="23">
                  <c:v>OK</c:v>
                </c:pt>
                <c:pt idx="24">
                  <c:v>MO</c:v>
                </c:pt>
                <c:pt idx="25">
                  <c:v>NV</c:v>
                </c:pt>
                <c:pt idx="26">
                  <c:v>UT</c:v>
                </c:pt>
                <c:pt idx="27">
                  <c:v>GA</c:v>
                </c:pt>
                <c:pt idx="28">
                  <c:v>FL</c:v>
                </c:pt>
                <c:pt idx="29">
                  <c:v>VA</c:v>
                </c:pt>
                <c:pt idx="30">
                  <c:v>DE</c:v>
                </c:pt>
                <c:pt idx="31">
                  <c:v>AZ</c:v>
                </c:pt>
                <c:pt idx="32">
                  <c:v>ME</c:v>
                </c:pt>
                <c:pt idx="33">
                  <c:v>NC</c:v>
                </c:pt>
                <c:pt idx="34">
                  <c:v>TN</c:v>
                </c:pt>
                <c:pt idx="35">
                  <c:v>IA</c:v>
                </c:pt>
                <c:pt idx="36">
                  <c:v>AK</c:v>
                </c:pt>
                <c:pt idx="37">
                  <c:v>WY</c:v>
                </c:pt>
                <c:pt idx="38">
                  <c:v>NE</c:v>
                </c:pt>
              </c:strCache>
            </c:strRef>
          </c:cat>
          <c:val>
            <c:numRef>
              <c:f>Sheet1!$B$2:$B$40</c:f>
              <c:numCache>
                <c:formatCode>"$"#,##0</c:formatCode>
                <c:ptCount val="39"/>
                <c:pt idx="0">
                  <c:v>799.8449999999995</c:v>
                </c:pt>
                <c:pt idx="1">
                  <c:v>842.3160000000004</c:v>
                </c:pt>
                <c:pt idx="2">
                  <c:v>863.1977000000006</c:v>
                </c:pt>
                <c:pt idx="3">
                  <c:v>889.742400000001</c:v>
                </c:pt>
                <c:pt idx="4">
                  <c:v>922.081400000001</c:v>
                </c:pt>
                <c:pt idx="5">
                  <c:v>984.6082000000006</c:v>
                </c:pt>
                <c:pt idx="6">
                  <c:v>998.6790000000005</c:v>
                </c:pt>
                <c:pt idx="7">
                  <c:v>1015.656000000001</c:v>
                </c:pt>
                <c:pt idx="8">
                  <c:v>1017.086000000001</c:v>
                </c:pt>
                <c:pt idx="9">
                  <c:v>1098.529</c:v>
                </c:pt>
                <c:pt idx="10">
                  <c:v>1113.648000000001</c:v>
                </c:pt>
                <c:pt idx="11">
                  <c:v>1152.000000000002</c:v>
                </c:pt>
                <c:pt idx="12">
                  <c:v>1152.557000000001</c:v>
                </c:pt>
                <c:pt idx="13">
                  <c:v>1163.496000000001</c:v>
                </c:pt>
                <c:pt idx="14">
                  <c:v>1165.116000000002</c:v>
                </c:pt>
                <c:pt idx="15">
                  <c:v>1198.953000000001</c:v>
                </c:pt>
                <c:pt idx="16">
                  <c:v>1241.478000000001</c:v>
                </c:pt>
                <c:pt idx="17">
                  <c:v>1248.583</c:v>
                </c:pt>
                <c:pt idx="18">
                  <c:v>1252.305</c:v>
                </c:pt>
                <c:pt idx="19">
                  <c:v>1303.594000000001</c:v>
                </c:pt>
                <c:pt idx="20">
                  <c:v>1304.986000000001</c:v>
                </c:pt>
                <c:pt idx="21">
                  <c:v>1311.661000000002</c:v>
                </c:pt>
                <c:pt idx="22">
                  <c:v>1326.761</c:v>
                </c:pt>
                <c:pt idx="23">
                  <c:v>1336.094000000001</c:v>
                </c:pt>
                <c:pt idx="24">
                  <c:v>1368.959000000001</c:v>
                </c:pt>
                <c:pt idx="25">
                  <c:v>1371.216</c:v>
                </c:pt>
                <c:pt idx="26">
                  <c:v>1381.934000000001</c:v>
                </c:pt>
                <c:pt idx="27">
                  <c:v>1388.652000000002</c:v>
                </c:pt>
                <c:pt idx="28">
                  <c:v>1392.293000000001</c:v>
                </c:pt>
                <c:pt idx="29">
                  <c:v>1403.482000000002</c:v>
                </c:pt>
                <c:pt idx="30">
                  <c:v>1459.668000000001</c:v>
                </c:pt>
                <c:pt idx="31">
                  <c:v>1468.658000000001</c:v>
                </c:pt>
                <c:pt idx="32">
                  <c:v>1503.804</c:v>
                </c:pt>
                <c:pt idx="33">
                  <c:v>1538.840000000002</c:v>
                </c:pt>
                <c:pt idx="34">
                  <c:v>1542.276</c:v>
                </c:pt>
                <c:pt idx="35">
                  <c:v>1729.720000000001</c:v>
                </c:pt>
                <c:pt idx="36">
                  <c:v>1780.800000000003</c:v>
                </c:pt>
                <c:pt idx="37">
                  <c:v>1783.072</c:v>
                </c:pt>
                <c:pt idx="38">
                  <c:v>1816.734</c:v>
                </c:pt>
              </c:numCache>
            </c:numRef>
          </c:val>
          <c:smooth val="0"/>
          <c:extLst xmlns:c16r2="http://schemas.microsoft.com/office/drawing/2015/06/chart">
            <c:ext xmlns:c16="http://schemas.microsoft.com/office/drawing/2014/chart" uri="{C3380CC4-5D6E-409C-BE32-E72D297353CC}">
              <c16:uniqueId val="{00000000-15B0-4717-BD72-2A8036A828FE}"/>
            </c:ext>
          </c:extLst>
        </c:ser>
        <c:ser>
          <c:idx val="1"/>
          <c:order val="1"/>
          <c:tx>
            <c:strRef>
              <c:f>Sheet1!$C$1</c:f>
              <c:strCache>
                <c:ptCount val="1"/>
                <c:pt idx="0">
                  <c:v>premium60_difference_2027</c:v>
                </c:pt>
              </c:strCache>
            </c:strRef>
          </c:tx>
          <c:spPr>
            <a:ln w="19050">
              <a:noFill/>
            </a:ln>
          </c:spPr>
          <c:marker>
            <c:symbol val="circle"/>
            <c:size val="12"/>
            <c:spPr>
              <a:solidFill>
                <a:schemeClr val="tx2"/>
              </a:solidFill>
              <a:ln>
                <a:noFill/>
              </a:ln>
            </c:spPr>
          </c:marker>
          <c:dLbls>
            <c:spPr>
              <a:noFill/>
              <a:ln>
                <a:noFill/>
              </a:ln>
              <a:effectLst/>
            </c:spPr>
            <c:txPr>
              <a:bodyPr rot="-5400000" vert="horz" wrap="square" lIns="38100" tIns="19050" rIns="38100" bIns="19050" anchor="ctr">
                <a:spAutoFit/>
              </a:bodyPr>
              <a:lstStyle/>
              <a:p>
                <a:pPr>
                  <a:defRPr sz="1050">
                    <a:solidFill>
                      <a:srgbClr val="4C515A"/>
                    </a:solidFill>
                    <a:latin typeface="Interface"/>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ext>
            </c:extLst>
          </c:dLbls>
          <c:cat>
            <c:strRef>
              <c:f>Sheet1!$A$2:$A$40</c:f>
              <c:strCache>
                <c:ptCount val="39"/>
                <c:pt idx="0">
                  <c:v>ND</c:v>
                </c:pt>
                <c:pt idx="1">
                  <c:v>IN</c:v>
                </c:pt>
                <c:pt idx="2">
                  <c:v>AR</c:v>
                </c:pt>
                <c:pt idx="3">
                  <c:v>NM</c:v>
                </c:pt>
                <c:pt idx="4">
                  <c:v>OH</c:v>
                </c:pt>
                <c:pt idx="5">
                  <c:v>MI</c:v>
                </c:pt>
                <c:pt idx="6">
                  <c:v>KY</c:v>
                </c:pt>
                <c:pt idx="7">
                  <c:v>NJ</c:v>
                </c:pt>
                <c:pt idx="8">
                  <c:v>OR</c:v>
                </c:pt>
                <c:pt idx="9">
                  <c:v>PA</c:v>
                </c:pt>
                <c:pt idx="10">
                  <c:v>HI</c:v>
                </c:pt>
                <c:pt idx="11">
                  <c:v>KS</c:v>
                </c:pt>
                <c:pt idx="12">
                  <c:v>TX</c:v>
                </c:pt>
                <c:pt idx="13">
                  <c:v>NH</c:v>
                </c:pt>
                <c:pt idx="14">
                  <c:v>LA</c:v>
                </c:pt>
                <c:pt idx="15">
                  <c:v>SD</c:v>
                </c:pt>
                <c:pt idx="16">
                  <c:v>MS</c:v>
                </c:pt>
                <c:pt idx="17">
                  <c:v>WI</c:v>
                </c:pt>
                <c:pt idx="18">
                  <c:v>MT</c:v>
                </c:pt>
                <c:pt idx="19">
                  <c:v>AL</c:v>
                </c:pt>
                <c:pt idx="20">
                  <c:v>IL</c:v>
                </c:pt>
                <c:pt idx="21">
                  <c:v>WV</c:v>
                </c:pt>
                <c:pt idx="22">
                  <c:v>SC</c:v>
                </c:pt>
                <c:pt idx="23">
                  <c:v>OK</c:v>
                </c:pt>
                <c:pt idx="24">
                  <c:v>MO</c:v>
                </c:pt>
                <c:pt idx="25">
                  <c:v>NV</c:v>
                </c:pt>
                <c:pt idx="26">
                  <c:v>UT</c:v>
                </c:pt>
                <c:pt idx="27">
                  <c:v>GA</c:v>
                </c:pt>
                <c:pt idx="28">
                  <c:v>FL</c:v>
                </c:pt>
                <c:pt idx="29">
                  <c:v>VA</c:v>
                </c:pt>
                <c:pt idx="30">
                  <c:v>DE</c:v>
                </c:pt>
                <c:pt idx="31">
                  <c:v>AZ</c:v>
                </c:pt>
                <c:pt idx="32">
                  <c:v>ME</c:v>
                </c:pt>
                <c:pt idx="33">
                  <c:v>NC</c:v>
                </c:pt>
                <c:pt idx="34">
                  <c:v>TN</c:v>
                </c:pt>
                <c:pt idx="35">
                  <c:v>IA</c:v>
                </c:pt>
                <c:pt idx="36">
                  <c:v>AK</c:v>
                </c:pt>
                <c:pt idx="37">
                  <c:v>WY</c:v>
                </c:pt>
                <c:pt idx="38">
                  <c:v>NE</c:v>
                </c:pt>
              </c:strCache>
            </c:strRef>
          </c:cat>
          <c:val>
            <c:numRef>
              <c:f>Sheet1!$C$2:$C$40</c:f>
              <c:numCache>
                <c:formatCode>"$"#,##0</c:formatCode>
                <c:ptCount val="39"/>
                <c:pt idx="0">
                  <c:v>1181.735349437464</c:v>
                </c:pt>
                <c:pt idx="1">
                  <c:v>1244.48435959063</c:v>
                </c:pt>
                <c:pt idx="2">
                  <c:v>1275.3361409312</c:v>
                </c:pt>
                <c:pt idx="3">
                  <c:v>1314.554752449947</c:v>
                </c:pt>
                <c:pt idx="4">
                  <c:v>1362.334184046642</c:v>
                </c:pt>
                <c:pt idx="5">
                  <c:v>1454.714745089351</c:v>
                </c:pt>
                <c:pt idx="6">
                  <c:v>1475.50372514782</c:v>
                </c:pt>
                <c:pt idx="7">
                  <c:v>1500.586486217027</c:v>
                </c:pt>
                <c:pt idx="8">
                  <c:v>1502.699247501645</c:v>
                </c:pt>
                <c:pt idx="9">
                  <c:v>1623.027651210156</c:v>
                </c:pt>
                <c:pt idx="10">
                  <c:v>1645.365300064805</c:v>
                </c:pt>
                <c:pt idx="11">
                  <c:v>1702.028671245004</c:v>
                </c:pt>
                <c:pt idx="12">
                  <c:v>1702.851613927193</c:v>
                </c:pt>
                <c:pt idx="13">
                  <c:v>1719.013499026801</c:v>
                </c:pt>
                <c:pt idx="14">
                  <c:v>1721.406976845741</c:v>
                </c:pt>
                <c:pt idx="15">
                  <c:v>1771.399636697231</c:v>
                </c:pt>
                <c:pt idx="16">
                  <c:v>1834.22842944436</c:v>
                </c:pt>
                <c:pt idx="17">
                  <c:v>1844.72575037248</c:v>
                </c:pt>
                <c:pt idx="18">
                  <c:v>1850.224839534265</c:v>
                </c:pt>
                <c:pt idx="19">
                  <c:v>1926.002051790762</c:v>
                </c:pt>
                <c:pt idx="20">
                  <c:v>1928.058669768514</c:v>
                </c:pt>
                <c:pt idx="21">
                  <c:v>1937.92068485581</c:v>
                </c:pt>
                <c:pt idx="22">
                  <c:v>1960.230262057023</c:v>
                </c:pt>
                <c:pt idx="23">
                  <c:v>1974.019353713906</c:v>
                </c:pt>
                <c:pt idx="24">
                  <c:v>2022.575926874033</c:v>
                </c:pt>
                <c:pt idx="25">
                  <c:v>2025.910543810664</c:v>
                </c:pt>
                <c:pt idx="26">
                  <c:v>2041.745911257196</c:v>
                </c:pt>
                <c:pt idx="27">
                  <c:v>2051.671456928573</c:v>
                </c:pt>
                <c:pt idx="28">
                  <c:v>2057.05087219941</c:v>
                </c:pt>
                <c:pt idx="29">
                  <c:v>2073.582121159965</c:v>
                </c:pt>
                <c:pt idx="30">
                  <c:v>2156.594432724694</c:v>
                </c:pt>
                <c:pt idx="31">
                  <c:v>2169.87675716436</c:v>
                </c:pt>
                <c:pt idx="32">
                  <c:v>2221.803406191772</c:v>
                </c:pt>
                <c:pt idx="33">
                  <c:v>2273.567535120364</c:v>
                </c:pt>
                <c:pt idx="34">
                  <c:v>2278.644072025225</c:v>
                </c:pt>
                <c:pt idx="35">
                  <c:v>2555.58423023082</c:v>
                </c:pt>
                <c:pt idx="36">
                  <c:v>2631.052654299565</c:v>
                </c:pt>
                <c:pt idx="37">
                  <c:v>2634.409433067856</c:v>
                </c:pt>
                <c:pt idx="38">
                  <c:v>2684.143538216682</c:v>
                </c:pt>
              </c:numCache>
            </c:numRef>
          </c:val>
          <c:smooth val="0"/>
          <c:extLst xmlns:c16r2="http://schemas.microsoft.com/office/drawing/2015/06/chart">
            <c:ext xmlns:c16="http://schemas.microsoft.com/office/drawing/2014/chart" uri="{C3380CC4-5D6E-409C-BE32-E72D297353CC}">
              <c16:uniqueId val="{00000013-15B0-4717-BD72-2A8036A828FE}"/>
            </c:ext>
          </c:extLst>
        </c:ser>
        <c:dLbls>
          <c:showLegendKey val="0"/>
          <c:showVal val="0"/>
          <c:showCatName val="0"/>
          <c:showSerName val="0"/>
          <c:showPercent val="0"/>
          <c:showBubbleSize val="0"/>
        </c:dLbls>
        <c:dropLines>
          <c:spPr>
            <a:ln>
              <a:solidFill>
                <a:schemeClr val="tx1">
                  <a:lumMod val="15000"/>
                  <a:lumOff val="85000"/>
                </a:schemeClr>
              </a:solidFill>
            </a:ln>
          </c:spPr>
        </c:dropLines>
        <c:marker val="1"/>
        <c:smooth val="0"/>
        <c:axId val="1914376640"/>
        <c:axId val="1834270672"/>
      </c:lineChart>
      <c:catAx>
        <c:axId val="1914376640"/>
        <c:scaling>
          <c:orientation val="minMax"/>
        </c:scaling>
        <c:delete val="0"/>
        <c:axPos val="b"/>
        <c:numFmt formatCode="General" sourceLinked="1"/>
        <c:majorTickMark val="none"/>
        <c:minorTickMark val="none"/>
        <c:tickLblPos val="nextTo"/>
        <c:txPr>
          <a:bodyPr rot="-60000000" vert="horz"/>
          <a:lstStyle/>
          <a:p>
            <a:pPr>
              <a:defRPr sz="1100">
                <a:solidFill>
                  <a:srgbClr val="4C515A"/>
                </a:solidFill>
                <a:latin typeface="Interface"/>
                <a:ea typeface="Tahoma" panose="020B0604030504040204" pitchFamily="34" charset="0"/>
                <a:cs typeface="Tahoma" panose="020B0604030504040204" pitchFamily="34" charset="0"/>
              </a:defRPr>
            </a:pPr>
            <a:endParaRPr lang="en-US"/>
          </a:p>
        </c:txPr>
        <c:crossAx val="1834270672"/>
        <c:crosses val="autoZero"/>
        <c:auto val="1"/>
        <c:lblAlgn val="ctr"/>
        <c:lblOffset val="100"/>
        <c:noMultiLvlLbl val="0"/>
      </c:catAx>
      <c:valAx>
        <c:axId val="1834270672"/>
        <c:scaling>
          <c:orientation val="minMax"/>
          <c:max val="3500.0"/>
          <c:min val="0.0"/>
        </c:scaling>
        <c:delete val="0"/>
        <c:axPos val="l"/>
        <c:numFmt formatCode="&quot;$&quot;#,##0" sourceLinked="1"/>
        <c:majorTickMark val="none"/>
        <c:minorTickMark val="none"/>
        <c:tickLblPos val="nextTo"/>
        <c:spPr>
          <a:ln>
            <a:noFill/>
          </a:ln>
        </c:spPr>
        <c:txPr>
          <a:bodyPr rot="-60000000" vert="horz"/>
          <a:lstStyle/>
          <a:p>
            <a:pPr>
              <a:defRPr sz="1400">
                <a:solidFill>
                  <a:srgbClr val="4C515A"/>
                </a:solidFill>
                <a:latin typeface="Interface"/>
              </a:defRPr>
            </a:pPr>
            <a:endParaRPr lang="en-US"/>
          </a:p>
        </c:txPr>
        <c:crossAx val="19143766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8"/>
          </a:xfrm>
          <a:prstGeom prst="rect">
            <a:avLst/>
          </a:prstGeom>
        </p:spPr>
        <p:txBody>
          <a:bodyPr vert="horz" lIns="91440" tIns="45720" rIns="91440" bIns="45720" rtlCol="0"/>
          <a:lstStyle>
            <a:lvl1pPr algn="r">
              <a:defRPr sz="1200"/>
            </a:lvl1pPr>
          </a:lstStyle>
          <a:p>
            <a:fld id="{58AC73FE-EF3D-4F98-94BD-41F07FF80D46}" type="datetimeFigureOut">
              <a:rPr lang="en-US" smtClean="0"/>
              <a:t>11/21/17</a:t>
            </a:fld>
            <a:endParaRPr lang="en-US" dirty="0"/>
          </a:p>
        </p:txBody>
      </p:sp>
      <p:sp>
        <p:nvSpPr>
          <p:cNvPr id="4" name="Slide Image Placeholder 3"/>
          <p:cNvSpPr>
            <a:spLocks noGrp="1" noRot="1" noChangeAspect="1"/>
          </p:cNvSpPr>
          <p:nvPr>
            <p:ph type="sldImg" idx="2"/>
          </p:nvPr>
        </p:nvSpPr>
        <p:spPr>
          <a:xfrm>
            <a:off x="735013" y="1155700"/>
            <a:ext cx="5540375" cy="31162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1440" tIns="45720" rIns="91440" bIns="45720" rtlCol="0" anchor="b"/>
          <a:lstStyle>
            <a:lvl1pPr algn="r">
              <a:defRPr sz="1200"/>
            </a:lvl1pPr>
          </a:lstStyle>
          <a:p>
            <a:fld id="{51AB348C-D61A-44CF-A3A2-D0A74EA72B01}" type="slidenum">
              <a:rPr lang="en-US" smtClean="0"/>
              <a:t>‹#›</a:t>
            </a:fld>
            <a:endParaRPr lang="en-US" dirty="0"/>
          </a:p>
        </p:txBody>
      </p:sp>
    </p:spTree>
    <p:extLst>
      <p:ext uri="{BB962C8B-B14F-4D97-AF65-F5344CB8AC3E}">
        <p14:creationId xmlns:p14="http://schemas.microsoft.com/office/powerpoint/2010/main" val="1783813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573687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134555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8FE42A-B280-4FC2-B7E7-C1F0AEC48908}" type="slidenum">
              <a:rPr lang="en-US">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697150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p:nvSpPr>
        <p:spPr>
          <a:xfrm>
            <a:off x="287355" y="0"/>
            <a:ext cx="1190464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869371" y="3747674"/>
            <a:ext cx="8154955" cy="924375"/>
          </a:xfrm>
        </p:spPr>
        <p:txBody>
          <a:bodyPr>
            <a:normAutofit/>
          </a:bodyPr>
          <a:lstStyle>
            <a:lvl1pPr marL="0" indent="0">
              <a:lnSpc>
                <a:spcPct val="100000"/>
              </a:lnSpc>
              <a:buNone/>
              <a:defRPr sz="1450" spc="0">
                <a:solidFill>
                  <a:schemeClr val="bg1"/>
                </a:solidFill>
              </a:defRPr>
            </a:lvl1pPr>
          </a:lstStyle>
          <a:p>
            <a:pPr lvl="0"/>
            <a:r>
              <a:rPr lang="en-US" dirty="0"/>
              <a:t>Insert additional sub text</a:t>
            </a:r>
          </a:p>
        </p:txBody>
      </p:sp>
      <p:sp>
        <p:nvSpPr>
          <p:cNvPr id="2" name="Title 1"/>
          <p:cNvSpPr>
            <a:spLocks noGrp="1"/>
          </p:cNvSpPr>
          <p:nvPr>
            <p:ph type="ctrTitle"/>
          </p:nvPr>
        </p:nvSpPr>
        <p:spPr>
          <a:xfrm>
            <a:off x="869371" y="589086"/>
            <a:ext cx="10363200" cy="2221708"/>
          </a:xfrm>
          <a:effectLst/>
        </p:spPr>
        <p:txBody>
          <a:bodyPr anchor="b">
            <a:normAutofit/>
          </a:bodyPr>
          <a:lstStyle>
            <a:lvl1pPr algn="l">
              <a:lnSpc>
                <a:spcPct val="100000"/>
              </a:lnSpc>
              <a:defRPr sz="4800" b="1" spc="0" baseline="0">
                <a:solidFill>
                  <a:schemeClr val="bg1"/>
                </a:solidFill>
                <a:effectLst/>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869371" y="2858972"/>
            <a:ext cx="9511805"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sub text</a:t>
            </a:r>
          </a:p>
        </p:txBody>
      </p:sp>
      <p:sp>
        <p:nvSpPr>
          <p:cNvPr id="4" name="Rectangle 3"/>
          <p:cNvSpPr/>
          <p:nvPr/>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cxnSp>
        <p:nvCxnSpPr>
          <p:cNvPr id="40" name="Straight Connector 39"/>
          <p:cNvCxnSpPr/>
          <p:nvPr/>
        </p:nvCxnSpPr>
        <p:spPr>
          <a:xfrm>
            <a:off x="894111" y="3488270"/>
            <a:ext cx="336037"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795867" y="5803900"/>
            <a:ext cx="2838431" cy="638078"/>
          </a:xfrm>
          <a:prstGeom prst="rect">
            <a:avLst/>
          </a:prstGeom>
        </p:spPr>
      </p:pic>
    </p:spTree>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MWF Section 2 Photo - Green">
    <p:spTree>
      <p:nvGrpSpPr>
        <p:cNvPr id="1" name=""/>
        <p:cNvGrpSpPr/>
        <p:nvPr/>
      </p:nvGrpSpPr>
      <p:grpSpPr>
        <a:xfrm>
          <a:off x="0" y="0"/>
          <a:ext cx="0" cy="0"/>
          <a:chOff x="0" y="0"/>
          <a:chExt cx="0" cy="0"/>
        </a:xfrm>
      </p:grpSpPr>
      <p:sp>
        <p:nvSpPr>
          <p:cNvPr id="13" name="Rectangle 12"/>
          <p:cNvSpPr/>
          <p:nvPr/>
        </p:nvSpPr>
        <p:spPr>
          <a:xfrm>
            <a:off x="-1" y="3333275"/>
            <a:ext cx="12194052"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p:nvSpPr>
        <p:spPr>
          <a:xfrm>
            <a:off x="-1" y="3467100"/>
            <a:ext cx="12192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836580" y="3609975"/>
            <a:ext cx="10937731"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836581" y="4987213"/>
            <a:ext cx="10937729" cy="609254"/>
          </a:xfrm>
        </p:spPr>
        <p:txBody>
          <a:bodyPr>
            <a:normAutofit/>
          </a:bodyPr>
          <a:lstStyle>
            <a:lvl1pPr marL="0" indent="0">
              <a:buNone/>
              <a:defRPr sz="1600" spc="0">
                <a:solidFill>
                  <a:schemeClr val="accent4">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12192000" cy="3333750"/>
          </a:xfrm>
        </p:spPr>
        <p:txBody>
          <a:bodyPr/>
          <a:lstStyle/>
          <a:p>
            <a:r>
              <a:rPr lang="en-US" smtClean="0"/>
              <a:t>Drag picture to placeholder or click icon to add</a:t>
            </a:r>
            <a:endParaRPr lang="en-US"/>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795867" y="5803900"/>
            <a:ext cx="2838431" cy="638078"/>
          </a:xfrm>
          <a:prstGeom prst="rect">
            <a:avLst/>
          </a:prstGeom>
        </p:spPr>
      </p:pic>
      <p:sp>
        <p:nvSpPr>
          <p:cNvPr id="10" name="Text Placeholder 3"/>
          <p:cNvSpPr>
            <a:spLocks noGrp="1"/>
          </p:cNvSpPr>
          <p:nvPr>
            <p:ph type="body" sz="quarter" idx="14" hasCustomPrompt="1"/>
          </p:nvPr>
        </p:nvSpPr>
        <p:spPr>
          <a:xfrm>
            <a:off x="6773335" y="6024225"/>
            <a:ext cx="5000976"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MWF Section 2 Photo - Purple">
    <p:spTree>
      <p:nvGrpSpPr>
        <p:cNvPr id="1" name=""/>
        <p:cNvGrpSpPr/>
        <p:nvPr/>
      </p:nvGrpSpPr>
      <p:grpSpPr>
        <a:xfrm>
          <a:off x="0" y="0"/>
          <a:ext cx="0" cy="0"/>
          <a:chOff x="0" y="0"/>
          <a:chExt cx="0" cy="0"/>
        </a:xfrm>
      </p:grpSpPr>
      <p:sp>
        <p:nvSpPr>
          <p:cNvPr id="13" name="Rectangle 12"/>
          <p:cNvSpPr/>
          <p:nvPr/>
        </p:nvSpPr>
        <p:spPr>
          <a:xfrm>
            <a:off x="-1" y="3333275"/>
            <a:ext cx="12194052"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p:nvSpPr>
        <p:spPr>
          <a:xfrm>
            <a:off x="-1" y="3467100"/>
            <a:ext cx="12192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836580" y="3609975"/>
            <a:ext cx="10937731"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836581" y="4987213"/>
            <a:ext cx="10937729" cy="609254"/>
          </a:xfrm>
        </p:spPr>
        <p:txBody>
          <a:bodyPr>
            <a:normAutofit/>
          </a:bodyPr>
          <a:lstStyle>
            <a:lvl1pPr marL="0" indent="0">
              <a:buNone/>
              <a:defRPr sz="1600" spc="0">
                <a:solidFill>
                  <a:schemeClr val="accent5">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12192000" cy="3333750"/>
          </a:xfrm>
        </p:spPr>
        <p:txBody>
          <a:bodyPr/>
          <a:lstStyle/>
          <a:p>
            <a:r>
              <a:rPr lang="en-US" smtClean="0"/>
              <a:t>Drag picture to placeholder or click icon to add</a:t>
            </a:r>
            <a:endParaRPr lang="en-US"/>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795867" y="5803900"/>
            <a:ext cx="2838431" cy="638078"/>
          </a:xfrm>
          <a:prstGeom prst="rect">
            <a:avLst/>
          </a:prstGeom>
        </p:spPr>
      </p:pic>
      <p:sp>
        <p:nvSpPr>
          <p:cNvPr id="10" name="Text Placeholder 3"/>
          <p:cNvSpPr>
            <a:spLocks noGrp="1"/>
          </p:cNvSpPr>
          <p:nvPr>
            <p:ph type="body" sz="quarter" idx="14" hasCustomPrompt="1"/>
          </p:nvPr>
        </p:nvSpPr>
        <p:spPr>
          <a:xfrm>
            <a:off x="6773335" y="6024225"/>
            <a:ext cx="5000976"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MWF Section 3 Photo - Blue">
    <p:spTree>
      <p:nvGrpSpPr>
        <p:cNvPr id="1" name=""/>
        <p:cNvGrpSpPr/>
        <p:nvPr/>
      </p:nvGrpSpPr>
      <p:grpSpPr>
        <a:xfrm>
          <a:off x="0" y="0"/>
          <a:ext cx="0" cy="0"/>
          <a:chOff x="0" y="0"/>
          <a:chExt cx="0" cy="0"/>
        </a:xfrm>
      </p:grpSpPr>
      <p:sp>
        <p:nvSpPr>
          <p:cNvPr id="41" name="Rectangle 40"/>
          <p:cNvSpPr/>
          <p:nvPr/>
        </p:nvSpPr>
        <p:spPr>
          <a:xfrm>
            <a:off x="-1" y="-5134"/>
            <a:ext cx="12192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 y="37456"/>
            <a:ext cx="1360024" cy="1337423"/>
          </a:xfrm>
        </p:spPr>
        <p:txBody>
          <a:bodyPr anchor="ctr">
            <a:noAutofit/>
          </a:bodyPr>
          <a:lstStyle>
            <a:lvl1pPr marL="0" indent="0" algn="r">
              <a:buNone/>
              <a:defRPr sz="6600" b="1" spc="-400" baseline="0">
                <a:solidFill>
                  <a:schemeClr val="bg1"/>
                </a:solidFill>
              </a:defRPr>
            </a:lvl1pPr>
          </a:lstStyle>
          <a:p>
            <a:pPr lvl="0"/>
            <a:r>
              <a:rPr lang="en-US" dirty="0" smtClean="0"/>
              <a:t>1</a:t>
            </a:r>
            <a:endParaRPr lang="en-US" dirty="0"/>
          </a:p>
        </p:txBody>
      </p:sp>
      <p:sp>
        <p:nvSpPr>
          <p:cNvPr id="13" name="Rectangle 12"/>
          <p:cNvSpPr/>
          <p:nvPr/>
        </p:nvSpPr>
        <p:spPr>
          <a:xfrm>
            <a:off x="-1" y="1351722"/>
            <a:ext cx="12192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1"/>
            <a:ext cx="12192000" cy="5372101"/>
          </a:xfrm>
        </p:spPr>
        <p:txBody>
          <a:bodyPr/>
          <a:lstStyle/>
          <a:p>
            <a:r>
              <a:rPr lang="en-US" smtClean="0"/>
              <a:t>Drag picture to placeholder or click icon to add</a:t>
            </a:r>
            <a:endParaRPr lang="en-US" dirty="0"/>
          </a:p>
        </p:txBody>
      </p:sp>
      <p:sp>
        <p:nvSpPr>
          <p:cNvPr id="42" name="Title 1"/>
          <p:cNvSpPr>
            <a:spLocks noGrp="1"/>
          </p:cNvSpPr>
          <p:nvPr>
            <p:ph type="ctrTitle" hasCustomPrompt="1"/>
          </p:nvPr>
        </p:nvSpPr>
        <p:spPr>
          <a:xfrm>
            <a:off x="1893589" y="638523"/>
            <a:ext cx="10155072"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893589" y="274935"/>
            <a:ext cx="3674352"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cxnSp>
        <p:nvCxnSpPr>
          <p:cNvPr id="50" name="Straight Connector 49"/>
          <p:cNvCxnSpPr>
            <a:cxnSpLocks/>
          </p:cNvCxnSpPr>
          <p:nvPr/>
        </p:nvCxnSpPr>
        <p:spPr>
          <a:xfrm>
            <a:off x="1566695"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MWF Section 3 Photo - Orange">
    <p:spTree>
      <p:nvGrpSpPr>
        <p:cNvPr id="1" name=""/>
        <p:cNvGrpSpPr/>
        <p:nvPr/>
      </p:nvGrpSpPr>
      <p:grpSpPr>
        <a:xfrm>
          <a:off x="0" y="0"/>
          <a:ext cx="0" cy="0"/>
          <a:chOff x="0" y="0"/>
          <a:chExt cx="0" cy="0"/>
        </a:xfrm>
      </p:grpSpPr>
      <p:sp>
        <p:nvSpPr>
          <p:cNvPr id="41" name="Rectangle 40"/>
          <p:cNvSpPr/>
          <p:nvPr/>
        </p:nvSpPr>
        <p:spPr>
          <a:xfrm>
            <a:off x="-1" y="-5134"/>
            <a:ext cx="12192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p:nvSpPr>
        <p:spPr>
          <a:xfrm>
            <a:off x="-1" y="1351722"/>
            <a:ext cx="12192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1"/>
            <a:ext cx="12192000" cy="5372101"/>
          </a:xfrm>
        </p:spPr>
        <p:txBody>
          <a:bodyPr/>
          <a:lstStyle/>
          <a:p>
            <a:r>
              <a:rPr lang="en-US" smtClean="0"/>
              <a:t>Drag picture to placeholder or click icon to add</a:t>
            </a:r>
            <a:endParaRPr lang="en-US" dirty="0"/>
          </a:p>
        </p:txBody>
      </p:sp>
      <p:sp>
        <p:nvSpPr>
          <p:cNvPr id="42" name="Title 1"/>
          <p:cNvSpPr>
            <a:spLocks noGrp="1"/>
          </p:cNvSpPr>
          <p:nvPr>
            <p:ph type="ctrTitle" hasCustomPrompt="1"/>
          </p:nvPr>
        </p:nvSpPr>
        <p:spPr>
          <a:xfrm>
            <a:off x="1893589" y="638523"/>
            <a:ext cx="10155072"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893589" y="274935"/>
            <a:ext cx="3674352"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sp>
        <p:nvSpPr>
          <p:cNvPr id="11" name="Text Placeholder 2"/>
          <p:cNvSpPr>
            <a:spLocks noGrp="1"/>
          </p:cNvSpPr>
          <p:nvPr>
            <p:ph type="body" sz="quarter" idx="14" hasCustomPrompt="1"/>
          </p:nvPr>
        </p:nvSpPr>
        <p:spPr>
          <a:xfrm>
            <a:off x="-1" y="37456"/>
            <a:ext cx="1360024" cy="1337423"/>
          </a:xfrm>
        </p:spPr>
        <p:txBody>
          <a:bodyPr anchor="ctr">
            <a:noAutofit/>
          </a:bodyPr>
          <a:lstStyle>
            <a:lvl1pPr marL="0" indent="0" algn="r">
              <a:buNone/>
              <a:defRPr sz="6600" b="1" spc="-400" baseline="0">
                <a:solidFill>
                  <a:schemeClr val="bg1"/>
                </a:solidFill>
              </a:defRPr>
            </a:lvl1pPr>
          </a:lstStyle>
          <a:p>
            <a:pPr lvl="0"/>
            <a:r>
              <a:rPr lang="en-US" dirty="0" smtClean="0"/>
              <a:t>1</a:t>
            </a:r>
            <a:endParaRPr lang="en-US" dirty="0"/>
          </a:p>
        </p:txBody>
      </p:sp>
      <p:cxnSp>
        <p:nvCxnSpPr>
          <p:cNvPr id="12" name="Straight Connector 11"/>
          <p:cNvCxnSpPr>
            <a:cxnSpLocks/>
          </p:cNvCxnSpPr>
          <p:nvPr/>
        </p:nvCxnSpPr>
        <p:spPr>
          <a:xfrm>
            <a:off x="1566695"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MWF Section 3 Photo - Teal">
    <p:spTree>
      <p:nvGrpSpPr>
        <p:cNvPr id="1" name=""/>
        <p:cNvGrpSpPr/>
        <p:nvPr/>
      </p:nvGrpSpPr>
      <p:grpSpPr>
        <a:xfrm>
          <a:off x="0" y="0"/>
          <a:ext cx="0" cy="0"/>
          <a:chOff x="0" y="0"/>
          <a:chExt cx="0" cy="0"/>
        </a:xfrm>
      </p:grpSpPr>
      <p:sp>
        <p:nvSpPr>
          <p:cNvPr id="41" name="Rectangle 40"/>
          <p:cNvSpPr/>
          <p:nvPr/>
        </p:nvSpPr>
        <p:spPr>
          <a:xfrm>
            <a:off x="-1" y="-5134"/>
            <a:ext cx="12192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p:nvSpPr>
        <p:spPr>
          <a:xfrm>
            <a:off x="-1" y="1351722"/>
            <a:ext cx="12192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1"/>
            <a:ext cx="12192000" cy="5372101"/>
          </a:xfrm>
        </p:spPr>
        <p:txBody>
          <a:bodyPr/>
          <a:lstStyle/>
          <a:p>
            <a:r>
              <a:rPr lang="en-US" smtClean="0"/>
              <a:t>Drag picture to placeholder or click icon to add</a:t>
            </a:r>
            <a:endParaRPr lang="en-US" dirty="0"/>
          </a:p>
        </p:txBody>
      </p:sp>
      <p:sp>
        <p:nvSpPr>
          <p:cNvPr id="9" name="Title 1"/>
          <p:cNvSpPr>
            <a:spLocks noGrp="1"/>
          </p:cNvSpPr>
          <p:nvPr>
            <p:ph type="ctrTitle" hasCustomPrompt="1"/>
          </p:nvPr>
        </p:nvSpPr>
        <p:spPr>
          <a:xfrm>
            <a:off x="1893589" y="638523"/>
            <a:ext cx="10155072"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893589" y="274935"/>
            <a:ext cx="3674352"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sp>
        <p:nvSpPr>
          <p:cNvPr id="14" name="Text Placeholder 2"/>
          <p:cNvSpPr>
            <a:spLocks noGrp="1"/>
          </p:cNvSpPr>
          <p:nvPr>
            <p:ph type="body" sz="quarter" idx="14" hasCustomPrompt="1"/>
          </p:nvPr>
        </p:nvSpPr>
        <p:spPr>
          <a:xfrm>
            <a:off x="-1" y="37456"/>
            <a:ext cx="1360024" cy="1337423"/>
          </a:xfrm>
        </p:spPr>
        <p:txBody>
          <a:bodyPr anchor="ctr">
            <a:noAutofit/>
          </a:bodyPr>
          <a:lstStyle>
            <a:lvl1pPr marL="0" indent="0" algn="r">
              <a:buNone/>
              <a:defRPr sz="6600" b="1" spc="-400" baseline="0">
                <a:solidFill>
                  <a:schemeClr val="bg1"/>
                </a:solidFill>
              </a:defRPr>
            </a:lvl1pPr>
          </a:lstStyle>
          <a:p>
            <a:pPr lvl="0"/>
            <a:r>
              <a:rPr lang="en-US" dirty="0" smtClean="0"/>
              <a:t>1</a:t>
            </a:r>
            <a:endParaRPr lang="en-US" dirty="0"/>
          </a:p>
        </p:txBody>
      </p:sp>
      <p:cxnSp>
        <p:nvCxnSpPr>
          <p:cNvPr id="15" name="Straight Connector 14"/>
          <p:cNvCxnSpPr>
            <a:cxnSpLocks/>
          </p:cNvCxnSpPr>
          <p:nvPr/>
        </p:nvCxnSpPr>
        <p:spPr>
          <a:xfrm>
            <a:off x="1566695"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MWF Section 3 Photo - Green">
    <p:spTree>
      <p:nvGrpSpPr>
        <p:cNvPr id="1" name=""/>
        <p:cNvGrpSpPr/>
        <p:nvPr/>
      </p:nvGrpSpPr>
      <p:grpSpPr>
        <a:xfrm>
          <a:off x="0" y="0"/>
          <a:ext cx="0" cy="0"/>
          <a:chOff x="0" y="0"/>
          <a:chExt cx="0" cy="0"/>
        </a:xfrm>
      </p:grpSpPr>
      <p:sp>
        <p:nvSpPr>
          <p:cNvPr id="41" name="Rectangle 40"/>
          <p:cNvSpPr/>
          <p:nvPr/>
        </p:nvSpPr>
        <p:spPr>
          <a:xfrm>
            <a:off x="-1" y="-5134"/>
            <a:ext cx="12192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p:nvSpPr>
        <p:spPr>
          <a:xfrm>
            <a:off x="-1" y="1351722"/>
            <a:ext cx="12192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1"/>
            <a:ext cx="12192000" cy="5372101"/>
          </a:xfrm>
        </p:spPr>
        <p:txBody>
          <a:bodyPr/>
          <a:lstStyle/>
          <a:p>
            <a:r>
              <a:rPr lang="en-US" smtClean="0"/>
              <a:t>Drag picture to placeholder or click icon to add</a:t>
            </a:r>
            <a:endParaRPr lang="en-US" dirty="0"/>
          </a:p>
        </p:txBody>
      </p:sp>
      <p:sp>
        <p:nvSpPr>
          <p:cNvPr id="9" name="Title 1"/>
          <p:cNvSpPr>
            <a:spLocks noGrp="1"/>
          </p:cNvSpPr>
          <p:nvPr>
            <p:ph type="ctrTitle" hasCustomPrompt="1"/>
          </p:nvPr>
        </p:nvSpPr>
        <p:spPr>
          <a:xfrm>
            <a:off x="1893589" y="638523"/>
            <a:ext cx="10155072"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893589" y="274935"/>
            <a:ext cx="3674352"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sp>
        <p:nvSpPr>
          <p:cNvPr id="14" name="Text Placeholder 2"/>
          <p:cNvSpPr>
            <a:spLocks noGrp="1"/>
          </p:cNvSpPr>
          <p:nvPr>
            <p:ph type="body" sz="quarter" idx="14" hasCustomPrompt="1"/>
          </p:nvPr>
        </p:nvSpPr>
        <p:spPr>
          <a:xfrm>
            <a:off x="-1" y="37456"/>
            <a:ext cx="1360024" cy="1337423"/>
          </a:xfrm>
        </p:spPr>
        <p:txBody>
          <a:bodyPr anchor="ctr">
            <a:noAutofit/>
          </a:bodyPr>
          <a:lstStyle>
            <a:lvl1pPr marL="0" indent="0" algn="r">
              <a:buNone/>
              <a:defRPr sz="6600" b="1" spc="-400" baseline="0">
                <a:solidFill>
                  <a:schemeClr val="bg1"/>
                </a:solidFill>
              </a:defRPr>
            </a:lvl1pPr>
          </a:lstStyle>
          <a:p>
            <a:pPr lvl="0"/>
            <a:r>
              <a:rPr lang="en-US" dirty="0" smtClean="0"/>
              <a:t>1</a:t>
            </a:r>
            <a:endParaRPr lang="en-US" dirty="0"/>
          </a:p>
        </p:txBody>
      </p:sp>
      <p:cxnSp>
        <p:nvCxnSpPr>
          <p:cNvPr id="15" name="Straight Connector 14"/>
          <p:cNvCxnSpPr>
            <a:cxnSpLocks/>
          </p:cNvCxnSpPr>
          <p:nvPr/>
        </p:nvCxnSpPr>
        <p:spPr>
          <a:xfrm>
            <a:off x="1566695"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MWF Section 3 Photo - Purple">
    <p:spTree>
      <p:nvGrpSpPr>
        <p:cNvPr id="1" name=""/>
        <p:cNvGrpSpPr/>
        <p:nvPr/>
      </p:nvGrpSpPr>
      <p:grpSpPr>
        <a:xfrm>
          <a:off x="0" y="0"/>
          <a:ext cx="0" cy="0"/>
          <a:chOff x="0" y="0"/>
          <a:chExt cx="0" cy="0"/>
        </a:xfrm>
      </p:grpSpPr>
      <p:sp>
        <p:nvSpPr>
          <p:cNvPr id="41" name="Rectangle 40"/>
          <p:cNvSpPr/>
          <p:nvPr/>
        </p:nvSpPr>
        <p:spPr>
          <a:xfrm>
            <a:off x="-1" y="-5134"/>
            <a:ext cx="12192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p:nvSpPr>
        <p:spPr>
          <a:xfrm>
            <a:off x="-1" y="1351722"/>
            <a:ext cx="12192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Picture Placeholder 4"/>
          <p:cNvSpPr>
            <a:spLocks noGrp="1"/>
          </p:cNvSpPr>
          <p:nvPr>
            <p:ph type="pic" sz="quarter" idx="13"/>
          </p:nvPr>
        </p:nvSpPr>
        <p:spPr>
          <a:xfrm>
            <a:off x="-1" y="1485901"/>
            <a:ext cx="12192000" cy="5372101"/>
          </a:xfrm>
        </p:spPr>
        <p:txBody>
          <a:bodyPr/>
          <a:lstStyle/>
          <a:p>
            <a:r>
              <a:rPr lang="en-US" smtClean="0"/>
              <a:t>Drag picture to placeholder or click icon to add</a:t>
            </a:r>
            <a:endParaRPr lang="en-US" dirty="0"/>
          </a:p>
        </p:txBody>
      </p:sp>
      <p:sp>
        <p:nvSpPr>
          <p:cNvPr id="9" name="Title 1"/>
          <p:cNvSpPr>
            <a:spLocks noGrp="1"/>
          </p:cNvSpPr>
          <p:nvPr>
            <p:ph type="ctrTitle" hasCustomPrompt="1"/>
          </p:nvPr>
        </p:nvSpPr>
        <p:spPr>
          <a:xfrm>
            <a:off x="1893589" y="638523"/>
            <a:ext cx="10155072"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893589" y="274935"/>
            <a:ext cx="3674352"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sp>
        <p:nvSpPr>
          <p:cNvPr id="14" name="Text Placeholder 2"/>
          <p:cNvSpPr>
            <a:spLocks noGrp="1"/>
          </p:cNvSpPr>
          <p:nvPr>
            <p:ph type="body" sz="quarter" idx="14" hasCustomPrompt="1"/>
          </p:nvPr>
        </p:nvSpPr>
        <p:spPr>
          <a:xfrm>
            <a:off x="-1" y="37456"/>
            <a:ext cx="1360024" cy="1337423"/>
          </a:xfrm>
        </p:spPr>
        <p:txBody>
          <a:bodyPr anchor="ctr">
            <a:noAutofit/>
          </a:bodyPr>
          <a:lstStyle>
            <a:lvl1pPr marL="0" indent="0" algn="r">
              <a:buNone/>
              <a:defRPr sz="6600" b="1" spc="-400" baseline="0">
                <a:solidFill>
                  <a:schemeClr val="bg1"/>
                </a:solidFill>
              </a:defRPr>
            </a:lvl1pPr>
          </a:lstStyle>
          <a:p>
            <a:pPr lvl="0"/>
            <a:r>
              <a:rPr lang="en-US" dirty="0" smtClean="0"/>
              <a:t>1</a:t>
            </a:r>
            <a:endParaRPr lang="en-US" dirty="0"/>
          </a:p>
        </p:txBody>
      </p:sp>
      <p:cxnSp>
        <p:nvCxnSpPr>
          <p:cNvPr id="15" name="Straight Connector 14"/>
          <p:cNvCxnSpPr>
            <a:cxnSpLocks/>
          </p:cNvCxnSpPr>
          <p:nvPr/>
        </p:nvCxnSpPr>
        <p:spPr>
          <a:xfrm>
            <a:off x="1566695"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Text Placeholder 6"/>
          <p:cNvSpPr>
            <a:spLocks noGrp="1"/>
          </p:cNvSpPr>
          <p:nvPr>
            <p:ph type="body" sz="quarter" idx="13"/>
          </p:nvPr>
        </p:nvSpPr>
        <p:spPr>
          <a:xfrm>
            <a:off x="836580" y="1828800"/>
            <a:ext cx="10558728" cy="4023360"/>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9" name="Subtitle 2"/>
          <p:cNvSpPr>
            <a:spLocks noGrp="1"/>
          </p:cNvSpPr>
          <p:nvPr>
            <p:ph type="subTitle" idx="1" hasCustomPrompt="1"/>
          </p:nvPr>
        </p:nvSpPr>
        <p:spPr>
          <a:xfrm>
            <a:off x="836580" y="223431"/>
            <a:ext cx="10558729"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
        <p:nvSpPr>
          <p:cNvPr id="20"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bg1"/>
                </a:solidFill>
                <a:effectLst/>
              </a:defRPr>
            </a:lvl1pPr>
          </a:lstStyle>
          <a:p>
            <a:r>
              <a:rPr lang="en-US" smtClean="0"/>
              <a:t>Click to edit Master title style</a:t>
            </a:r>
            <a:endParaRPr lang="en-US" dirty="0"/>
          </a:p>
        </p:txBody>
      </p:sp>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Tree>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Text Placeholder 6"/>
          <p:cNvSpPr>
            <a:spLocks noGrp="1"/>
          </p:cNvSpPr>
          <p:nvPr>
            <p:ph type="body" sz="quarter" idx="13"/>
          </p:nvPr>
        </p:nvSpPr>
        <p:spPr>
          <a:xfrm>
            <a:off x="836581" y="1828798"/>
            <a:ext cx="511304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9" name="Subtitle 2"/>
          <p:cNvSpPr>
            <a:spLocks noGrp="1"/>
          </p:cNvSpPr>
          <p:nvPr>
            <p:ph type="subTitle" idx="1" hasCustomPrompt="1"/>
          </p:nvPr>
        </p:nvSpPr>
        <p:spPr>
          <a:xfrm>
            <a:off x="836580" y="223431"/>
            <a:ext cx="10558729"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
        <p:nvSpPr>
          <p:cNvPr id="12" name="Text Placeholder 6"/>
          <p:cNvSpPr>
            <a:spLocks noGrp="1"/>
          </p:cNvSpPr>
          <p:nvPr>
            <p:ph type="body" sz="quarter" idx="17"/>
          </p:nvPr>
        </p:nvSpPr>
        <p:spPr>
          <a:xfrm>
            <a:off x="6282268" y="1828798"/>
            <a:ext cx="511304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bg1"/>
                </a:solidFill>
                <a:effectLst/>
              </a:defRPr>
            </a:lvl1pPr>
          </a:lstStyle>
          <a:p>
            <a:r>
              <a:rPr lang="en-US" smtClean="0"/>
              <a:t>Click to edit Master title style</a:t>
            </a:r>
            <a:endParaRPr lang="en-US" dirty="0"/>
          </a:p>
        </p:txBody>
      </p:sp>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9" name="Subtitle 2"/>
          <p:cNvSpPr>
            <a:spLocks noGrp="1"/>
          </p:cNvSpPr>
          <p:nvPr>
            <p:ph type="subTitle" idx="1" hasCustomPrompt="1"/>
          </p:nvPr>
        </p:nvSpPr>
        <p:spPr>
          <a:xfrm>
            <a:off x="836580" y="223431"/>
            <a:ext cx="10558729"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
        <p:nvSpPr>
          <p:cNvPr id="10" name="Picture Placeholder 4"/>
          <p:cNvSpPr>
            <a:spLocks noGrp="1" noChangeAspect="1"/>
          </p:cNvSpPr>
          <p:nvPr>
            <p:ph type="pic" sz="quarter" idx="19"/>
          </p:nvPr>
        </p:nvSpPr>
        <p:spPr>
          <a:xfrm>
            <a:off x="6306628" y="1828798"/>
            <a:ext cx="5088680" cy="3816510"/>
          </a:xfrm>
          <a:prstGeom prst="ellipse">
            <a:avLst/>
          </a:prstGeom>
        </p:spPr>
        <p:txBody>
          <a:bodyPr anchor="ctr"/>
          <a:lstStyle>
            <a:lvl1pPr marL="0" indent="0" algn="ctr">
              <a:buNone/>
              <a:defRPr>
                <a:solidFill>
                  <a:schemeClr val="bg1"/>
                </a:solidFill>
              </a:defRPr>
            </a:lvl1pPr>
          </a:lstStyle>
          <a:p>
            <a:r>
              <a:rPr lang="en-US" smtClean="0"/>
              <a:t>Drag picture to placeholder or click icon to add</a:t>
            </a:r>
            <a:endParaRPr lang="en-US" dirty="0"/>
          </a:p>
        </p:txBody>
      </p:sp>
      <p:sp>
        <p:nvSpPr>
          <p:cNvPr id="11" name="Text Placeholder 6"/>
          <p:cNvSpPr>
            <a:spLocks noGrp="1"/>
          </p:cNvSpPr>
          <p:nvPr>
            <p:ph type="body" sz="quarter" idx="20"/>
          </p:nvPr>
        </p:nvSpPr>
        <p:spPr>
          <a:xfrm>
            <a:off x="836581" y="1828798"/>
            <a:ext cx="511304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bg1"/>
                </a:solidFill>
                <a:effectLst/>
              </a:defRPr>
            </a:lvl1pPr>
          </a:lstStyle>
          <a:p>
            <a:r>
              <a:rPr lang="en-US" smtClean="0"/>
              <a:t>Click to edit Master title style</a:t>
            </a:r>
            <a:endParaRPr lang="en-US" dirty="0"/>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Tree>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WMF Section 1 - Blue">
    <p:spTree>
      <p:nvGrpSpPr>
        <p:cNvPr id="1" name=""/>
        <p:cNvGrpSpPr/>
        <p:nvPr/>
      </p:nvGrpSpPr>
      <p:grpSpPr>
        <a:xfrm>
          <a:off x="0" y="0"/>
          <a:ext cx="0" cy="0"/>
          <a:chOff x="0" y="0"/>
          <a:chExt cx="0" cy="0"/>
        </a:xfrm>
      </p:grpSpPr>
      <p:sp>
        <p:nvSpPr>
          <p:cNvPr id="2" name="Rectangle 1"/>
          <p:cNvSpPr/>
          <p:nvPr/>
        </p:nvSpPr>
        <p:spPr>
          <a:xfrm>
            <a:off x="289406" y="0"/>
            <a:ext cx="11904645" cy="6858000"/>
          </a:xfrm>
          <a:prstGeom prst="rect">
            <a:avLst/>
          </a:prstGeom>
          <a:solidFill>
            <a:srgbClr val="044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Rectangle 2"/>
          <p:cNvSpPr/>
          <p:nvPr/>
        </p:nvSpPr>
        <p:spPr>
          <a:xfrm>
            <a:off x="0" y="0"/>
            <a:ext cx="289405"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836580" y="1958976"/>
            <a:ext cx="103632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836581" y="3270684"/>
            <a:ext cx="103631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47"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
        <p:nvSpPr>
          <p:cNvPr id="16"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7" name="Subtitle 2"/>
          <p:cNvSpPr>
            <a:spLocks noGrp="1"/>
          </p:cNvSpPr>
          <p:nvPr>
            <p:ph type="subTitle" idx="1" hasCustomPrompt="1"/>
          </p:nvPr>
        </p:nvSpPr>
        <p:spPr>
          <a:xfrm>
            <a:off x="836579" y="1381535"/>
            <a:ext cx="103631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Tree>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836580" y="177796"/>
            <a:ext cx="10558729"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3" name="Text Placeholder 6"/>
          <p:cNvSpPr>
            <a:spLocks noGrp="1"/>
          </p:cNvSpPr>
          <p:nvPr>
            <p:ph type="body" sz="quarter" idx="16"/>
          </p:nvPr>
        </p:nvSpPr>
        <p:spPr>
          <a:xfrm>
            <a:off x="836580" y="1828800"/>
            <a:ext cx="10558729"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CMWF Text White+Blu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836580" y="177796"/>
            <a:ext cx="10558729"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3" name="Text Placeholder 6"/>
          <p:cNvSpPr>
            <a:spLocks noGrp="1"/>
          </p:cNvSpPr>
          <p:nvPr>
            <p:ph type="body" sz="quarter" idx="16"/>
          </p:nvPr>
        </p:nvSpPr>
        <p:spPr>
          <a:xfrm>
            <a:off x="836580" y="1828800"/>
            <a:ext cx="5113043"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6"/>
          <p:cNvSpPr>
            <a:spLocks noGrp="1"/>
          </p:cNvSpPr>
          <p:nvPr>
            <p:ph type="body" sz="quarter" idx="17"/>
          </p:nvPr>
        </p:nvSpPr>
        <p:spPr>
          <a:xfrm>
            <a:off x="6282265" y="1828800"/>
            <a:ext cx="5113043"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2_CMWF Text White+Blue - Photo Round">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836580" y="177796"/>
            <a:ext cx="10558729"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3" name="Text Placeholder 6"/>
          <p:cNvSpPr>
            <a:spLocks noGrp="1"/>
          </p:cNvSpPr>
          <p:nvPr>
            <p:ph type="body" sz="quarter" idx="16"/>
          </p:nvPr>
        </p:nvSpPr>
        <p:spPr>
          <a:xfrm>
            <a:off x="836580" y="1828800"/>
            <a:ext cx="5113043"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Picture Placeholder 4"/>
          <p:cNvSpPr>
            <a:spLocks noGrp="1" noChangeAspect="1"/>
          </p:cNvSpPr>
          <p:nvPr>
            <p:ph type="pic" sz="quarter" idx="19"/>
          </p:nvPr>
        </p:nvSpPr>
        <p:spPr>
          <a:xfrm>
            <a:off x="6306628" y="1828798"/>
            <a:ext cx="5088680" cy="3816510"/>
          </a:xfrm>
          <a:prstGeom prst="ellipse">
            <a:avLst/>
          </a:prstGeom>
        </p:spPr>
        <p:txBody>
          <a:bodyPr anchor="ctr"/>
          <a:lstStyle>
            <a:lvl1pPr marL="0" indent="0" algn="ctr">
              <a:buNone/>
              <a:defRPr>
                <a:solidFill>
                  <a:schemeClr val="tx2"/>
                </a:solidFill>
              </a:defRPr>
            </a:lvl1pPr>
          </a:lstStyle>
          <a:p>
            <a:r>
              <a:rPr lang="en-US" smtClean="0"/>
              <a:t>Drag picture to placeholder or click icon to add</a:t>
            </a:r>
            <a:endParaRPr lang="en-US" dirty="0"/>
          </a:p>
        </p:txBody>
      </p:sp>
      <p:sp>
        <p:nvSpPr>
          <p:cNvPr id="15"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836578" y="1699589"/>
            <a:ext cx="10788153" cy="4054958"/>
          </a:xfrm>
        </p:spPr>
        <p:txBody>
          <a:bodyPr>
            <a:normAutofit/>
          </a:bodyPr>
          <a:lstStyle>
            <a:lvl1pPr marL="0" indent="0">
              <a:buNone/>
              <a:defRPr sz="1600">
                <a:solidFill>
                  <a:srgbClr val="4C515A"/>
                </a:solidFill>
              </a:defRPr>
            </a:lvl1pPr>
          </a:lstStyle>
          <a:p>
            <a:r>
              <a:rPr lang="en-US" smtClean="0"/>
              <a:t>Click icon to add chart</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Text Placeholder 4"/>
          <p:cNvSpPr>
            <a:spLocks noGrp="1"/>
          </p:cNvSpPr>
          <p:nvPr>
            <p:ph type="body" sz="quarter" idx="21" hasCustomPrompt="1"/>
          </p:nvPr>
        </p:nvSpPr>
        <p:spPr>
          <a:xfrm>
            <a:off x="3122380" y="5999998"/>
            <a:ext cx="8502353"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p:nvCxnSpPr>
        <p:spPr>
          <a:xfrm flipH="1">
            <a:off x="838331" y="5877272"/>
            <a:ext cx="10786403"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836579" y="177796"/>
            <a:ext cx="10788152"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15" name="Title 1"/>
          <p:cNvSpPr>
            <a:spLocks noGrp="1"/>
          </p:cNvSpPr>
          <p:nvPr>
            <p:ph type="ctrTitle"/>
          </p:nvPr>
        </p:nvSpPr>
        <p:spPr>
          <a:xfrm>
            <a:off x="836579" y="514555"/>
            <a:ext cx="10788152"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836578" y="1699589"/>
            <a:ext cx="10788153" cy="4054958"/>
          </a:xfrm>
        </p:spPr>
        <p:txBody>
          <a:bodyPr>
            <a:normAutofit/>
          </a:bodyPr>
          <a:lstStyle>
            <a:lvl1pPr marL="0" indent="0">
              <a:buNone/>
              <a:defRPr sz="1600"/>
            </a:lvl1pPr>
          </a:lstStyle>
          <a:p>
            <a:r>
              <a:rPr lang="en-US" smtClean="0"/>
              <a:t>Click icon to add table</a:t>
            </a:r>
            <a:endParaRPr lang="en-US" dirty="0"/>
          </a:p>
        </p:txBody>
      </p:sp>
      <p:sp>
        <p:nvSpPr>
          <p:cNvPr id="3" name="Rectangle 2"/>
          <p:cNvSpPr/>
          <p:nvPr/>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Text Placeholder 4"/>
          <p:cNvSpPr>
            <a:spLocks noGrp="1"/>
          </p:cNvSpPr>
          <p:nvPr>
            <p:ph type="body" sz="quarter" idx="21" hasCustomPrompt="1"/>
          </p:nvPr>
        </p:nvSpPr>
        <p:spPr>
          <a:xfrm>
            <a:off x="3122380" y="5999998"/>
            <a:ext cx="8502353"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p:nvCxnSpPr>
        <p:spPr>
          <a:xfrm flipH="1">
            <a:off x="838331" y="5877272"/>
            <a:ext cx="10786403"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836579" y="177796"/>
            <a:ext cx="10788152"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17" name="Title 1"/>
          <p:cNvSpPr>
            <a:spLocks noGrp="1"/>
          </p:cNvSpPr>
          <p:nvPr>
            <p:ph type="ctrTitle"/>
          </p:nvPr>
        </p:nvSpPr>
        <p:spPr>
          <a:xfrm>
            <a:off x="836579" y="514555"/>
            <a:ext cx="10788152"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836579" y="1781335"/>
            <a:ext cx="196716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Chevron 6"/>
          <p:cNvSpPr/>
          <p:nvPr/>
        </p:nvSpPr>
        <p:spPr>
          <a:xfrm>
            <a:off x="2607468" y="1771810"/>
            <a:ext cx="1991816"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2604772" y="3103956"/>
            <a:ext cx="1634067"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836578" y="3103956"/>
            <a:ext cx="1630611"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4392431" y="1771810"/>
            <a:ext cx="1991816"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4389735" y="3103956"/>
            <a:ext cx="1634067"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6160309" y="1771810"/>
            <a:ext cx="1991816"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6157613" y="3103956"/>
            <a:ext cx="1634067"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7927727" y="1771810"/>
            <a:ext cx="1991816"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7925031" y="3103956"/>
            <a:ext cx="1634067"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9718425" y="1771810"/>
            <a:ext cx="1728292"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9715729" y="3103956"/>
            <a:ext cx="1728243"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950879" y="1781335"/>
            <a:ext cx="1749695"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0" name="Text Placeholder 4"/>
          <p:cNvSpPr>
            <a:spLocks noGrp="1"/>
          </p:cNvSpPr>
          <p:nvPr>
            <p:ph type="body" sz="quarter" idx="22"/>
          </p:nvPr>
        </p:nvSpPr>
        <p:spPr>
          <a:xfrm>
            <a:off x="950880" y="3175966"/>
            <a:ext cx="1546733"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sp>
        <p:nvSpPr>
          <p:cNvPr id="62" name="Text Placeholder 4"/>
          <p:cNvSpPr>
            <a:spLocks noGrp="1"/>
          </p:cNvSpPr>
          <p:nvPr>
            <p:ph type="body" sz="quarter" idx="23"/>
          </p:nvPr>
        </p:nvSpPr>
        <p:spPr>
          <a:xfrm>
            <a:off x="3057506"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4" name="Text Placeholder 4"/>
          <p:cNvSpPr>
            <a:spLocks noGrp="1"/>
          </p:cNvSpPr>
          <p:nvPr>
            <p:ph type="body" sz="quarter" idx="24" hasCustomPrompt="1"/>
          </p:nvPr>
        </p:nvSpPr>
        <p:spPr>
          <a:xfrm>
            <a:off x="2723075" y="3175966"/>
            <a:ext cx="1510028"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4857773"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6" name="Text Placeholder 4"/>
          <p:cNvSpPr>
            <a:spLocks noGrp="1"/>
          </p:cNvSpPr>
          <p:nvPr>
            <p:ph type="body" sz="quarter" idx="26" hasCustomPrompt="1"/>
          </p:nvPr>
        </p:nvSpPr>
        <p:spPr>
          <a:xfrm>
            <a:off x="4523341" y="3175966"/>
            <a:ext cx="147764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6596462"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8" name="Text Placeholder 4"/>
          <p:cNvSpPr>
            <a:spLocks noGrp="1"/>
          </p:cNvSpPr>
          <p:nvPr>
            <p:ph type="body" sz="quarter" idx="28"/>
          </p:nvPr>
        </p:nvSpPr>
        <p:spPr>
          <a:xfrm>
            <a:off x="6262032" y="3175966"/>
            <a:ext cx="1529649"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sp>
        <p:nvSpPr>
          <p:cNvPr id="69" name="Text Placeholder 4"/>
          <p:cNvSpPr>
            <a:spLocks noGrp="1"/>
          </p:cNvSpPr>
          <p:nvPr>
            <p:ph type="body" sz="quarter" idx="29"/>
          </p:nvPr>
        </p:nvSpPr>
        <p:spPr>
          <a:xfrm>
            <a:off x="8346795"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70" name="Text Placeholder 4"/>
          <p:cNvSpPr>
            <a:spLocks noGrp="1"/>
          </p:cNvSpPr>
          <p:nvPr>
            <p:ph type="body" sz="quarter" idx="30"/>
          </p:nvPr>
        </p:nvSpPr>
        <p:spPr>
          <a:xfrm>
            <a:off x="8012364" y="3175966"/>
            <a:ext cx="1546733"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sp>
        <p:nvSpPr>
          <p:cNvPr id="71" name="Text Placeholder 4"/>
          <p:cNvSpPr>
            <a:spLocks noGrp="1"/>
          </p:cNvSpPr>
          <p:nvPr>
            <p:ph type="body" sz="quarter" idx="31"/>
          </p:nvPr>
        </p:nvSpPr>
        <p:spPr>
          <a:xfrm>
            <a:off x="10167971" y="1781335"/>
            <a:ext cx="1276003"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72" name="Text Placeholder 4"/>
          <p:cNvSpPr>
            <a:spLocks noGrp="1"/>
          </p:cNvSpPr>
          <p:nvPr>
            <p:ph type="body" sz="quarter" idx="32"/>
          </p:nvPr>
        </p:nvSpPr>
        <p:spPr>
          <a:xfrm>
            <a:off x="9795439" y="3175966"/>
            <a:ext cx="1546733"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pic>
        <p:nvPicPr>
          <p:cNvPr id="33" name="Picture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34" name="Text Placeholder 4"/>
          <p:cNvSpPr>
            <a:spLocks noGrp="1"/>
          </p:cNvSpPr>
          <p:nvPr>
            <p:ph type="body" sz="quarter" idx="33" hasCustomPrompt="1"/>
          </p:nvPr>
        </p:nvSpPr>
        <p:spPr>
          <a:xfrm>
            <a:off x="3122380" y="5999998"/>
            <a:ext cx="8502353"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35" name="Straight Connector 34"/>
          <p:cNvCxnSpPr>
            <a:cxnSpLocks/>
          </p:cNvCxnSpPr>
          <p:nvPr/>
        </p:nvCxnSpPr>
        <p:spPr>
          <a:xfrm flipH="1">
            <a:off x="838331" y="5877272"/>
            <a:ext cx="10786403"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836579" y="177796"/>
            <a:ext cx="10788152"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36" name="Rectangle 35"/>
          <p:cNvSpPr/>
          <p:nvPr/>
        </p:nvSpPr>
        <p:spPr>
          <a:xfrm>
            <a:off x="0" y="0"/>
            <a:ext cx="28940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37"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MWF Text White+Orang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2" name="Subtitle 2"/>
          <p:cNvSpPr>
            <a:spLocks noGrp="1"/>
          </p:cNvSpPr>
          <p:nvPr>
            <p:ph type="subTitle" idx="1" hasCustomPrompt="1"/>
          </p:nvPr>
        </p:nvSpPr>
        <p:spPr>
          <a:xfrm>
            <a:off x="836580" y="177796"/>
            <a:ext cx="10558729"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15" name="Text Placeholder 6"/>
          <p:cNvSpPr>
            <a:spLocks noGrp="1"/>
          </p:cNvSpPr>
          <p:nvPr>
            <p:ph type="body" sz="quarter" idx="16"/>
          </p:nvPr>
        </p:nvSpPr>
        <p:spPr>
          <a:xfrm>
            <a:off x="836580" y="1828800"/>
            <a:ext cx="10558729"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MWF Text White+Orang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836580" y="177796"/>
            <a:ext cx="10558729"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3" name="Text Placeholder 6"/>
          <p:cNvSpPr>
            <a:spLocks noGrp="1"/>
          </p:cNvSpPr>
          <p:nvPr>
            <p:ph type="body" sz="quarter" idx="16"/>
          </p:nvPr>
        </p:nvSpPr>
        <p:spPr>
          <a:xfrm>
            <a:off x="836580" y="1828800"/>
            <a:ext cx="5113043"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6"/>
          <p:cNvSpPr>
            <a:spLocks noGrp="1"/>
          </p:cNvSpPr>
          <p:nvPr>
            <p:ph type="body" sz="quarter" idx="17"/>
          </p:nvPr>
        </p:nvSpPr>
        <p:spPr>
          <a:xfrm>
            <a:off x="6282265" y="1828800"/>
            <a:ext cx="5113043"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4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836580" y="177796"/>
            <a:ext cx="10558729"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3" name="Text Placeholder 6"/>
          <p:cNvSpPr>
            <a:spLocks noGrp="1"/>
          </p:cNvSpPr>
          <p:nvPr>
            <p:ph type="body" sz="quarter" idx="16"/>
          </p:nvPr>
        </p:nvSpPr>
        <p:spPr>
          <a:xfrm>
            <a:off x="836580" y="1828800"/>
            <a:ext cx="5113043"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Picture Placeholder 4"/>
          <p:cNvSpPr>
            <a:spLocks noGrp="1" noChangeAspect="1"/>
          </p:cNvSpPr>
          <p:nvPr>
            <p:ph type="pic" sz="quarter" idx="19"/>
          </p:nvPr>
        </p:nvSpPr>
        <p:spPr>
          <a:xfrm>
            <a:off x="6306628" y="1828798"/>
            <a:ext cx="5088680" cy="3816510"/>
          </a:xfrm>
          <a:prstGeom prst="ellipse">
            <a:avLst/>
          </a:prstGeom>
        </p:spPr>
        <p:txBody>
          <a:bodyPr anchor="ctr"/>
          <a:lstStyle>
            <a:lvl1pPr marL="0" indent="0" algn="ctr">
              <a:buNone/>
              <a:defRPr>
                <a:solidFill>
                  <a:schemeClr val="accent2"/>
                </a:solidFill>
              </a:defRPr>
            </a:lvl1pPr>
          </a:lstStyle>
          <a:p>
            <a:r>
              <a:rPr lang="en-US" smtClean="0"/>
              <a:t>Drag picture to placeholder or click icon to add</a:t>
            </a:r>
            <a:endParaRPr lang="en-US" dirty="0"/>
          </a:p>
        </p:txBody>
      </p:sp>
      <p:sp>
        <p:nvSpPr>
          <p:cNvPr id="10"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9939"/>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836578" y="1699589"/>
            <a:ext cx="10788153" cy="4054958"/>
          </a:xfrm>
        </p:spPr>
        <p:txBody>
          <a:bodyPr>
            <a:normAutofit/>
          </a:bodyPr>
          <a:lstStyle>
            <a:lvl1pPr marL="0" indent="0">
              <a:buNone/>
              <a:defRPr sz="1600">
                <a:solidFill>
                  <a:srgbClr val="4C515A"/>
                </a:solidFill>
              </a:defRPr>
            </a:lvl1pPr>
          </a:lstStyle>
          <a:p>
            <a:r>
              <a:rPr lang="en-US" smtClean="0"/>
              <a:t>Click icon to add chart</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Text Placeholder 4"/>
          <p:cNvSpPr>
            <a:spLocks noGrp="1"/>
          </p:cNvSpPr>
          <p:nvPr>
            <p:ph type="body" sz="quarter" idx="21" hasCustomPrompt="1"/>
          </p:nvPr>
        </p:nvSpPr>
        <p:spPr>
          <a:xfrm>
            <a:off x="3122380" y="5999998"/>
            <a:ext cx="8502353"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p:nvCxnSpPr>
        <p:spPr>
          <a:xfrm flipH="1">
            <a:off x="838331" y="5877272"/>
            <a:ext cx="10786403"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836579" y="177796"/>
            <a:ext cx="10788152"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11" name="Title 1"/>
          <p:cNvSpPr>
            <a:spLocks noGrp="1"/>
          </p:cNvSpPr>
          <p:nvPr>
            <p:ph type="ctrTitle"/>
          </p:nvPr>
        </p:nvSpPr>
        <p:spPr>
          <a:xfrm>
            <a:off x="836579" y="514555"/>
            <a:ext cx="10788152"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WMF Section 1 - Orange">
    <p:spTree>
      <p:nvGrpSpPr>
        <p:cNvPr id="1" name=""/>
        <p:cNvGrpSpPr/>
        <p:nvPr/>
      </p:nvGrpSpPr>
      <p:grpSpPr>
        <a:xfrm>
          <a:off x="0" y="0"/>
          <a:ext cx="0" cy="0"/>
          <a:chOff x="0" y="0"/>
          <a:chExt cx="0" cy="0"/>
        </a:xfrm>
      </p:grpSpPr>
      <p:sp>
        <p:nvSpPr>
          <p:cNvPr id="2" name="Rectangle 1"/>
          <p:cNvSpPr/>
          <p:nvPr/>
        </p:nvSpPr>
        <p:spPr>
          <a:xfrm>
            <a:off x="289406" y="1138"/>
            <a:ext cx="1190464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Rectangle 2"/>
          <p:cNvSpPr/>
          <p:nvPr/>
        </p:nvSpPr>
        <p:spPr>
          <a:xfrm>
            <a:off x="0" y="0"/>
            <a:ext cx="289405"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6" name="Subtitle 2"/>
          <p:cNvSpPr>
            <a:spLocks noGrp="1"/>
          </p:cNvSpPr>
          <p:nvPr>
            <p:ph type="subTitle" idx="1" hasCustomPrompt="1"/>
          </p:nvPr>
        </p:nvSpPr>
        <p:spPr>
          <a:xfrm>
            <a:off x="836579" y="1381535"/>
            <a:ext cx="103631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sp>
        <p:nvSpPr>
          <p:cNvPr id="44" name="Text Placeholder 43"/>
          <p:cNvSpPr>
            <a:spLocks noGrp="1"/>
          </p:cNvSpPr>
          <p:nvPr>
            <p:ph type="body" sz="quarter" idx="10" hasCustomPrompt="1"/>
          </p:nvPr>
        </p:nvSpPr>
        <p:spPr>
          <a:xfrm>
            <a:off x="836581" y="3270684"/>
            <a:ext cx="103631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0" name="Title 1"/>
          <p:cNvSpPr>
            <a:spLocks noGrp="1"/>
          </p:cNvSpPr>
          <p:nvPr>
            <p:ph type="ctrTitle" hasCustomPrompt="1"/>
          </p:nvPr>
        </p:nvSpPr>
        <p:spPr>
          <a:xfrm>
            <a:off x="836580" y="1958976"/>
            <a:ext cx="103632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dirty="0">
              <a:solidFill>
                <a:schemeClr val="accent2">
                  <a:lumMod val="20000"/>
                  <a:lumOff val="80000"/>
                </a:schemeClr>
              </a:solidFill>
              <a:latin typeface="+mn-lt"/>
            </a:endParaRPr>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Tree>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836578" y="1699589"/>
            <a:ext cx="10788153" cy="4054958"/>
          </a:xfrm>
        </p:spPr>
        <p:txBody>
          <a:bodyPr>
            <a:normAutofit/>
          </a:bodyPr>
          <a:lstStyle>
            <a:lvl1pPr marL="0" indent="0">
              <a:buNone/>
              <a:defRPr sz="1600"/>
            </a:lvl1pPr>
          </a:lstStyle>
          <a:p>
            <a:r>
              <a:rPr lang="en-US" smtClean="0"/>
              <a:t>Click icon to add table</a:t>
            </a:r>
            <a:endParaRPr lang="en-US" dirty="0"/>
          </a:p>
        </p:txBody>
      </p:sp>
      <p:sp>
        <p:nvSpPr>
          <p:cNvPr id="3" name="Rectangle 2"/>
          <p:cNvSpPr/>
          <p:nvPr/>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Text Placeholder 4"/>
          <p:cNvSpPr>
            <a:spLocks noGrp="1"/>
          </p:cNvSpPr>
          <p:nvPr>
            <p:ph type="body" sz="quarter" idx="21" hasCustomPrompt="1"/>
          </p:nvPr>
        </p:nvSpPr>
        <p:spPr>
          <a:xfrm>
            <a:off x="3122380" y="5999998"/>
            <a:ext cx="8502353"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p:nvCxnSpPr>
        <p:spPr>
          <a:xfrm flipH="1">
            <a:off x="838331" y="5877272"/>
            <a:ext cx="10786403"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836579" y="177796"/>
            <a:ext cx="10788152"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11" name="Title 1"/>
          <p:cNvSpPr>
            <a:spLocks noGrp="1"/>
          </p:cNvSpPr>
          <p:nvPr>
            <p:ph type="ctrTitle"/>
          </p:nvPr>
        </p:nvSpPr>
        <p:spPr>
          <a:xfrm>
            <a:off x="836579" y="514555"/>
            <a:ext cx="10788152"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89405"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Arrow: Pentagon 12"/>
          <p:cNvSpPr/>
          <p:nvPr/>
        </p:nvSpPr>
        <p:spPr>
          <a:xfrm>
            <a:off x="836579" y="1781335"/>
            <a:ext cx="196716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Chevron 6"/>
          <p:cNvSpPr/>
          <p:nvPr/>
        </p:nvSpPr>
        <p:spPr>
          <a:xfrm>
            <a:off x="2607468" y="1771810"/>
            <a:ext cx="1991816"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2604772" y="3103956"/>
            <a:ext cx="1634067"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836578" y="3103956"/>
            <a:ext cx="1630611"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4392431" y="1771810"/>
            <a:ext cx="1991816"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4389735" y="3103956"/>
            <a:ext cx="1634067"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6160309" y="1771810"/>
            <a:ext cx="1991816"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6157613" y="3103956"/>
            <a:ext cx="1634067"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7927727" y="1771810"/>
            <a:ext cx="1991816"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7925031" y="3103956"/>
            <a:ext cx="1634067"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9718425" y="1771810"/>
            <a:ext cx="1728292"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9715729" y="3103956"/>
            <a:ext cx="1728243"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950879" y="1781335"/>
            <a:ext cx="1749695"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0" name="Text Placeholder 4"/>
          <p:cNvSpPr>
            <a:spLocks noGrp="1"/>
          </p:cNvSpPr>
          <p:nvPr>
            <p:ph type="body" sz="quarter" idx="22"/>
          </p:nvPr>
        </p:nvSpPr>
        <p:spPr>
          <a:xfrm>
            <a:off x="950880" y="3175966"/>
            <a:ext cx="1546733"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sp>
        <p:nvSpPr>
          <p:cNvPr id="62" name="Text Placeholder 4"/>
          <p:cNvSpPr>
            <a:spLocks noGrp="1"/>
          </p:cNvSpPr>
          <p:nvPr>
            <p:ph type="body" sz="quarter" idx="23"/>
          </p:nvPr>
        </p:nvSpPr>
        <p:spPr>
          <a:xfrm>
            <a:off x="3057506"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4" name="Text Placeholder 4"/>
          <p:cNvSpPr>
            <a:spLocks noGrp="1"/>
          </p:cNvSpPr>
          <p:nvPr>
            <p:ph type="body" sz="quarter" idx="24" hasCustomPrompt="1"/>
          </p:nvPr>
        </p:nvSpPr>
        <p:spPr>
          <a:xfrm>
            <a:off x="2723075" y="3175966"/>
            <a:ext cx="1510028"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4857773"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6" name="Text Placeholder 4"/>
          <p:cNvSpPr>
            <a:spLocks noGrp="1"/>
          </p:cNvSpPr>
          <p:nvPr>
            <p:ph type="body" sz="quarter" idx="26" hasCustomPrompt="1"/>
          </p:nvPr>
        </p:nvSpPr>
        <p:spPr>
          <a:xfrm>
            <a:off x="4523341" y="3175966"/>
            <a:ext cx="147764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6596462"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8" name="Text Placeholder 4"/>
          <p:cNvSpPr>
            <a:spLocks noGrp="1"/>
          </p:cNvSpPr>
          <p:nvPr>
            <p:ph type="body" sz="quarter" idx="28"/>
          </p:nvPr>
        </p:nvSpPr>
        <p:spPr>
          <a:xfrm>
            <a:off x="6262032" y="3175966"/>
            <a:ext cx="1529649"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sp>
        <p:nvSpPr>
          <p:cNvPr id="69" name="Text Placeholder 4"/>
          <p:cNvSpPr>
            <a:spLocks noGrp="1"/>
          </p:cNvSpPr>
          <p:nvPr>
            <p:ph type="body" sz="quarter" idx="29"/>
          </p:nvPr>
        </p:nvSpPr>
        <p:spPr>
          <a:xfrm>
            <a:off x="8346795"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70" name="Text Placeholder 4"/>
          <p:cNvSpPr>
            <a:spLocks noGrp="1"/>
          </p:cNvSpPr>
          <p:nvPr>
            <p:ph type="body" sz="quarter" idx="30"/>
          </p:nvPr>
        </p:nvSpPr>
        <p:spPr>
          <a:xfrm>
            <a:off x="8012364" y="3175966"/>
            <a:ext cx="1546733"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sp>
        <p:nvSpPr>
          <p:cNvPr id="71" name="Text Placeholder 4"/>
          <p:cNvSpPr>
            <a:spLocks noGrp="1"/>
          </p:cNvSpPr>
          <p:nvPr>
            <p:ph type="body" sz="quarter" idx="31"/>
          </p:nvPr>
        </p:nvSpPr>
        <p:spPr>
          <a:xfrm>
            <a:off x="10167971" y="1781335"/>
            <a:ext cx="1276003"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72" name="Text Placeholder 4"/>
          <p:cNvSpPr>
            <a:spLocks noGrp="1"/>
          </p:cNvSpPr>
          <p:nvPr>
            <p:ph type="body" sz="quarter" idx="32"/>
          </p:nvPr>
        </p:nvSpPr>
        <p:spPr>
          <a:xfrm>
            <a:off x="9795439" y="3175966"/>
            <a:ext cx="1546733"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pic>
        <p:nvPicPr>
          <p:cNvPr id="33" name="Picture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34" name="Text Placeholder 4"/>
          <p:cNvSpPr>
            <a:spLocks noGrp="1"/>
          </p:cNvSpPr>
          <p:nvPr>
            <p:ph type="body" sz="quarter" idx="33" hasCustomPrompt="1"/>
          </p:nvPr>
        </p:nvSpPr>
        <p:spPr>
          <a:xfrm>
            <a:off x="3122380" y="5999998"/>
            <a:ext cx="8502353"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35" name="Straight Connector 34"/>
          <p:cNvCxnSpPr>
            <a:cxnSpLocks/>
          </p:cNvCxnSpPr>
          <p:nvPr/>
        </p:nvCxnSpPr>
        <p:spPr>
          <a:xfrm flipH="1">
            <a:off x="838331" y="5877272"/>
            <a:ext cx="10786403"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836579" y="177796"/>
            <a:ext cx="10788152"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37"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5_Content Layout: 02">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2" name="Subtitle 2"/>
          <p:cNvSpPr>
            <a:spLocks noGrp="1"/>
          </p:cNvSpPr>
          <p:nvPr>
            <p:ph type="subTitle" idx="1" hasCustomPrompt="1"/>
          </p:nvPr>
        </p:nvSpPr>
        <p:spPr>
          <a:xfrm>
            <a:off x="836580" y="177796"/>
            <a:ext cx="10558729"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15" name="Text Placeholder 6"/>
          <p:cNvSpPr>
            <a:spLocks noGrp="1"/>
          </p:cNvSpPr>
          <p:nvPr>
            <p:ph type="body" sz="quarter" idx="16"/>
          </p:nvPr>
        </p:nvSpPr>
        <p:spPr>
          <a:xfrm>
            <a:off x="836580" y="1828800"/>
            <a:ext cx="10558729"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5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836580" y="177796"/>
            <a:ext cx="10558729"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3" name="Text Placeholder 6"/>
          <p:cNvSpPr>
            <a:spLocks noGrp="1"/>
          </p:cNvSpPr>
          <p:nvPr>
            <p:ph type="body" sz="quarter" idx="16"/>
          </p:nvPr>
        </p:nvSpPr>
        <p:spPr>
          <a:xfrm>
            <a:off x="836580" y="1828800"/>
            <a:ext cx="5113043"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6"/>
          <p:cNvSpPr>
            <a:spLocks noGrp="1"/>
          </p:cNvSpPr>
          <p:nvPr>
            <p:ph type="body" sz="quarter" idx="17"/>
          </p:nvPr>
        </p:nvSpPr>
        <p:spPr>
          <a:xfrm>
            <a:off x="6282265" y="1828800"/>
            <a:ext cx="5113043"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6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22" name="Rectangle 21"/>
          <p:cNvSpPr/>
          <p:nvPr/>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sp>
        <p:nvSpPr>
          <p:cNvPr id="29" name="Subtitle 2"/>
          <p:cNvSpPr>
            <a:spLocks noGrp="1"/>
          </p:cNvSpPr>
          <p:nvPr>
            <p:ph type="subTitle" idx="1" hasCustomPrompt="1"/>
          </p:nvPr>
        </p:nvSpPr>
        <p:spPr>
          <a:xfrm>
            <a:off x="836580" y="177796"/>
            <a:ext cx="10558729"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3" name="Text Placeholder 6"/>
          <p:cNvSpPr>
            <a:spLocks noGrp="1"/>
          </p:cNvSpPr>
          <p:nvPr>
            <p:ph type="body" sz="quarter" idx="16"/>
          </p:nvPr>
        </p:nvSpPr>
        <p:spPr>
          <a:xfrm>
            <a:off x="836580" y="1828800"/>
            <a:ext cx="5113043"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Picture Placeholder 4"/>
          <p:cNvSpPr>
            <a:spLocks noGrp="1" noChangeAspect="1"/>
          </p:cNvSpPr>
          <p:nvPr>
            <p:ph type="pic" sz="quarter" idx="19"/>
          </p:nvPr>
        </p:nvSpPr>
        <p:spPr>
          <a:xfrm>
            <a:off x="6306628" y="1828798"/>
            <a:ext cx="5088680" cy="3816510"/>
          </a:xfrm>
          <a:prstGeom prst="ellipse">
            <a:avLst/>
          </a:prstGeom>
        </p:spPr>
        <p:txBody>
          <a:bodyPr anchor="ctr"/>
          <a:lstStyle>
            <a:lvl1pPr marL="0" indent="0" algn="ctr">
              <a:buNone/>
              <a:defRPr>
                <a:solidFill>
                  <a:schemeClr val="bg2"/>
                </a:solidFill>
              </a:defRPr>
            </a:lvl1pPr>
          </a:lstStyle>
          <a:p>
            <a:r>
              <a:rPr lang="en-US" smtClean="0"/>
              <a:t>Drag picture to placeholder or click icon to add</a:t>
            </a:r>
            <a:endParaRPr lang="en-US" dirty="0"/>
          </a:p>
        </p:txBody>
      </p:sp>
      <p:sp>
        <p:nvSpPr>
          <p:cNvPr id="10"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836578" y="1699589"/>
            <a:ext cx="10788153" cy="4054958"/>
          </a:xfrm>
        </p:spPr>
        <p:txBody>
          <a:bodyPr>
            <a:normAutofit/>
          </a:bodyPr>
          <a:lstStyle>
            <a:lvl1pPr marL="0" indent="0">
              <a:buNone/>
              <a:defRPr sz="1600"/>
            </a:lvl1pPr>
          </a:lstStyle>
          <a:p>
            <a:r>
              <a:rPr lang="en-US" smtClean="0"/>
              <a:t>Click icon to add table</a:t>
            </a:r>
            <a:endParaRPr lang="en-US" dirty="0"/>
          </a:p>
        </p:txBody>
      </p:sp>
      <p:sp>
        <p:nvSpPr>
          <p:cNvPr id="3" name="Rectangle 2"/>
          <p:cNvSpPr/>
          <p:nvPr/>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2"/>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Text Placeholder 4"/>
          <p:cNvSpPr>
            <a:spLocks noGrp="1"/>
          </p:cNvSpPr>
          <p:nvPr>
            <p:ph type="body" sz="quarter" idx="21" hasCustomPrompt="1"/>
          </p:nvPr>
        </p:nvSpPr>
        <p:spPr>
          <a:xfrm>
            <a:off x="3122380" y="5999998"/>
            <a:ext cx="8502353"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p:nvCxnSpPr>
        <p:spPr>
          <a:xfrm flipH="1">
            <a:off x="838331" y="5877272"/>
            <a:ext cx="10786403"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hasCustomPrompt="1"/>
          </p:nvPr>
        </p:nvSpPr>
        <p:spPr>
          <a:xfrm>
            <a:off x="836579" y="177796"/>
            <a:ext cx="10788152"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15" name="Title 1"/>
          <p:cNvSpPr>
            <a:spLocks noGrp="1"/>
          </p:cNvSpPr>
          <p:nvPr>
            <p:ph type="ctrTitle"/>
          </p:nvPr>
        </p:nvSpPr>
        <p:spPr>
          <a:xfrm>
            <a:off x="836579" y="514555"/>
            <a:ext cx="10788152"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836578" y="1699589"/>
            <a:ext cx="10788153" cy="4054959"/>
          </a:xfrm>
        </p:spPr>
        <p:txBody>
          <a:bodyPr>
            <a:normAutofit/>
          </a:bodyPr>
          <a:lstStyle>
            <a:lvl1pPr marL="0" indent="0">
              <a:buNone/>
              <a:defRPr sz="1600">
                <a:solidFill>
                  <a:srgbClr val="4C515A"/>
                </a:solidFill>
              </a:defRPr>
            </a:lvl1pPr>
          </a:lstStyle>
          <a:p>
            <a:r>
              <a:rPr lang="en-US" smtClean="0"/>
              <a:t>Click icon to add chart</a:t>
            </a: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9" name="Text Placeholder 4"/>
          <p:cNvSpPr>
            <a:spLocks noGrp="1"/>
          </p:cNvSpPr>
          <p:nvPr>
            <p:ph type="body" sz="quarter" idx="21" hasCustomPrompt="1"/>
          </p:nvPr>
        </p:nvSpPr>
        <p:spPr>
          <a:xfrm>
            <a:off x="3122380" y="5999998"/>
            <a:ext cx="8502353"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p:nvCxnSpPr>
        <p:spPr>
          <a:xfrm flipH="1">
            <a:off x="838331" y="5877272"/>
            <a:ext cx="10786403"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836579" y="177796"/>
            <a:ext cx="10788152"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14" name="Title 1"/>
          <p:cNvSpPr>
            <a:spLocks noGrp="1"/>
          </p:cNvSpPr>
          <p:nvPr>
            <p:ph type="ctrTitle"/>
          </p:nvPr>
        </p:nvSpPr>
        <p:spPr>
          <a:xfrm>
            <a:off x="836579" y="514555"/>
            <a:ext cx="10788152"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0" y="0"/>
            <a:ext cx="28940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Arrow: Pentagon 12"/>
          <p:cNvSpPr/>
          <p:nvPr/>
        </p:nvSpPr>
        <p:spPr>
          <a:xfrm>
            <a:off x="836579" y="1781335"/>
            <a:ext cx="196716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Chevron 6"/>
          <p:cNvSpPr/>
          <p:nvPr/>
        </p:nvSpPr>
        <p:spPr>
          <a:xfrm>
            <a:off x="2607468" y="1771810"/>
            <a:ext cx="1991816"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2604772" y="3103956"/>
            <a:ext cx="1634067"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836578" y="3103956"/>
            <a:ext cx="1630611"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4392431" y="1771810"/>
            <a:ext cx="1991816"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4389735" y="3103956"/>
            <a:ext cx="1634067"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6160309" y="1771810"/>
            <a:ext cx="1991816"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6157613" y="3103956"/>
            <a:ext cx="1634067"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7927727" y="1771810"/>
            <a:ext cx="1991816"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7925031" y="3103956"/>
            <a:ext cx="1634067"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9718425" y="1771810"/>
            <a:ext cx="1728292"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9715729" y="3103956"/>
            <a:ext cx="1728243"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950879" y="1781335"/>
            <a:ext cx="1749695"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0" name="Text Placeholder 4"/>
          <p:cNvSpPr>
            <a:spLocks noGrp="1"/>
          </p:cNvSpPr>
          <p:nvPr>
            <p:ph type="body" sz="quarter" idx="22"/>
          </p:nvPr>
        </p:nvSpPr>
        <p:spPr>
          <a:xfrm>
            <a:off x="950880" y="3175966"/>
            <a:ext cx="1546733"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sp>
        <p:nvSpPr>
          <p:cNvPr id="62" name="Text Placeholder 4"/>
          <p:cNvSpPr>
            <a:spLocks noGrp="1"/>
          </p:cNvSpPr>
          <p:nvPr>
            <p:ph type="body" sz="quarter" idx="23"/>
          </p:nvPr>
        </p:nvSpPr>
        <p:spPr>
          <a:xfrm>
            <a:off x="3057506"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4" name="Text Placeholder 4"/>
          <p:cNvSpPr>
            <a:spLocks noGrp="1"/>
          </p:cNvSpPr>
          <p:nvPr>
            <p:ph type="body" sz="quarter" idx="24" hasCustomPrompt="1"/>
          </p:nvPr>
        </p:nvSpPr>
        <p:spPr>
          <a:xfrm>
            <a:off x="2723075" y="3175966"/>
            <a:ext cx="1510028"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4857773"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6" name="Text Placeholder 4"/>
          <p:cNvSpPr>
            <a:spLocks noGrp="1"/>
          </p:cNvSpPr>
          <p:nvPr>
            <p:ph type="body" sz="quarter" idx="26" hasCustomPrompt="1"/>
          </p:nvPr>
        </p:nvSpPr>
        <p:spPr>
          <a:xfrm>
            <a:off x="4523341" y="3175966"/>
            <a:ext cx="147764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6596462"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68" name="Text Placeholder 4"/>
          <p:cNvSpPr>
            <a:spLocks noGrp="1"/>
          </p:cNvSpPr>
          <p:nvPr>
            <p:ph type="body" sz="quarter" idx="28"/>
          </p:nvPr>
        </p:nvSpPr>
        <p:spPr>
          <a:xfrm>
            <a:off x="6262032" y="3175966"/>
            <a:ext cx="1529649"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sp>
        <p:nvSpPr>
          <p:cNvPr id="69" name="Text Placeholder 4"/>
          <p:cNvSpPr>
            <a:spLocks noGrp="1"/>
          </p:cNvSpPr>
          <p:nvPr>
            <p:ph type="body" sz="quarter" idx="29"/>
          </p:nvPr>
        </p:nvSpPr>
        <p:spPr>
          <a:xfrm>
            <a:off x="8346795" y="1781335"/>
            <a:ext cx="1556596"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70" name="Text Placeholder 4"/>
          <p:cNvSpPr>
            <a:spLocks noGrp="1"/>
          </p:cNvSpPr>
          <p:nvPr>
            <p:ph type="body" sz="quarter" idx="30"/>
          </p:nvPr>
        </p:nvSpPr>
        <p:spPr>
          <a:xfrm>
            <a:off x="8012364" y="3175966"/>
            <a:ext cx="1546733"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sp>
        <p:nvSpPr>
          <p:cNvPr id="71" name="Text Placeholder 4"/>
          <p:cNvSpPr>
            <a:spLocks noGrp="1"/>
          </p:cNvSpPr>
          <p:nvPr>
            <p:ph type="body" sz="quarter" idx="31"/>
          </p:nvPr>
        </p:nvSpPr>
        <p:spPr>
          <a:xfrm>
            <a:off x="10167971" y="1781335"/>
            <a:ext cx="1276003" cy="1322621"/>
          </a:xfrm>
        </p:spPr>
        <p:txBody>
          <a:bodyPr anchor="ctr">
            <a:noAutofit/>
          </a:bodyPr>
          <a:lstStyle>
            <a:lvl1pPr marL="0" indent="0">
              <a:buNone/>
              <a:defRPr sz="1500">
                <a:solidFill>
                  <a:schemeClr val="bg1"/>
                </a:solidFill>
              </a:defRPr>
            </a:lvl1pPr>
          </a:lstStyle>
          <a:p>
            <a:pPr lvl="0"/>
            <a:r>
              <a:rPr lang="en-US" smtClean="0"/>
              <a:t>Click to edit Master text styles</a:t>
            </a:r>
          </a:p>
        </p:txBody>
      </p:sp>
      <p:sp>
        <p:nvSpPr>
          <p:cNvPr id="72" name="Text Placeholder 4"/>
          <p:cNvSpPr>
            <a:spLocks noGrp="1"/>
          </p:cNvSpPr>
          <p:nvPr>
            <p:ph type="body" sz="quarter" idx="32"/>
          </p:nvPr>
        </p:nvSpPr>
        <p:spPr>
          <a:xfrm>
            <a:off x="9795439" y="3175966"/>
            <a:ext cx="1546733" cy="1937866"/>
          </a:xfrm>
        </p:spPr>
        <p:txBody>
          <a:bodyPr anchor="t">
            <a:noAutofit/>
          </a:bodyPr>
          <a:lstStyle>
            <a:lvl1pPr marL="0" indent="0">
              <a:buNone/>
              <a:defRPr sz="1200">
                <a:solidFill>
                  <a:srgbClr val="4C515A"/>
                </a:solidFill>
              </a:defRPr>
            </a:lvl1pPr>
          </a:lstStyle>
          <a:p>
            <a:pPr lvl="0"/>
            <a:r>
              <a:rPr lang="en-US" smtClean="0"/>
              <a:t>Click to edit Master text styles</a:t>
            </a:r>
          </a:p>
        </p:txBody>
      </p:sp>
      <p:pic>
        <p:nvPicPr>
          <p:cNvPr id="33" name="Picture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267" y="6087822"/>
            <a:ext cx="2175933" cy="758648"/>
          </a:xfrm>
          <a:prstGeom prst="rect">
            <a:avLst/>
          </a:prstGeom>
        </p:spPr>
      </p:pic>
      <p:sp>
        <p:nvSpPr>
          <p:cNvPr id="34" name="Text Placeholder 4"/>
          <p:cNvSpPr>
            <a:spLocks noGrp="1"/>
          </p:cNvSpPr>
          <p:nvPr>
            <p:ph type="body" sz="quarter" idx="33" hasCustomPrompt="1"/>
          </p:nvPr>
        </p:nvSpPr>
        <p:spPr>
          <a:xfrm>
            <a:off x="3122380" y="5999998"/>
            <a:ext cx="8502353"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35" name="Straight Connector 34"/>
          <p:cNvCxnSpPr>
            <a:cxnSpLocks/>
          </p:cNvCxnSpPr>
          <p:nvPr/>
        </p:nvCxnSpPr>
        <p:spPr>
          <a:xfrm flipH="1">
            <a:off x="838331" y="5877272"/>
            <a:ext cx="10786403"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836579" y="177796"/>
            <a:ext cx="10788152"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SECTION OR EXHIBIT NUMBER</a:t>
            </a:r>
            <a:endParaRPr lang="en-US" dirty="0"/>
          </a:p>
        </p:txBody>
      </p:sp>
      <p:sp>
        <p:nvSpPr>
          <p:cNvPr id="36" name="Title 1"/>
          <p:cNvSpPr>
            <a:spLocks noGrp="1"/>
          </p:cNvSpPr>
          <p:nvPr>
            <p:ph type="ctrTitle"/>
          </p:nvPr>
        </p:nvSpPr>
        <p:spPr>
          <a:xfrm>
            <a:off x="836580" y="514555"/>
            <a:ext cx="10558729" cy="1185034"/>
          </a:xfrm>
          <a:effectLst/>
        </p:spPr>
        <p:txBody>
          <a:bodyPr anchor="t">
            <a:normAutofit/>
          </a:bodyPr>
          <a:lstStyle>
            <a:lvl1pPr algn="l">
              <a:lnSpc>
                <a:spcPct val="90000"/>
              </a:lnSpc>
              <a:defRPr sz="3200" b="1" spc="0" baseline="0">
                <a:solidFill>
                  <a:schemeClr val="tx1"/>
                </a:solidFill>
                <a:effectLst/>
              </a:defRPr>
            </a:lvl1pPr>
          </a:lstStyle>
          <a:p>
            <a:r>
              <a:rPr lang="en-US" smtClean="0"/>
              <a:t>Click to edit Master title style</a:t>
            </a:r>
            <a:endParaRPr lang="en-US" dirty="0"/>
          </a:p>
        </p:txBody>
      </p:sp>
    </p:spTree>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MWF Quote - Blue">
    <p:spTree>
      <p:nvGrpSpPr>
        <p:cNvPr id="1" name=""/>
        <p:cNvGrpSpPr/>
        <p:nvPr/>
      </p:nvGrpSpPr>
      <p:grpSpPr>
        <a:xfrm>
          <a:off x="0" y="0"/>
          <a:ext cx="0" cy="0"/>
          <a:chOff x="0" y="0"/>
          <a:chExt cx="0" cy="0"/>
        </a:xfrm>
      </p:grpSpPr>
      <p:sp>
        <p:nvSpPr>
          <p:cNvPr id="49" name="Rectangle 48"/>
          <p:cNvSpPr/>
          <p:nvPr/>
        </p:nvSpPr>
        <p:spPr>
          <a:xfrm>
            <a:off x="-2051" y="0"/>
            <a:ext cx="12194051"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623392" y="800708"/>
            <a:ext cx="11061323"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623392" y="4355357"/>
            <a:ext cx="1219200" cy="914400"/>
          </a:xfrm>
          <a:prstGeom prst="ellipse">
            <a:avLst/>
          </a:prstGeom>
          <a:ln w="25400">
            <a:noFill/>
          </a:ln>
        </p:spPr>
        <p:txBody>
          <a:bodyPr anchor="ctr"/>
          <a:lstStyle>
            <a:lvl1pPr marL="0" indent="0" algn="ctr">
              <a:buFontTx/>
              <a:buNone/>
              <a:defRPr b="1">
                <a:solidFill>
                  <a:schemeClr val="bg1"/>
                </a:solidFill>
              </a:defRPr>
            </a:lvl1pPr>
          </a:lstStyle>
          <a:p>
            <a:r>
              <a:rPr lang="en-US" dirty="0" smtClean="0"/>
              <a:t>Bio Pic</a:t>
            </a:r>
            <a:endParaRPr lang="en-US" dirty="0"/>
          </a:p>
        </p:txBody>
      </p:sp>
      <p:sp>
        <p:nvSpPr>
          <p:cNvPr id="27" name="Text Placeholder 41"/>
          <p:cNvSpPr>
            <a:spLocks noGrp="1"/>
          </p:cNvSpPr>
          <p:nvPr>
            <p:ph type="body" sz="quarter" idx="13" hasCustomPrompt="1"/>
          </p:nvPr>
        </p:nvSpPr>
        <p:spPr>
          <a:xfrm>
            <a:off x="2026025" y="4564057"/>
            <a:ext cx="54864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2026025" y="4848579"/>
            <a:ext cx="54864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2026026" y="5426341"/>
            <a:ext cx="5054385"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dirty="0"/>
              <a:t>Insert Source Info</a:t>
            </a:r>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
        <p:nvSpPr>
          <p:cNvPr id="14" name="Text Placeholder 3"/>
          <p:cNvSpPr>
            <a:spLocks noGrp="1"/>
          </p:cNvSpPr>
          <p:nvPr>
            <p:ph type="body" sz="quarter" idx="16"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5"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Tree>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CMWF Quote - Orange">
    <p:spTree>
      <p:nvGrpSpPr>
        <p:cNvPr id="1" name=""/>
        <p:cNvGrpSpPr/>
        <p:nvPr/>
      </p:nvGrpSpPr>
      <p:grpSpPr>
        <a:xfrm>
          <a:off x="0" y="0"/>
          <a:ext cx="0" cy="0"/>
          <a:chOff x="0" y="0"/>
          <a:chExt cx="0" cy="0"/>
        </a:xfrm>
      </p:grpSpPr>
      <p:sp>
        <p:nvSpPr>
          <p:cNvPr id="49" name="Rectangle 48"/>
          <p:cNvSpPr/>
          <p:nvPr/>
        </p:nvSpPr>
        <p:spPr>
          <a:xfrm>
            <a:off x="-2051" y="0"/>
            <a:ext cx="12194051"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623392" y="800708"/>
            <a:ext cx="11061323"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623392" y="4355357"/>
            <a:ext cx="1219200" cy="914400"/>
          </a:xfrm>
          <a:prstGeom prst="ellipse">
            <a:avLst/>
          </a:prstGeom>
          <a:ln w="0">
            <a:noFill/>
          </a:ln>
        </p:spPr>
        <p:txBody>
          <a:bodyPr anchor="ctr"/>
          <a:lstStyle>
            <a:lvl1pPr marL="0" indent="0" algn="ctr">
              <a:buFontTx/>
              <a:buNone/>
              <a:defRPr b="1">
                <a:solidFill>
                  <a:schemeClr val="bg1"/>
                </a:solidFill>
              </a:defRPr>
            </a:lvl1pPr>
          </a:lstStyle>
          <a:p>
            <a:r>
              <a:rPr lang="en-US" dirty="0" smtClean="0"/>
              <a:t>Bio Pic</a:t>
            </a:r>
            <a:endParaRPr lang="en-US" dirty="0"/>
          </a:p>
        </p:txBody>
      </p:sp>
      <p:sp>
        <p:nvSpPr>
          <p:cNvPr id="27" name="Text Placeholder 41"/>
          <p:cNvSpPr>
            <a:spLocks noGrp="1"/>
          </p:cNvSpPr>
          <p:nvPr>
            <p:ph type="body" sz="quarter" idx="13" hasCustomPrompt="1"/>
          </p:nvPr>
        </p:nvSpPr>
        <p:spPr>
          <a:xfrm>
            <a:off x="2026025" y="4564057"/>
            <a:ext cx="54864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2026025" y="4848579"/>
            <a:ext cx="54864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2026026" y="5426341"/>
            <a:ext cx="5054385"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dirty="0"/>
              <a:t>Insert Source Info</a:t>
            </a:r>
          </a:p>
        </p:txBody>
      </p:sp>
      <p:pic>
        <p:nvPicPr>
          <p:cNvPr id="15" name="Picture 14"/>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
        <p:nvSpPr>
          <p:cNvPr id="11" name="Text Placeholder 3"/>
          <p:cNvSpPr>
            <a:spLocks noGrp="1"/>
          </p:cNvSpPr>
          <p:nvPr>
            <p:ph type="body" sz="quarter" idx="16"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2"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40000"/>
                    <a:lumOff val="60000"/>
                  </a:schemeClr>
                </a:solidFill>
                <a:latin typeface="+mn-lt"/>
              </a:rPr>
              <a:pPr algn="r"/>
              <a:t>‹#›</a:t>
            </a:fld>
            <a:endParaRPr lang="en-US" sz="900" dirty="0">
              <a:solidFill>
                <a:schemeClr val="accent2">
                  <a:lumMod val="40000"/>
                  <a:lumOff val="60000"/>
                </a:schemeClr>
              </a:solidFill>
              <a:latin typeface="+mn-lt"/>
            </a:endParaRPr>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MWF Section 1 - Teal">
    <p:spTree>
      <p:nvGrpSpPr>
        <p:cNvPr id="1" name=""/>
        <p:cNvGrpSpPr/>
        <p:nvPr/>
      </p:nvGrpSpPr>
      <p:grpSpPr>
        <a:xfrm>
          <a:off x="0" y="0"/>
          <a:ext cx="0" cy="0"/>
          <a:chOff x="0" y="0"/>
          <a:chExt cx="0" cy="0"/>
        </a:xfrm>
      </p:grpSpPr>
      <p:sp>
        <p:nvSpPr>
          <p:cNvPr id="2" name="Rectangle 1"/>
          <p:cNvSpPr/>
          <p:nvPr/>
        </p:nvSpPr>
        <p:spPr>
          <a:xfrm>
            <a:off x="289406" y="0"/>
            <a:ext cx="11904645"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Rectangle 2"/>
          <p:cNvSpPr/>
          <p:nvPr/>
        </p:nvSpPr>
        <p:spPr>
          <a:xfrm>
            <a:off x="0" y="0"/>
            <a:ext cx="289405"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836580" y="1958976"/>
            <a:ext cx="103632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836581" y="3270684"/>
            <a:ext cx="103631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8"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9" name="Subtitle 2"/>
          <p:cNvSpPr>
            <a:spLocks noGrp="1"/>
          </p:cNvSpPr>
          <p:nvPr>
            <p:ph type="subTitle" idx="1" hasCustomPrompt="1"/>
          </p:nvPr>
        </p:nvSpPr>
        <p:spPr>
          <a:xfrm>
            <a:off x="836579" y="1381535"/>
            <a:ext cx="103631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sp>
        <p:nvSpPr>
          <p:cNvPr id="10"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dirty="0">
              <a:solidFill>
                <a:schemeClr val="bg2">
                  <a:lumMod val="40000"/>
                  <a:lumOff val="60000"/>
                </a:schemeClr>
              </a:solidFill>
              <a:latin typeface="+mn-lt"/>
            </a:endParaRPr>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Tree>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MWF Quote - Teal">
    <p:spTree>
      <p:nvGrpSpPr>
        <p:cNvPr id="1" name=""/>
        <p:cNvGrpSpPr/>
        <p:nvPr/>
      </p:nvGrpSpPr>
      <p:grpSpPr>
        <a:xfrm>
          <a:off x="0" y="0"/>
          <a:ext cx="0" cy="0"/>
          <a:chOff x="0" y="0"/>
          <a:chExt cx="0" cy="0"/>
        </a:xfrm>
      </p:grpSpPr>
      <p:sp>
        <p:nvSpPr>
          <p:cNvPr id="49" name="Rectangle 48"/>
          <p:cNvSpPr/>
          <p:nvPr/>
        </p:nvSpPr>
        <p:spPr>
          <a:xfrm>
            <a:off x="-2051" y="0"/>
            <a:ext cx="12194051"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623392" y="800708"/>
            <a:ext cx="11061323"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623392" y="4355357"/>
            <a:ext cx="1219200" cy="914400"/>
          </a:xfrm>
          <a:prstGeom prst="ellipse">
            <a:avLst/>
          </a:prstGeom>
          <a:ln w="25400">
            <a:noFill/>
          </a:ln>
        </p:spPr>
        <p:txBody>
          <a:bodyPr anchor="ctr"/>
          <a:lstStyle>
            <a:lvl1pPr marL="0" indent="0" algn="ctr">
              <a:buFontTx/>
              <a:buNone/>
              <a:defRPr b="1">
                <a:solidFill>
                  <a:schemeClr val="bg1"/>
                </a:solidFill>
              </a:defRPr>
            </a:lvl1pPr>
          </a:lstStyle>
          <a:p>
            <a:r>
              <a:rPr lang="en-US" dirty="0" smtClean="0"/>
              <a:t>Bio Pic</a:t>
            </a:r>
            <a:endParaRPr lang="en-US" dirty="0"/>
          </a:p>
        </p:txBody>
      </p:sp>
      <p:sp>
        <p:nvSpPr>
          <p:cNvPr id="27" name="Text Placeholder 41"/>
          <p:cNvSpPr>
            <a:spLocks noGrp="1"/>
          </p:cNvSpPr>
          <p:nvPr>
            <p:ph type="body" sz="quarter" idx="13" hasCustomPrompt="1"/>
          </p:nvPr>
        </p:nvSpPr>
        <p:spPr>
          <a:xfrm>
            <a:off x="2026025" y="4564057"/>
            <a:ext cx="54864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2026025" y="4848579"/>
            <a:ext cx="54864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2026026" y="5426341"/>
            <a:ext cx="5054385"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dirty="0"/>
              <a:t>Insert Source Info</a:t>
            </a:r>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
        <p:nvSpPr>
          <p:cNvPr id="12" name="Text Placeholder 3"/>
          <p:cNvSpPr>
            <a:spLocks noGrp="1"/>
          </p:cNvSpPr>
          <p:nvPr>
            <p:ph type="body" sz="quarter" idx="16"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3"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dirty="0">
              <a:solidFill>
                <a:schemeClr val="bg2">
                  <a:lumMod val="40000"/>
                  <a:lumOff val="60000"/>
                </a:schemeClr>
              </a:solidFill>
              <a:latin typeface="+mn-lt"/>
            </a:endParaRPr>
          </a:p>
        </p:txBody>
      </p:sp>
    </p:spTree>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CMWF Quote - Green">
    <p:spTree>
      <p:nvGrpSpPr>
        <p:cNvPr id="1" name=""/>
        <p:cNvGrpSpPr/>
        <p:nvPr/>
      </p:nvGrpSpPr>
      <p:grpSpPr>
        <a:xfrm>
          <a:off x="0" y="0"/>
          <a:ext cx="0" cy="0"/>
          <a:chOff x="0" y="0"/>
          <a:chExt cx="0" cy="0"/>
        </a:xfrm>
      </p:grpSpPr>
      <p:sp>
        <p:nvSpPr>
          <p:cNvPr id="49" name="Rectangle 48"/>
          <p:cNvSpPr/>
          <p:nvPr/>
        </p:nvSpPr>
        <p:spPr>
          <a:xfrm>
            <a:off x="-2051" y="0"/>
            <a:ext cx="12194051"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623392" y="800708"/>
            <a:ext cx="11061323"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623392" y="4355357"/>
            <a:ext cx="1219200" cy="914400"/>
          </a:xfrm>
          <a:prstGeom prst="ellipse">
            <a:avLst/>
          </a:prstGeom>
          <a:ln w="25400">
            <a:noFill/>
          </a:ln>
        </p:spPr>
        <p:txBody>
          <a:bodyPr anchor="ctr"/>
          <a:lstStyle>
            <a:lvl1pPr marL="0" indent="0" algn="ctr">
              <a:buFontTx/>
              <a:buNone/>
              <a:defRPr b="1">
                <a:solidFill>
                  <a:schemeClr val="bg1"/>
                </a:solidFill>
              </a:defRPr>
            </a:lvl1pPr>
          </a:lstStyle>
          <a:p>
            <a:r>
              <a:rPr lang="en-US" dirty="0" smtClean="0"/>
              <a:t>Bio Pic</a:t>
            </a:r>
            <a:endParaRPr lang="en-US" dirty="0"/>
          </a:p>
        </p:txBody>
      </p:sp>
      <p:sp>
        <p:nvSpPr>
          <p:cNvPr id="27" name="Text Placeholder 41"/>
          <p:cNvSpPr>
            <a:spLocks noGrp="1"/>
          </p:cNvSpPr>
          <p:nvPr>
            <p:ph type="body" sz="quarter" idx="13" hasCustomPrompt="1"/>
          </p:nvPr>
        </p:nvSpPr>
        <p:spPr>
          <a:xfrm>
            <a:off x="2026025" y="4564057"/>
            <a:ext cx="54864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2026025" y="4848579"/>
            <a:ext cx="54864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2026026" y="5426341"/>
            <a:ext cx="5054385"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dirty="0"/>
              <a:t>Insert Source Info</a:t>
            </a:r>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
        <p:nvSpPr>
          <p:cNvPr id="12" name="Text Placeholder 3"/>
          <p:cNvSpPr>
            <a:spLocks noGrp="1"/>
          </p:cNvSpPr>
          <p:nvPr>
            <p:ph type="body" sz="quarter" idx="16"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3"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dirty="0">
              <a:solidFill>
                <a:schemeClr val="accent4">
                  <a:lumMod val="40000"/>
                  <a:lumOff val="60000"/>
                </a:schemeClr>
              </a:solidFill>
              <a:latin typeface="+mn-lt"/>
            </a:endParaRPr>
          </a:p>
        </p:txBody>
      </p:sp>
    </p:spTree>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MWF Quote - Purple">
    <p:spTree>
      <p:nvGrpSpPr>
        <p:cNvPr id="1" name=""/>
        <p:cNvGrpSpPr/>
        <p:nvPr/>
      </p:nvGrpSpPr>
      <p:grpSpPr>
        <a:xfrm>
          <a:off x="0" y="0"/>
          <a:ext cx="0" cy="0"/>
          <a:chOff x="0" y="0"/>
          <a:chExt cx="0" cy="0"/>
        </a:xfrm>
      </p:grpSpPr>
      <p:sp>
        <p:nvSpPr>
          <p:cNvPr id="49" name="Rectangle 48"/>
          <p:cNvSpPr/>
          <p:nvPr/>
        </p:nvSpPr>
        <p:spPr>
          <a:xfrm>
            <a:off x="-2051" y="0"/>
            <a:ext cx="12194051"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2" name="Text Placeholder 41"/>
          <p:cNvSpPr>
            <a:spLocks noGrp="1"/>
          </p:cNvSpPr>
          <p:nvPr>
            <p:ph type="body" sz="quarter" idx="11" hasCustomPrompt="1"/>
          </p:nvPr>
        </p:nvSpPr>
        <p:spPr>
          <a:xfrm>
            <a:off x="623392" y="800708"/>
            <a:ext cx="11061323"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623392" y="4355357"/>
            <a:ext cx="1219200" cy="914400"/>
          </a:xfrm>
          <a:prstGeom prst="ellipse">
            <a:avLst/>
          </a:prstGeom>
          <a:ln w="25400">
            <a:noFill/>
          </a:ln>
        </p:spPr>
        <p:txBody>
          <a:bodyPr anchor="ctr"/>
          <a:lstStyle>
            <a:lvl1pPr marL="0" indent="0" algn="ctr">
              <a:buFontTx/>
              <a:buNone/>
              <a:defRPr b="1">
                <a:solidFill>
                  <a:schemeClr val="bg1"/>
                </a:solidFill>
              </a:defRPr>
            </a:lvl1pPr>
          </a:lstStyle>
          <a:p>
            <a:r>
              <a:rPr lang="en-US" dirty="0" smtClean="0"/>
              <a:t>Bio Pic</a:t>
            </a:r>
            <a:endParaRPr lang="en-US" dirty="0"/>
          </a:p>
        </p:txBody>
      </p:sp>
      <p:sp>
        <p:nvSpPr>
          <p:cNvPr id="27" name="Text Placeholder 41"/>
          <p:cNvSpPr>
            <a:spLocks noGrp="1"/>
          </p:cNvSpPr>
          <p:nvPr>
            <p:ph type="body" sz="quarter" idx="13" hasCustomPrompt="1"/>
          </p:nvPr>
        </p:nvSpPr>
        <p:spPr>
          <a:xfrm>
            <a:off x="2026025" y="4564057"/>
            <a:ext cx="54864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2026025" y="4848579"/>
            <a:ext cx="54864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2026026" y="5426341"/>
            <a:ext cx="5054385"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dirty="0"/>
              <a:t>Insert Source Info</a:t>
            </a:r>
          </a:p>
        </p:txBody>
      </p:sp>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
        <p:nvSpPr>
          <p:cNvPr id="12" name="Text Placeholder 3"/>
          <p:cNvSpPr>
            <a:spLocks noGrp="1"/>
          </p:cNvSpPr>
          <p:nvPr>
            <p:ph type="body" sz="quarter" idx="16"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3"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dirty="0">
              <a:solidFill>
                <a:schemeClr val="accent5">
                  <a:lumMod val="40000"/>
                  <a:lumOff val="60000"/>
                </a:schemeClr>
              </a:solidFill>
              <a:latin typeface="+mn-lt"/>
            </a:endParaRPr>
          </a:p>
        </p:txBody>
      </p:sp>
    </p:spTree>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CC32F24-7750-4501-A982-02A110B7A7F5}" type="datetimeFigureOut">
              <a:rPr lang="en-US" smtClean="0"/>
              <a:t>11/21/17</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2C45075-97E2-43D0-AE56-7B669CB38E27}" type="slidenum">
              <a:rPr lang="en-US" smtClean="0"/>
              <a:t>‹#›</a:t>
            </a:fld>
            <a:endParaRPr lang="en-US" dirty="0"/>
          </a:p>
        </p:txBody>
      </p:sp>
      <p:sp>
        <p:nvSpPr>
          <p:cNvPr id="7" name="TextBox 6"/>
          <p:cNvSpPr txBox="1"/>
          <p:nvPr userDrawn="1"/>
        </p:nvSpPr>
        <p:spPr>
          <a:xfrm>
            <a:off x="1655675" y="6368920"/>
            <a:ext cx="10536325" cy="408452"/>
          </a:xfrm>
          <a:prstGeom prst="rect">
            <a:avLst/>
          </a:prstGeom>
          <a:noFill/>
        </p:spPr>
        <p:txBody>
          <a:bodyPr wrap="square" lIns="0" tIns="0" rIns="0" bIns="0" rtlCol="0" anchor="b"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solidFill>
                  <a:srgbClr val="4C515A"/>
                </a:solidFill>
                <a:latin typeface="InterFace" charset="0"/>
                <a:ea typeface="InterFace" charset="0"/>
                <a:cs typeface="InterFace" charset="0"/>
              </a:rPr>
              <a:t>Source: S. R. Collins, M. Z. </a:t>
            </a:r>
            <a:r>
              <a:rPr lang="en-US" sz="900" dirty="0" err="1">
                <a:solidFill>
                  <a:srgbClr val="4C515A"/>
                </a:solidFill>
                <a:latin typeface="InterFace" charset="0"/>
                <a:ea typeface="InterFace" charset="0"/>
                <a:cs typeface="InterFace" charset="0"/>
              </a:rPr>
              <a:t>Gunja</a:t>
            </a:r>
            <a:r>
              <a:rPr lang="en-US" sz="900" dirty="0">
                <a:solidFill>
                  <a:srgbClr val="4C515A"/>
                </a:solidFill>
                <a:latin typeface="InterFace" charset="0"/>
                <a:ea typeface="InterFace" charset="0"/>
                <a:cs typeface="InterFace" charset="0"/>
              </a:rPr>
              <a:t>, and H. K. </a:t>
            </a:r>
            <a:r>
              <a:rPr lang="en-US" sz="900" dirty="0" err="1">
                <a:solidFill>
                  <a:srgbClr val="4C515A"/>
                </a:solidFill>
                <a:latin typeface="InterFace" charset="0"/>
                <a:ea typeface="InterFace" charset="0"/>
                <a:cs typeface="InterFace" charset="0"/>
              </a:rPr>
              <a:t>Bhupal</a:t>
            </a:r>
            <a:r>
              <a:rPr lang="en-US" sz="900" dirty="0">
                <a:solidFill>
                  <a:srgbClr val="4C515A"/>
                </a:solidFill>
                <a:latin typeface="InterFace" charset="0"/>
                <a:ea typeface="InterFace" charset="0"/>
                <a:cs typeface="InterFace" charset="0"/>
              </a:rPr>
              <a:t>, “Senate Tax Bill Results in Premium Increases for Many Who Buy Their Own Coverage; Wealthiest to Benefit Most from Any Offsets from Tax Cuts,” </a:t>
            </a:r>
            <a:r>
              <a:rPr lang="en-US" sz="900" i="1" dirty="0">
                <a:solidFill>
                  <a:srgbClr val="4C515A"/>
                </a:solidFill>
                <a:latin typeface="InterFace" charset="0"/>
                <a:ea typeface="InterFace" charset="0"/>
                <a:cs typeface="InterFace" charset="0"/>
              </a:rPr>
              <a:t>To the Point,</a:t>
            </a:r>
            <a:r>
              <a:rPr lang="en-US" sz="900" dirty="0">
                <a:solidFill>
                  <a:srgbClr val="4C515A"/>
                </a:solidFill>
                <a:latin typeface="InterFace" charset="0"/>
                <a:ea typeface="InterFace" charset="0"/>
                <a:cs typeface="InterFace" charset="0"/>
              </a:rPr>
              <a:t> </a:t>
            </a:r>
            <a:br>
              <a:rPr lang="en-US" sz="900" dirty="0">
                <a:solidFill>
                  <a:srgbClr val="4C515A"/>
                </a:solidFill>
                <a:latin typeface="InterFace" charset="0"/>
                <a:ea typeface="InterFace" charset="0"/>
                <a:cs typeface="InterFace" charset="0"/>
              </a:rPr>
            </a:br>
            <a:r>
              <a:rPr lang="en-US" sz="900" dirty="0">
                <a:solidFill>
                  <a:srgbClr val="4C515A"/>
                </a:solidFill>
                <a:latin typeface="InterFace" charset="0"/>
                <a:ea typeface="InterFace" charset="0"/>
                <a:cs typeface="InterFace" charset="0"/>
              </a:rPr>
              <a:t>The Commonwealth Fund, Nov.</a:t>
            </a:r>
            <a:r>
              <a:rPr lang="en-US" sz="900" baseline="0" dirty="0">
                <a:solidFill>
                  <a:srgbClr val="4C515A"/>
                </a:solidFill>
                <a:latin typeface="InterFace" charset="0"/>
                <a:ea typeface="InterFace" charset="0"/>
                <a:cs typeface="InterFace" charset="0"/>
              </a:rPr>
              <a:t> 21,</a:t>
            </a:r>
            <a:r>
              <a:rPr lang="en-US" sz="900" dirty="0">
                <a:solidFill>
                  <a:srgbClr val="4C515A"/>
                </a:solidFill>
                <a:latin typeface="InterFace" charset="0"/>
                <a:ea typeface="InterFace" charset="0"/>
                <a:cs typeface="InterFace" charset="0"/>
              </a:rPr>
              <a:t> 2017.</a:t>
            </a:r>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cxnSp>
        <p:nvCxnSpPr>
          <p:cNvPr id="9" name="Straight Connector 8"/>
          <p:cNvCxnSpPr>
            <a:cxnSpLocks/>
          </p:cNvCxnSpPr>
          <p:nvPr userDrawn="1"/>
        </p:nvCxnSpPr>
        <p:spPr>
          <a:xfrm flipH="1">
            <a:off x="71500" y="6309320"/>
            <a:ext cx="12024360"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488651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FCC32F24-7750-4501-A982-02A110B7A7F5}" type="datetimeFigureOut">
              <a:rPr lang="en-US" smtClean="0"/>
              <a:t>11/21/17</a:t>
            </a:fld>
            <a:endParaRPr lang="en-US"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12C45075-97E2-43D0-AE56-7B669CB38E27}" type="slidenum">
              <a:rPr lang="en-US" smtClean="0"/>
              <a:t>‹#›</a:t>
            </a:fld>
            <a:endParaRPr lang="en-US" dirty="0"/>
          </a:p>
        </p:txBody>
      </p:sp>
      <p:sp>
        <p:nvSpPr>
          <p:cNvPr id="6" name="TextBox 5"/>
          <p:cNvSpPr txBox="1"/>
          <p:nvPr userDrawn="1"/>
        </p:nvSpPr>
        <p:spPr>
          <a:xfrm>
            <a:off x="1655675" y="6368920"/>
            <a:ext cx="10536325" cy="408452"/>
          </a:xfrm>
          <a:prstGeom prst="rect">
            <a:avLst/>
          </a:prstGeom>
          <a:noFill/>
        </p:spPr>
        <p:txBody>
          <a:bodyPr wrap="square" lIns="0" tIns="0" rIns="0" bIns="0" rtlCol="0" anchor="b"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solidFill>
                  <a:srgbClr val="4C515A"/>
                </a:solidFill>
                <a:latin typeface="InterFace" charset="0"/>
                <a:ea typeface="InterFace" charset="0"/>
                <a:cs typeface="InterFace" charset="0"/>
              </a:rPr>
              <a:t>Source: S. R. Collins, M. Z. </a:t>
            </a:r>
            <a:r>
              <a:rPr lang="en-US" sz="900" dirty="0" err="1">
                <a:solidFill>
                  <a:srgbClr val="4C515A"/>
                </a:solidFill>
                <a:latin typeface="InterFace" charset="0"/>
                <a:ea typeface="InterFace" charset="0"/>
                <a:cs typeface="InterFace" charset="0"/>
              </a:rPr>
              <a:t>Gunja</a:t>
            </a:r>
            <a:r>
              <a:rPr lang="en-US" sz="900" dirty="0">
                <a:solidFill>
                  <a:srgbClr val="4C515A"/>
                </a:solidFill>
                <a:latin typeface="InterFace" charset="0"/>
                <a:ea typeface="InterFace" charset="0"/>
                <a:cs typeface="InterFace" charset="0"/>
              </a:rPr>
              <a:t>, and H. K. </a:t>
            </a:r>
            <a:r>
              <a:rPr lang="en-US" sz="900" dirty="0" err="1">
                <a:solidFill>
                  <a:srgbClr val="4C515A"/>
                </a:solidFill>
                <a:latin typeface="InterFace" charset="0"/>
                <a:ea typeface="InterFace" charset="0"/>
                <a:cs typeface="InterFace" charset="0"/>
              </a:rPr>
              <a:t>Bhupal</a:t>
            </a:r>
            <a:r>
              <a:rPr lang="en-US" sz="900" dirty="0">
                <a:solidFill>
                  <a:srgbClr val="4C515A"/>
                </a:solidFill>
                <a:latin typeface="InterFace" charset="0"/>
                <a:ea typeface="InterFace" charset="0"/>
                <a:cs typeface="InterFace" charset="0"/>
              </a:rPr>
              <a:t>, “Senate Tax Bill Results in Premium Increases for Many Who Buy Their Own Coverage; Wealthiest to Benefit Most from Any Offsets from Tax Cuts,” </a:t>
            </a:r>
            <a:r>
              <a:rPr lang="en-US" sz="900" i="1" dirty="0">
                <a:solidFill>
                  <a:srgbClr val="4C515A"/>
                </a:solidFill>
                <a:latin typeface="InterFace" charset="0"/>
                <a:ea typeface="InterFace" charset="0"/>
                <a:cs typeface="InterFace" charset="0"/>
              </a:rPr>
              <a:t>To the Point,</a:t>
            </a:r>
            <a:r>
              <a:rPr lang="en-US" sz="900" dirty="0">
                <a:solidFill>
                  <a:srgbClr val="4C515A"/>
                </a:solidFill>
                <a:latin typeface="InterFace" charset="0"/>
                <a:ea typeface="InterFace" charset="0"/>
                <a:cs typeface="InterFace" charset="0"/>
              </a:rPr>
              <a:t> </a:t>
            </a:r>
            <a:br>
              <a:rPr lang="en-US" sz="900" dirty="0">
                <a:solidFill>
                  <a:srgbClr val="4C515A"/>
                </a:solidFill>
                <a:latin typeface="InterFace" charset="0"/>
                <a:ea typeface="InterFace" charset="0"/>
                <a:cs typeface="InterFace" charset="0"/>
              </a:rPr>
            </a:br>
            <a:r>
              <a:rPr lang="en-US" sz="900" dirty="0">
                <a:solidFill>
                  <a:srgbClr val="4C515A"/>
                </a:solidFill>
                <a:latin typeface="InterFace" charset="0"/>
                <a:ea typeface="InterFace" charset="0"/>
                <a:cs typeface="InterFace" charset="0"/>
              </a:rPr>
              <a:t>The Commonwealth Fund, Nov.</a:t>
            </a:r>
            <a:r>
              <a:rPr lang="en-US" sz="900" baseline="0" dirty="0">
                <a:solidFill>
                  <a:srgbClr val="4C515A"/>
                </a:solidFill>
                <a:latin typeface="InterFace" charset="0"/>
                <a:ea typeface="InterFace" charset="0"/>
                <a:cs typeface="InterFace" charset="0"/>
              </a:rPr>
              <a:t> 21,</a:t>
            </a:r>
            <a:r>
              <a:rPr lang="en-US" sz="900" dirty="0">
                <a:solidFill>
                  <a:srgbClr val="4C515A"/>
                </a:solidFill>
                <a:latin typeface="InterFace" charset="0"/>
                <a:ea typeface="InterFace" charset="0"/>
                <a:cs typeface="InterFace" charset="0"/>
              </a:rPr>
              <a:t> 2017.</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cxnSp>
        <p:nvCxnSpPr>
          <p:cNvPr id="8" name="Straight Connector 7"/>
          <p:cNvCxnSpPr>
            <a:cxnSpLocks/>
          </p:cNvCxnSpPr>
          <p:nvPr userDrawn="1"/>
        </p:nvCxnSpPr>
        <p:spPr>
          <a:xfrm flipH="1">
            <a:off x="71500" y="6309320"/>
            <a:ext cx="12024360"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323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MWF Section 1 - Green">
    <p:spTree>
      <p:nvGrpSpPr>
        <p:cNvPr id="1" name=""/>
        <p:cNvGrpSpPr/>
        <p:nvPr/>
      </p:nvGrpSpPr>
      <p:grpSpPr>
        <a:xfrm>
          <a:off x="0" y="0"/>
          <a:ext cx="0" cy="0"/>
          <a:chOff x="0" y="0"/>
          <a:chExt cx="0" cy="0"/>
        </a:xfrm>
      </p:grpSpPr>
      <p:sp>
        <p:nvSpPr>
          <p:cNvPr id="2" name="Rectangle 1"/>
          <p:cNvSpPr/>
          <p:nvPr/>
        </p:nvSpPr>
        <p:spPr>
          <a:xfrm>
            <a:off x="289406" y="1138"/>
            <a:ext cx="11904645"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Rectangle 2"/>
          <p:cNvSpPr/>
          <p:nvPr/>
        </p:nvSpPr>
        <p:spPr>
          <a:xfrm>
            <a:off x="0" y="0"/>
            <a:ext cx="289405"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6" name="Subtitle 2"/>
          <p:cNvSpPr>
            <a:spLocks noGrp="1"/>
          </p:cNvSpPr>
          <p:nvPr>
            <p:ph type="subTitle" idx="1" hasCustomPrompt="1"/>
          </p:nvPr>
        </p:nvSpPr>
        <p:spPr>
          <a:xfrm>
            <a:off x="836579" y="1381535"/>
            <a:ext cx="103631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sp>
        <p:nvSpPr>
          <p:cNvPr id="44" name="Text Placeholder 43"/>
          <p:cNvSpPr>
            <a:spLocks noGrp="1"/>
          </p:cNvSpPr>
          <p:nvPr>
            <p:ph type="body" sz="quarter" idx="10" hasCustomPrompt="1"/>
          </p:nvPr>
        </p:nvSpPr>
        <p:spPr>
          <a:xfrm>
            <a:off x="836581" y="3270684"/>
            <a:ext cx="103631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0" name="Title 1"/>
          <p:cNvSpPr>
            <a:spLocks noGrp="1"/>
          </p:cNvSpPr>
          <p:nvPr>
            <p:ph type="ctrTitle" hasCustomPrompt="1"/>
          </p:nvPr>
        </p:nvSpPr>
        <p:spPr>
          <a:xfrm>
            <a:off x="836580" y="1958976"/>
            <a:ext cx="103632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dirty="0">
              <a:solidFill>
                <a:schemeClr val="accent4">
                  <a:lumMod val="40000"/>
                  <a:lumOff val="60000"/>
                </a:schemeClr>
              </a:solidFill>
              <a:latin typeface="+mn-lt"/>
            </a:endParaRPr>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Tree>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MWF Section 1 - Purple">
    <p:spTree>
      <p:nvGrpSpPr>
        <p:cNvPr id="1" name=""/>
        <p:cNvGrpSpPr/>
        <p:nvPr/>
      </p:nvGrpSpPr>
      <p:grpSpPr>
        <a:xfrm>
          <a:off x="0" y="0"/>
          <a:ext cx="0" cy="0"/>
          <a:chOff x="0" y="0"/>
          <a:chExt cx="0" cy="0"/>
        </a:xfrm>
      </p:grpSpPr>
      <p:sp>
        <p:nvSpPr>
          <p:cNvPr id="2" name="Rectangle 1"/>
          <p:cNvSpPr/>
          <p:nvPr/>
        </p:nvSpPr>
        <p:spPr>
          <a:xfrm>
            <a:off x="289406" y="1138"/>
            <a:ext cx="11904645"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3" name="Rectangle 2"/>
          <p:cNvSpPr/>
          <p:nvPr/>
        </p:nvSpPr>
        <p:spPr>
          <a:xfrm>
            <a:off x="0" y="0"/>
            <a:ext cx="289405"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6" name="Subtitle 2"/>
          <p:cNvSpPr>
            <a:spLocks noGrp="1"/>
          </p:cNvSpPr>
          <p:nvPr>
            <p:ph type="subTitle" idx="1" hasCustomPrompt="1"/>
          </p:nvPr>
        </p:nvSpPr>
        <p:spPr>
          <a:xfrm>
            <a:off x="836579" y="1381535"/>
            <a:ext cx="103631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smtClean="0"/>
              <a:t>INSERT SECTION NUMBER</a:t>
            </a:r>
            <a:endParaRPr lang="en-US" dirty="0"/>
          </a:p>
        </p:txBody>
      </p:sp>
      <p:sp>
        <p:nvSpPr>
          <p:cNvPr id="44" name="Text Placeholder 43"/>
          <p:cNvSpPr>
            <a:spLocks noGrp="1"/>
          </p:cNvSpPr>
          <p:nvPr>
            <p:ph type="body" sz="quarter" idx="10" hasCustomPrompt="1"/>
          </p:nvPr>
        </p:nvSpPr>
        <p:spPr>
          <a:xfrm>
            <a:off x="836581" y="3270684"/>
            <a:ext cx="103631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7" name="Text Placeholder 3"/>
          <p:cNvSpPr>
            <a:spLocks noGrp="1"/>
          </p:cNvSpPr>
          <p:nvPr>
            <p:ph type="body" sz="quarter" idx="14" hasCustomPrompt="1"/>
          </p:nvPr>
        </p:nvSpPr>
        <p:spPr>
          <a:xfrm>
            <a:off x="6968867" y="6288148"/>
            <a:ext cx="4426443"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
        <p:nvSpPr>
          <p:cNvPr id="10" name="Title 1"/>
          <p:cNvSpPr>
            <a:spLocks noGrp="1"/>
          </p:cNvSpPr>
          <p:nvPr>
            <p:ph type="ctrTitle" hasCustomPrompt="1"/>
          </p:nvPr>
        </p:nvSpPr>
        <p:spPr>
          <a:xfrm>
            <a:off x="836580" y="1958976"/>
            <a:ext cx="103632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p:nvSpPr>
        <p:spPr>
          <a:xfrm>
            <a:off x="11307950" y="6288149"/>
            <a:ext cx="376765"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dirty="0">
              <a:solidFill>
                <a:schemeClr val="accent5">
                  <a:lumMod val="40000"/>
                  <a:lumOff val="60000"/>
                </a:schemeClr>
              </a:solidFill>
              <a:latin typeface="+mn-lt"/>
            </a:endParaRPr>
          </a:p>
        </p:txBody>
      </p:sp>
      <p:pic>
        <p:nvPicPr>
          <p:cNvPr id="13" name="Picture 12"/>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836579" y="6183033"/>
            <a:ext cx="1838888" cy="413382"/>
          </a:xfrm>
          <a:prstGeom prst="rect">
            <a:avLst/>
          </a:prstGeom>
        </p:spPr>
      </p:pic>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MWF Section 2 Photo - Blue">
    <p:spTree>
      <p:nvGrpSpPr>
        <p:cNvPr id="1" name=""/>
        <p:cNvGrpSpPr/>
        <p:nvPr/>
      </p:nvGrpSpPr>
      <p:grpSpPr>
        <a:xfrm>
          <a:off x="0" y="0"/>
          <a:ext cx="0" cy="0"/>
          <a:chOff x="0" y="0"/>
          <a:chExt cx="0" cy="0"/>
        </a:xfrm>
      </p:grpSpPr>
      <p:sp>
        <p:nvSpPr>
          <p:cNvPr id="13" name="Rectangle 12"/>
          <p:cNvSpPr/>
          <p:nvPr/>
        </p:nvSpPr>
        <p:spPr>
          <a:xfrm>
            <a:off x="-1" y="3333275"/>
            <a:ext cx="12194052"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p:nvSpPr>
        <p:spPr>
          <a:xfrm>
            <a:off x="-1" y="3467100"/>
            <a:ext cx="12192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836580" y="3609975"/>
            <a:ext cx="10937731"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836581" y="4987213"/>
            <a:ext cx="10937729" cy="609254"/>
          </a:xfrm>
        </p:spPr>
        <p:txBody>
          <a:bodyPr>
            <a:normAutofit/>
          </a:bodyPr>
          <a:lstStyle>
            <a:lvl1pPr marL="0" indent="0">
              <a:buNone/>
              <a:defRPr sz="1600" spc="0">
                <a:solidFill>
                  <a:schemeClr val="tx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12192000" cy="3333750"/>
          </a:xfrm>
        </p:spPr>
        <p:txBody>
          <a:bodyPr/>
          <a:lstStyle/>
          <a:p>
            <a:r>
              <a:rPr lang="en-US" smtClean="0"/>
              <a:t>Drag picture to placeholder or click icon to add</a:t>
            </a:r>
            <a:endParaRPr lang="en-US"/>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795867" y="5803900"/>
            <a:ext cx="2838431" cy="638078"/>
          </a:xfrm>
          <a:prstGeom prst="rect">
            <a:avLst/>
          </a:prstGeom>
        </p:spPr>
      </p:pic>
      <p:sp>
        <p:nvSpPr>
          <p:cNvPr id="17" name="Text Placeholder 3"/>
          <p:cNvSpPr>
            <a:spLocks noGrp="1"/>
          </p:cNvSpPr>
          <p:nvPr>
            <p:ph type="body" sz="quarter" idx="14" hasCustomPrompt="1"/>
          </p:nvPr>
        </p:nvSpPr>
        <p:spPr>
          <a:xfrm>
            <a:off x="6773333" y="6024225"/>
            <a:ext cx="5000976"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MWF Section 2 Photo - Orange">
    <p:spTree>
      <p:nvGrpSpPr>
        <p:cNvPr id="1" name=""/>
        <p:cNvGrpSpPr/>
        <p:nvPr/>
      </p:nvGrpSpPr>
      <p:grpSpPr>
        <a:xfrm>
          <a:off x="0" y="0"/>
          <a:ext cx="0" cy="0"/>
          <a:chOff x="0" y="0"/>
          <a:chExt cx="0" cy="0"/>
        </a:xfrm>
      </p:grpSpPr>
      <p:sp>
        <p:nvSpPr>
          <p:cNvPr id="13" name="Rectangle 12"/>
          <p:cNvSpPr/>
          <p:nvPr/>
        </p:nvSpPr>
        <p:spPr>
          <a:xfrm>
            <a:off x="-1" y="3333275"/>
            <a:ext cx="12194052"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p:nvSpPr>
        <p:spPr>
          <a:xfrm>
            <a:off x="-1" y="3467100"/>
            <a:ext cx="12192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836580" y="3609975"/>
            <a:ext cx="10937731"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836581" y="4987213"/>
            <a:ext cx="10937729" cy="609254"/>
          </a:xfrm>
        </p:spPr>
        <p:txBody>
          <a:bodyPr>
            <a:normAutofit/>
          </a:bodyPr>
          <a:lstStyle>
            <a:lvl1pPr marL="0" indent="0">
              <a:buNone/>
              <a:defRPr sz="1600" spc="0">
                <a:solidFill>
                  <a:schemeClr val="accent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12192000" cy="3333750"/>
          </a:xfrm>
        </p:spPr>
        <p:txBody>
          <a:bodyPr/>
          <a:lstStyle/>
          <a:p>
            <a:r>
              <a:rPr lang="en-US" smtClean="0"/>
              <a:t>Drag picture to placeholder or click icon to add</a:t>
            </a:r>
            <a:endParaRPr lang="en-US"/>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795867" y="5803900"/>
            <a:ext cx="2838431" cy="638078"/>
          </a:xfrm>
          <a:prstGeom prst="rect">
            <a:avLst/>
          </a:prstGeom>
        </p:spPr>
      </p:pic>
      <p:sp>
        <p:nvSpPr>
          <p:cNvPr id="10" name="Text Placeholder 3"/>
          <p:cNvSpPr>
            <a:spLocks noGrp="1"/>
          </p:cNvSpPr>
          <p:nvPr>
            <p:ph type="body" sz="quarter" idx="14" hasCustomPrompt="1"/>
          </p:nvPr>
        </p:nvSpPr>
        <p:spPr>
          <a:xfrm>
            <a:off x="6773335" y="6024225"/>
            <a:ext cx="5000976"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MWF Section 2 Photo - Teal">
    <p:spTree>
      <p:nvGrpSpPr>
        <p:cNvPr id="1" name=""/>
        <p:cNvGrpSpPr/>
        <p:nvPr/>
      </p:nvGrpSpPr>
      <p:grpSpPr>
        <a:xfrm>
          <a:off x="0" y="0"/>
          <a:ext cx="0" cy="0"/>
          <a:chOff x="0" y="0"/>
          <a:chExt cx="0" cy="0"/>
        </a:xfrm>
      </p:grpSpPr>
      <p:sp>
        <p:nvSpPr>
          <p:cNvPr id="13" name="Rectangle 12"/>
          <p:cNvSpPr/>
          <p:nvPr/>
        </p:nvSpPr>
        <p:spPr>
          <a:xfrm>
            <a:off x="-1" y="3333275"/>
            <a:ext cx="12194052"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Rectangle 11"/>
          <p:cNvSpPr/>
          <p:nvPr/>
        </p:nvSpPr>
        <p:spPr>
          <a:xfrm>
            <a:off x="-1" y="3467100"/>
            <a:ext cx="12192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Title 1"/>
          <p:cNvSpPr>
            <a:spLocks noGrp="1"/>
          </p:cNvSpPr>
          <p:nvPr>
            <p:ph type="ctrTitle" hasCustomPrompt="1"/>
          </p:nvPr>
        </p:nvSpPr>
        <p:spPr>
          <a:xfrm>
            <a:off x="836580" y="3609975"/>
            <a:ext cx="10937731"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836581" y="4987213"/>
            <a:ext cx="10937729" cy="609254"/>
          </a:xfrm>
        </p:spPr>
        <p:txBody>
          <a:bodyPr>
            <a:normAutofit/>
          </a:bodyPr>
          <a:lstStyle>
            <a:lvl1pPr marL="0" indent="0">
              <a:buNone/>
              <a:defRPr sz="1600" spc="0">
                <a:solidFill>
                  <a:schemeClr val="bg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12192000" cy="3333750"/>
          </a:xfrm>
        </p:spPr>
        <p:txBody>
          <a:bodyPr/>
          <a:lstStyle/>
          <a:p>
            <a:r>
              <a:rPr lang="en-US" smtClean="0"/>
              <a:t>Drag picture to placeholder or click icon to add</a:t>
            </a:r>
            <a:endParaRPr lang="en-US"/>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6626" t="12702" r="9131" b="32981"/>
          <a:stretch/>
        </p:blipFill>
        <p:spPr>
          <a:xfrm>
            <a:off x="795867" y="5803900"/>
            <a:ext cx="2838431" cy="638078"/>
          </a:xfrm>
          <a:prstGeom prst="rect">
            <a:avLst/>
          </a:prstGeom>
        </p:spPr>
      </p:pic>
      <p:sp>
        <p:nvSpPr>
          <p:cNvPr id="10" name="Text Placeholder 3"/>
          <p:cNvSpPr>
            <a:spLocks noGrp="1"/>
          </p:cNvSpPr>
          <p:nvPr>
            <p:ph type="body" sz="quarter" idx="14" hasCustomPrompt="1"/>
          </p:nvPr>
        </p:nvSpPr>
        <p:spPr>
          <a:xfrm>
            <a:off x="6773335" y="6024225"/>
            <a:ext cx="5000976"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smtClean="0"/>
              <a:t>Meeting or presentation name | Month, Day YEAR</a:t>
            </a:r>
            <a:endParaRPr lang="en-US" dirty="0"/>
          </a:p>
        </p:txBody>
      </p:sp>
    </p:spTree>
    <p:extLst/>
  </p:cSld>
  <p:clrMapOvr>
    <a:masterClrMapping/>
  </p:clrMapOvr>
</p:sldLayout>
</file>

<file path=ppt/slideMasters/_rels/slideMaster1.xml.rels><?xml version="1.0" encoding="UTF-8" standalone="yes"?>
<Relationships xmlns="http://schemas.openxmlformats.org/package/2006/relationships"><Relationship Id="rId46" Type="http://schemas.openxmlformats.org/officeDocument/2006/relationships/theme" Target="../theme/theme1.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slideLayout" Target="../slideLayouts/slideLayout37.xml"/><Relationship Id="rId38" Type="http://schemas.openxmlformats.org/officeDocument/2006/relationships/slideLayout" Target="../slideLayouts/slideLayout38.xml"/><Relationship Id="rId39" Type="http://schemas.openxmlformats.org/officeDocument/2006/relationships/slideLayout" Target="../slideLayouts/slideLayout39.xml"/><Relationship Id="rId40" Type="http://schemas.openxmlformats.org/officeDocument/2006/relationships/slideLayout" Target="../slideLayouts/slideLayout40.xml"/><Relationship Id="rId41" Type="http://schemas.openxmlformats.org/officeDocument/2006/relationships/slideLayout" Target="../slideLayouts/slideLayout41.xml"/><Relationship Id="rId42" Type="http://schemas.openxmlformats.org/officeDocument/2006/relationships/slideLayout" Target="../slideLayouts/slideLayout42.xml"/><Relationship Id="rId43" Type="http://schemas.openxmlformats.org/officeDocument/2006/relationships/slideLayout" Target="../slideLayouts/slideLayout43.xml"/><Relationship Id="rId44" Type="http://schemas.openxmlformats.org/officeDocument/2006/relationships/slideLayout" Target="../slideLayouts/slideLayout44.xml"/><Relationship Id="rId45"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279963"/>
            <a:ext cx="10363200" cy="817561"/>
          </a:xfrm>
          <a:prstGeom prst="rect">
            <a:avLst/>
          </a:prstGeom>
        </p:spPr>
        <p:txBody>
          <a:bodyPr vert="horz" lIns="0" tIns="0" rIns="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1219202"/>
            <a:ext cx="10363200" cy="4627563"/>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93633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4.xml"/><Relationship Id="rId2" Type="http://schemas.openxmlformats.org/officeDocument/2006/relationships/chart" Target="../charts/char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5.xml"/><Relationship Id="rId2" Type="http://schemas.openxmlformats.org/officeDocument/2006/relationships/notesSlide" Target="../notesSlides/notesSlide1.xml"/><Relationship Id="rId3" Type="http://schemas.openxmlformats.org/officeDocument/2006/relationships/chart" Target="../charts/char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5.xml"/><Relationship Id="rId2" Type="http://schemas.openxmlformats.org/officeDocument/2006/relationships/notesSlide" Target="../notesSlides/notesSlide2.xml"/><Relationship Id="rId3"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5.xml"/><Relationship Id="rId2" Type="http://schemas.openxmlformats.org/officeDocument/2006/relationships/notesSlide" Target="../notesSlides/notesSlide3.xml"/><Relationship Id="rId3"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
            <a:ext cx="12161520" cy="914400"/>
          </a:xfrm>
        </p:spPr>
        <p:txBody>
          <a:bodyPr anchor="t" anchorCtr="0">
            <a:normAutofit/>
          </a:bodyPr>
          <a:lstStyle/>
          <a:p>
            <a:r>
              <a:rPr lang="en-US" sz="2600" dirty="0">
                <a:solidFill>
                  <a:srgbClr val="4C515A"/>
                </a:solidFill>
                <a:latin typeface="Berlingske Serif Text" charset="0"/>
                <a:ea typeface="Berlingske Serif Text" charset="0"/>
                <a:cs typeface="Berlingske Serif Text" charset="0"/>
              </a:rPr>
              <a:t>Additional Amount Spent in Annual Premiums Each Year Due to Repeal of </a:t>
            </a:r>
            <a:r>
              <a:rPr lang="en-US" sz="2600" dirty="0" smtClean="0">
                <a:solidFill>
                  <a:srgbClr val="4C515A"/>
                </a:solidFill>
                <a:latin typeface="Berlingske Serif Text" charset="0"/>
                <a:ea typeface="Berlingske Serif Text" charset="0"/>
                <a:cs typeface="Berlingske Serif Text" charset="0"/>
              </a:rPr>
              <a:t/>
            </a:r>
            <a:br>
              <a:rPr lang="en-US" sz="2600" dirty="0" smtClean="0">
                <a:solidFill>
                  <a:srgbClr val="4C515A"/>
                </a:solidFill>
                <a:latin typeface="Berlingske Serif Text" charset="0"/>
                <a:ea typeface="Berlingske Serif Text" charset="0"/>
                <a:cs typeface="Berlingske Serif Text" charset="0"/>
              </a:rPr>
            </a:br>
            <a:r>
              <a:rPr lang="en-US" sz="2600" dirty="0" smtClean="0">
                <a:solidFill>
                  <a:srgbClr val="4C515A"/>
                </a:solidFill>
                <a:latin typeface="Berlingske Serif Text" charset="0"/>
                <a:ea typeface="Berlingske Serif Text" charset="0"/>
                <a:cs typeface="Berlingske Serif Text" charset="0"/>
              </a:rPr>
              <a:t>Individual </a:t>
            </a:r>
            <a:r>
              <a:rPr lang="en-US" sz="2600" dirty="0">
                <a:solidFill>
                  <a:srgbClr val="4C515A"/>
                </a:solidFill>
                <a:latin typeface="Berlingske Serif Text" charset="0"/>
                <a:ea typeface="Berlingske Serif Text" charset="0"/>
                <a:cs typeface="Berlingske Serif Text" charset="0"/>
              </a:rPr>
              <a:t>Mandate vs. Average Tax Cut in Senate Bill, </a:t>
            </a:r>
            <a:r>
              <a:rPr lang="en-US" sz="2600" dirty="0" smtClean="0">
                <a:solidFill>
                  <a:srgbClr val="4C515A"/>
                </a:solidFill>
                <a:latin typeface="Berlingske Serif Text" charset="0"/>
                <a:ea typeface="Berlingske Serif Text" charset="0"/>
                <a:cs typeface="Berlingske Serif Text" charset="0"/>
              </a:rPr>
              <a:t>2019–2027</a:t>
            </a:r>
            <a:endParaRPr lang="en-US" sz="2600" dirty="0">
              <a:solidFill>
                <a:srgbClr val="4C515A"/>
              </a:solidFill>
              <a:latin typeface="Berlingske Serif Text" charset="0"/>
              <a:ea typeface="Berlingske Serif Text" charset="0"/>
              <a:cs typeface="Berlingske Serif Text"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4611245"/>
              </p:ext>
            </p:extLst>
          </p:nvPr>
        </p:nvGraphicFramePr>
        <p:xfrm>
          <a:off x="116541" y="1070061"/>
          <a:ext cx="11905130" cy="4428014"/>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0" y="5486400"/>
            <a:ext cx="12161520" cy="784830"/>
          </a:xfrm>
          <a:prstGeom prst="rect">
            <a:avLst/>
          </a:prstGeom>
          <a:noFill/>
        </p:spPr>
        <p:txBody>
          <a:bodyPr wrap="square" rtlCol="0" anchor="b" anchorCtr="0">
            <a:spAutoFit/>
          </a:bodyPr>
          <a:lstStyle/>
          <a:p>
            <a:pPr>
              <a:defRPr/>
            </a:pPr>
            <a:r>
              <a:rPr kumimoji="0" lang="en-US" sz="900" b="0" i="0" u="none" strike="noStrike" kern="1200" cap="none" spc="0" normalizeH="0" baseline="0" noProof="0" dirty="0">
                <a:ln>
                  <a:noFill/>
                </a:ln>
                <a:solidFill>
                  <a:srgbClr val="4C515A"/>
                </a:solidFill>
                <a:effectLst/>
                <a:uLnTx/>
                <a:uFillTx/>
                <a:latin typeface="Interface"/>
              </a:rPr>
              <a:t>Notes: </a:t>
            </a:r>
            <a:r>
              <a:rPr kumimoji="0" lang="en-US" sz="900" b="0" i="0" u="none" strike="noStrike" kern="1200" cap="none" spc="0" normalizeH="0" baseline="0" noProof="0" dirty="0" smtClean="0">
                <a:ln>
                  <a:noFill/>
                </a:ln>
                <a:solidFill>
                  <a:srgbClr val="4C515A"/>
                </a:solidFill>
                <a:effectLst/>
                <a:uLnTx/>
                <a:uFillTx/>
                <a:latin typeface="Interface"/>
              </a:rPr>
              <a:t>* </a:t>
            </a:r>
            <a:r>
              <a:rPr lang="en-US" sz="900" dirty="0" smtClean="0">
                <a:solidFill>
                  <a:srgbClr val="4C515A"/>
                </a:solidFill>
                <a:latin typeface="Interface"/>
              </a:rPr>
              <a:t>We </a:t>
            </a:r>
            <a:r>
              <a:rPr lang="en-US" sz="900" dirty="0">
                <a:solidFill>
                  <a:srgbClr val="4C515A"/>
                </a:solidFill>
                <a:latin typeface="Interface"/>
              </a:rPr>
              <a:t>estimate the additional amount spent in annual premiums in </a:t>
            </a:r>
            <a:r>
              <a:rPr lang="en-US" sz="900" dirty="0" smtClean="0">
                <a:solidFill>
                  <a:srgbClr val="4C515A"/>
                </a:solidFill>
                <a:latin typeface="Interface"/>
              </a:rPr>
              <a:t>2019–2027 </a:t>
            </a:r>
            <a:r>
              <a:rPr lang="en-US" sz="900" dirty="0">
                <a:solidFill>
                  <a:srgbClr val="4C515A"/>
                </a:solidFill>
                <a:latin typeface="Interface"/>
              </a:rPr>
              <a:t>using 2018 premium data as </a:t>
            </a:r>
            <a:r>
              <a:rPr lang="en-US" sz="900" dirty="0" smtClean="0">
                <a:solidFill>
                  <a:srgbClr val="4C515A"/>
                </a:solidFill>
                <a:latin typeface="Interface"/>
              </a:rPr>
              <a:t>the </a:t>
            </a:r>
            <a:r>
              <a:rPr lang="en-US" sz="900" dirty="0">
                <a:solidFill>
                  <a:srgbClr val="4C515A"/>
                </a:solidFill>
                <a:latin typeface="Interface"/>
              </a:rPr>
              <a:t>baseline. The 2018 </a:t>
            </a:r>
            <a:r>
              <a:rPr lang="en-US" sz="900" dirty="0" smtClean="0">
                <a:solidFill>
                  <a:srgbClr val="4C515A"/>
                </a:solidFill>
                <a:latin typeface="Interface"/>
              </a:rPr>
              <a:t>premiums </a:t>
            </a:r>
            <a:r>
              <a:rPr lang="en-US" sz="900" dirty="0">
                <a:solidFill>
                  <a:srgbClr val="4C515A"/>
                </a:solidFill>
                <a:latin typeface="Interface"/>
              </a:rPr>
              <a:t>are the average of the lowest-cost silver plan in each rating area, unless the lowest-cost gold plan in the rating area has a lower premium than the lowest-cost silver plan. </a:t>
            </a:r>
            <a:r>
              <a:rPr kumimoji="0" lang="en-US" sz="900" b="0" i="0" u="none" strike="noStrike" kern="1200" cap="none" spc="0" normalizeH="0" baseline="0" noProof="0" dirty="0">
                <a:ln>
                  <a:noFill/>
                </a:ln>
                <a:solidFill>
                  <a:srgbClr val="4C515A"/>
                </a:solidFill>
                <a:effectLst/>
                <a:uLnTx/>
                <a:uFillTx/>
                <a:latin typeface="Interface"/>
              </a:rPr>
              <a:t>This analysis is limited to the 39 states that use the </a:t>
            </a:r>
            <a:r>
              <a:rPr kumimoji="0" lang="en-US" sz="900" b="0" i="0" u="none" strike="noStrike" kern="1200" cap="none" spc="0" normalizeH="0" baseline="0" noProof="0" dirty="0" smtClean="0">
                <a:ln>
                  <a:noFill/>
                </a:ln>
                <a:solidFill>
                  <a:srgbClr val="4C515A"/>
                </a:solidFill>
                <a:effectLst/>
                <a:uLnTx/>
                <a:uFillTx/>
                <a:latin typeface="Interface"/>
              </a:rPr>
              <a:t>federally</a:t>
            </a:r>
            <a:r>
              <a:rPr kumimoji="0" lang="en-US" sz="900" b="0" i="0" u="none" strike="noStrike" kern="1200" cap="none" spc="0" normalizeH="0" noProof="0" dirty="0" smtClean="0">
                <a:ln>
                  <a:noFill/>
                </a:ln>
                <a:solidFill>
                  <a:srgbClr val="4C515A"/>
                </a:solidFill>
                <a:effectLst/>
                <a:uLnTx/>
                <a:uFillTx/>
                <a:latin typeface="Interface"/>
              </a:rPr>
              <a:t> </a:t>
            </a:r>
            <a:r>
              <a:rPr kumimoji="0" lang="en-US" sz="900" b="0" i="0" u="none" strike="noStrike" kern="1200" cap="none" spc="0" normalizeH="0" baseline="0" noProof="0" dirty="0" smtClean="0">
                <a:ln>
                  <a:noFill/>
                </a:ln>
                <a:solidFill>
                  <a:srgbClr val="4C515A"/>
                </a:solidFill>
                <a:effectLst/>
                <a:uLnTx/>
                <a:uFillTx/>
                <a:latin typeface="Interface"/>
              </a:rPr>
              <a:t>facilitated </a:t>
            </a:r>
            <a:r>
              <a:rPr kumimoji="0" lang="en-US" sz="900" b="0" i="0" u="none" strike="noStrike" kern="1200" cap="none" spc="0" normalizeH="0" baseline="0" noProof="0" dirty="0">
                <a:ln>
                  <a:noFill/>
                </a:ln>
                <a:solidFill>
                  <a:srgbClr val="4C515A"/>
                </a:solidFill>
                <a:effectLst/>
                <a:uLnTx/>
                <a:uFillTx/>
                <a:latin typeface="Interface"/>
              </a:rPr>
              <a:t>marketplace. We assume premiums will increase by 5% annually under current law starting in 2020 as projected by CBO. We look at the </a:t>
            </a:r>
            <a:r>
              <a:rPr lang="en-US" sz="900" dirty="0">
                <a:solidFill>
                  <a:srgbClr val="4C515A"/>
                </a:solidFill>
                <a:latin typeface="Interface"/>
              </a:rPr>
              <a:t>difference between CBO’s projection of what premiums would look like under current law and what premiums would look like if the Senate bill passes: if the individual mandate is repealed, CBO estimates that premiums would be 10% higher than the baseline estimates in most years of the decade. We assume premiums will be 10% above the baseline in each year </a:t>
            </a:r>
            <a:r>
              <a:rPr lang="en-US" sz="900" dirty="0" smtClean="0">
                <a:solidFill>
                  <a:srgbClr val="4C515A"/>
                </a:solidFill>
                <a:latin typeface="Interface"/>
              </a:rPr>
              <a:t>2019–2027.</a:t>
            </a:r>
            <a:endParaRPr lang="en-US" sz="900" dirty="0">
              <a:solidFill>
                <a:srgbClr val="4C515A"/>
              </a:solidFill>
              <a:latin typeface="Interface"/>
            </a:endParaRPr>
          </a:p>
          <a:p>
            <a:pPr>
              <a:defRPr/>
            </a:pPr>
            <a:r>
              <a:rPr kumimoji="0" lang="en-US" sz="900" b="0" i="0" u="none" strike="noStrike" kern="1200" cap="none" spc="0" normalizeH="0" baseline="0" noProof="0" dirty="0" smtClean="0">
                <a:ln>
                  <a:noFill/>
                </a:ln>
                <a:solidFill>
                  <a:srgbClr val="4C515A"/>
                </a:solidFill>
                <a:effectLst/>
                <a:uLnTx/>
                <a:uFillTx/>
                <a:latin typeface="Interface"/>
              </a:rPr>
              <a:t>Data: </a:t>
            </a:r>
            <a:r>
              <a:rPr kumimoji="0" lang="en-US" sz="900" b="0" i="0" u="none" strike="noStrike" kern="1200" cap="none" spc="0" normalizeH="0" baseline="0" noProof="0" dirty="0">
                <a:ln>
                  <a:noFill/>
                </a:ln>
                <a:solidFill>
                  <a:srgbClr val="4C515A"/>
                </a:solidFill>
                <a:effectLst/>
                <a:uLnTx/>
                <a:uFillTx/>
                <a:latin typeface="Interface"/>
              </a:rPr>
              <a:t>Data.Healthcare.gov Plan Year 2018 Individual Medical Coverage Landscape; </a:t>
            </a:r>
            <a:r>
              <a:rPr lang="en-US" sz="900" dirty="0">
                <a:solidFill>
                  <a:srgbClr val="4C515A"/>
                </a:solidFill>
                <a:latin typeface="Interface"/>
              </a:rPr>
              <a:t>Tax Policy Center</a:t>
            </a:r>
            <a:r>
              <a:rPr lang="en-US" sz="900" i="1" dirty="0">
                <a:solidFill>
                  <a:srgbClr val="4C515A"/>
                </a:solidFill>
                <a:latin typeface="Interface"/>
              </a:rPr>
              <a:t>, Distributional Analysis </a:t>
            </a:r>
            <a:r>
              <a:rPr lang="en-US" sz="900" i="1" dirty="0" smtClean="0">
                <a:solidFill>
                  <a:srgbClr val="4C515A"/>
                </a:solidFill>
                <a:latin typeface="Interface"/>
              </a:rPr>
              <a:t>of </a:t>
            </a:r>
            <a:r>
              <a:rPr lang="en-US" sz="900" i="1" dirty="0">
                <a:solidFill>
                  <a:srgbClr val="4C515A"/>
                </a:solidFill>
                <a:latin typeface="Interface"/>
              </a:rPr>
              <a:t>t</a:t>
            </a:r>
            <a:r>
              <a:rPr lang="en-US" sz="900" i="1" dirty="0" smtClean="0">
                <a:solidFill>
                  <a:srgbClr val="4C515A"/>
                </a:solidFill>
                <a:latin typeface="Interface"/>
              </a:rPr>
              <a:t>he </a:t>
            </a:r>
            <a:r>
              <a:rPr lang="en-US" sz="900" i="1" dirty="0">
                <a:solidFill>
                  <a:srgbClr val="4C515A"/>
                </a:solidFill>
                <a:latin typeface="Interface"/>
              </a:rPr>
              <a:t>Tax Cuts </a:t>
            </a:r>
            <a:r>
              <a:rPr lang="en-US" sz="900" i="1" dirty="0" smtClean="0">
                <a:solidFill>
                  <a:srgbClr val="4C515A"/>
                </a:solidFill>
                <a:latin typeface="Interface"/>
              </a:rPr>
              <a:t>and </a:t>
            </a:r>
            <a:r>
              <a:rPr lang="en-US" sz="900" i="1" dirty="0">
                <a:solidFill>
                  <a:srgbClr val="4C515A"/>
                </a:solidFill>
                <a:latin typeface="Interface"/>
              </a:rPr>
              <a:t>Jobs Act </a:t>
            </a:r>
            <a:r>
              <a:rPr lang="en-US" sz="900" i="1" dirty="0" smtClean="0">
                <a:solidFill>
                  <a:srgbClr val="4C515A"/>
                </a:solidFill>
                <a:latin typeface="Interface"/>
              </a:rPr>
              <a:t>as </a:t>
            </a:r>
            <a:r>
              <a:rPr lang="en-US" sz="900" i="1" dirty="0">
                <a:solidFill>
                  <a:srgbClr val="4C515A"/>
                </a:solidFill>
                <a:latin typeface="Interface"/>
              </a:rPr>
              <a:t>Passed </a:t>
            </a:r>
            <a:r>
              <a:rPr lang="en-US" sz="900" i="1" dirty="0" smtClean="0">
                <a:solidFill>
                  <a:srgbClr val="4C515A"/>
                </a:solidFill>
                <a:latin typeface="Interface"/>
              </a:rPr>
              <a:t>by the </a:t>
            </a:r>
            <a:r>
              <a:rPr lang="en-US" sz="900" i="1" dirty="0">
                <a:solidFill>
                  <a:srgbClr val="4C515A"/>
                </a:solidFill>
                <a:latin typeface="Interface"/>
              </a:rPr>
              <a:t>Senate Finance Committee</a:t>
            </a:r>
            <a:r>
              <a:rPr lang="en-US" sz="900" dirty="0">
                <a:solidFill>
                  <a:srgbClr val="4C515A"/>
                </a:solidFill>
                <a:latin typeface="Interface"/>
              </a:rPr>
              <a:t>, </a:t>
            </a:r>
            <a:r>
              <a:rPr lang="en-US" sz="900" dirty="0" smtClean="0">
                <a:solidFill>
                  <a:srgbClr val="4C515A"/>
                </a:solidFill>
                <a:latin typeface="Interface"/>
              </a:rPr>
              <a:t>Nov. </a:t>
            </a:r>
            <a:r>
              <a:rPr lang="en-US" sz="900" dirty="0">
                <a:solidFill>
                  <a:srgbClr val="4C515A"/>
                </a:solidFill>
                <a:latin typeface="Interface"/>
              </a:rPr>
              <a:t>2017.</a:t>
            </a:r>
            <a:endParaRPr kumimoji="0" lang="en-US" sz="900" b="0" i="0" u="none" strike="noStrike" kern="1200" cap="none" spc="0" normalizeH="0" baseline="0" noProof="0" dirty="0">
              <a:ln>
                <a:noFill/>
              </a:ln>
              <a:solidFill>
                <a:srgbClr val="4C515A"/>
              </a:solidFill>
              <a:effectLst/>
              <a:uLnTx/>
              <a:uFillTx/>
              <a:latin typeface="Interface"/>
            </a:endParaRPr>
          </a:p>
        </p:txBody>
      </p:sp>
      <p:sp>
        <p:nvSpPr>
          <p:cNvPr id="18" name="TextBox 17">
            <a:extLst>
              <a:ext uri="{FF2B5EF4-FFF2-40B4-BE49-F238E27FC236}">
                <a16:creationId xmlns:a16="http://schemas.microsoft.com/office/drawing/2014/main" xmlns="" id="{BF5D1C27-E2D9-4880-988F-EAC4DF46E6E9}"/>
              </a:ext>
            </a:extLst>
          </p:cNvPr>
          <p:cNvSpPr txBox="1"/>
          <p:nvPr/>
        </p:nvSpPr>
        <p:spPr>
          <a:xfrm>
            <a:off x="1469991" y="1587815"/>
            <a:ext cx="1518286" cy="27699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1" u="none" strike="noStrike" kern="1200" cap="none" spc="0" normalizeH="0" baseline="0" noProof="0" dirty="0">
                <a:ln>
                  <a:noFill/>
                </a:ln>
                <a:solidFill>
                  <a:schemeClr val="accent2">
                    <a:lumMod val="50000"/>
                  </a:schemeClr>
                </a:solidFill>
                <a:effectLst/>
                <a:uLnTx/>
                <a:uFillTx/>
                <a:latin typeface="InterFace" charset="0"/>
                <a:ea typeface="InterFace" charset="0"/>
                <a:cs typeface="InterFace" charset="0"/>
              </a:rPr>
              <a:t>$2,230</a:t>
            </a:r>
          </a:p>
        </p:txBody>
      </p:sp>
      <p:sp>
        <p:nvSpPr>
          <p:cNvPr id="19" name="TextBox 18">
            <a:extLst>
              <a:ext uri="{FF2B5EF4-FFF2-40B4-BE49-F238E27FC236}">
                <a16:creationId xmlns:a16="http://schemas.microsoft.com/office/drawing/2014/main" xmlns="" id="{EA6A9D41-B26A-4715-8A90-1BF95C472837}"/>
              </a:ext>
            </a:extLst>
          </p:cNvPr>
          <p:cNvSpPr txBox="1"/>
          <p:nvPr/>
        </p:nvSpPr>
        <p:spPr>
          <a:xfrm>
            <a:off x="10572504" y="4911921"/>
            <a:ext cx="1167430" cy="261610"/>
          </a:xfrm>
          <a:prstGeom prst="rect">
            <a:avLst/>
          </a:prstGeom>
          <a:noFill/>
        </p:spPr>
        <p:txBody>
          <a:bodyPr wrap="square" rtlCol="0">
            <a:spAutoFit/>
          </a:bodyPr>
          <a:lstStyle/>
          <a:p>
            <a:pPr algn="ctr">
              <a:defRPr/>
            </a:pPr>
            <a:r>
              <a:rPr lang="en-US" sz="1100" b="1" kern="0" dirty="0">
                <a:solidFill>
                  <a:schemeClr val="accent2"/>
                </a:solidFill>
                <a:latin typeface="InterFace" charset="0"/>
                <a:ea typeface="InterFace" charset="0"/>
                <a:cs typeface="InterFace" charset="0"/>
              </a:rPr>
              <a:t>$50</a:t>
            </a:r>
          </a:p>
        </p:txBody>
      </p:sp>
      <p:sp>
        <p:nvSpPr>
          <p:cNvPr id="20" name="TextBox 19">
            <a:extLst>
              <a:ext uri="{FF2B5EF4-FFF2-40B4-BE49-F238E27FC236}">
                <a16:creationId xmlns:a16="http://schemas.microsoft.com/office/drawing/2014/main" xmlns="" id="{8C017D67-BBDE-4B65-BA9B-1C85E54E0A43}"/>
              </a:ext>
            </a:extLst>
          </p:cNvPr>
          <p:cNvSpPr txBox="1"/>
          <p:nvPr/>
        </p:nvSpPr>
        <p:spPr>
          <a:xfrm>
            <a:off x="10579518" y="4736846"/>
            <a:ext cx="123137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u="none" strike="noStrike" kern="1200" cap="none" spc="0" normalizeH="0" baseline="0" noProof="0" dirty="0">
                <a:ln>
                  <a:noFill/>
                </a:ln>
                <a:solidFill>
                  <a:schemeClr val="accent2">
                    <a:lumMod val="75000"/>
                  </a:schemeClr>
                </a:solidFill>
                <a:effectLst/>
                <a:uLnTx/>
                <a:uFillTx/>
                <a:latin typeface="InterFace" charset="0"/>
                <a:ea typeface="InterFace" charset="0"/>
                <a:cs typeface="InterFace" charset="0"/>
              </a:rPr>
              <a:t>$</a:t>
            </a:r>
            <a:r>
              <a:rPr lang="en-US" sz="1100" b="1" dirty="0">
                <a:solidFill>
                  <a:schemeClr val="accent2">
                    <a:lumMod val="75000"/>
                  </a:schemeClr>
                </a:solidFill>
                <a:latin typeface="InterFace" charset="0"/>
                <a:ea typeface="InterFace" charset="0"/>
                <a:cs typeface="InterFace" charset="0"/>
              </a:rPr>
              <a:t>150</a:t>
            </a:r>
            <a:endParaRPr kumimoji="0" lang="en-US" sz="1100" b="1" u="none" strike="noStrike" kern="1200" cap="none" spc="0" normalizeH="0" baseline="0" noProof="0" dirty="0">
              <a:ln>
                <a:noFill/>
              </a:ln>
              <a:solidFill>
                <a:schemeClr val="accent2">
                  <a:lumMod val="75000"/>
                </a:schemeClr>
              </a:solidFill>
              <a:effectLst/>
              <a:uLnTx/>
              <a:uFillTx/>
              <a:latin typeface="InterFace" charset="0"/>
              <a:ea typeface="InterFace" charset="0"/>
              <a:cs typeface="InterFace" charset="0"/>
            </a:endParaRPr>
          </a:p>
        </p:txBody>
      </p:sp>
      <p:sp>
        <p:nvSpPr>
          <p:cNvPr id="21" name="TextBox 20">
            <a:extLst>
              <a:ext uri="{FF2B5EF4-FFF2-40B4-BE49-F238E27FC236}">
                <a16:creationId xmlns:a16="http://schemas.microsoft.com/office/drawing/2014/main" xmlns="" id="{CA8C1D27-2C8A-45A5-8E87-430DC7F9E4AA}"/>
              </a:ext>
            </a:extLst>
          </p:cNvPr>
          <p:cNvSpPr txBox="1"/>
          <p:nvPr/>
        </p:nvSpPr>
        <p:spPr>
          <a:xfrm>
            <a:off x="10608535" y="4456334"/>
            <a:ext cx="1192195"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u="none" strike="noStrike" kern="1200" cap="none" spc="0" normalizeH="0" baseline="0" noProof="0" dirty="0">
                <a:ln>
                  <a:noFill/>
                </a:ln>
                <a:solidFill>
                  <a:schemeClr val="accent2">
                    <a:lumMod val="50000"/>
                  </a:schemeClr>
                </a:solidFill>
                <a:effectLst/>
                <a:uLnTx/>
                <a:uFillTx/>
                <a:latin typeface="InterFace" charset="0"/>
                <a:ea typeface="InterFace" charset="0"/>
                <a:cs typeface="InterFace" charset="0"/>
              </a:rPr>
              <a:t>$</a:t>
            </a:r>
            <a:r>
              <a:rPr lang="en-US" sz="1100" b="1" dirty="0">
                <a:solidFill>
                  <a:schemeClr val="accent2">
                    <a:lumMod val="50000"/>
                  </a:schemeClr>
                </a:solidFill>
                <a:latin typeface="InterFace" charset="0"/>
                <a:ea typeface="InterFace" charset="0"/>
                <a:cs typeface="InterFace" charset="0"/>
              </a:rPr>
              <a:t>340</a:t>
            </a:r>
            <a:endParaRPr kumimoji="0" lang="en-US" sz="1100" b="1" u="none" strike="noStrike" kern="1200" cap="none" spc="0" normalizeH="0" baseline="0" noProof="0" dirty="0">
              <a:ln>
                <a:noFill/>
              </a:ln>
              <a:solidFill>
                <a:schemeClr val="accent2">
                  <a:lumMod val="50000"/>
                </a:schemeClr>
              </a:solidFill>
              <a:effectLst/>
              <a:uLnTx/>
              <a:uFillTx/>
              <a:latin typeface="InterFace" charset="0"/>
              <a:ea typeface="InterFace" charset="0"/>
              <a:cs typeface="InterFace" charset="0"/>
            </a:endParaRPr>
          </a:p>
        </p:txBody>
      </p:sp>
      <p:sp>
        <p:nvSpPr>
          <p:cNvPr id="36" name="TextBox 35">
            <a:extLst>
              <a:ext uri="{FF2B5EF4-FFF2-40B4-BE49-F238E27FC236}">
                <a16:creationId xmlns:a16="http://schemas.microsoft.com/office/drawing/2014/main" xmlns="" id="{1841ABD0-D1F7-46B0-962E-54F4DCAE245F}"/>
              </a:ext>
            </a:extLst>
          </p:cNvPr>
          <p:cNvSpPr txBox="1"/>
          <p:nvPr/>
        </p:nvSpPr>
        <p:spPr>
          <a:xfrm>
            <a:off x="1469991" y="2749659"/>
            <a:ext cx="1518286" cy="27699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1" u="none" strike="noStrike" kern="1200" cap="none" spc="0" normalizeH="0" baseline="0" noProof="0" dirty="0">
                <a:ln>
                  <a:noFill/>
                </a:ln>
                <a:solidFill>
                  <a:schemeClr val="accent2">
                    <a:lumMod val="75000"/>
                  </a:schemeClr>
                </a:solidFill>
                <a:effectLst/>
                <a:uLnTx/>
                <a:uFillTx/>
                <a:latin typeface="InterFace" charset="0"/>
                <a:ea typeface="InterFace" charset="0"/>
                <a:cs typeface="InterFace" charset="0"/>
              </a:rPr>
              <a:t>$1,430</a:t>
            </a:r>
          </a:p>
        </p:txBody>
      </p:sp>
      <p:sp>
        <p:nvSpPr>
          <p:cNvPr id="37" name="TextBox 36">
            <a:extLst>
              <a:ext uri="{FF2B5EF4-FFF2-40B4-BE49-F238E27FC236}">
                <a16:creationId xmlns:a16="http://schemas.microsoft.com/office/drawing/2014/main" xmlns="" id="{5D39BEA3-56ED-4711-A1D6-992CC94E3C47}"/>
              </a:ext>
            </a:extLst>
          </p:cNvPr>
          <p:cNvSpPr txBox="1"/>
          <p:nvPr/>
        </p:nvSpPr>
        <p:spPr>
          <a:xfrm>
            <a:off x="1471099" y="3581122"/>
            <a:ext cx="1517178" cy="27699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1" u="none" strike="noStrike" kern="0" cap="none" spc="0" normalizeH="0" baseline="0" noProof="0">
                <a:ln>
                  <a:noFill/>
                </a:ln>
                <a:solidFill>
                  <a:schemeClr val="accent2"/>
                </a:solidFill>
                <a:effectLst/>
                <a:uLnTx/>
                <a:uFillTx/>
                <a:latin typeface="InterFace" charset="0"/>
                <a:ea typeface="InterFace" charset="0"/>
                <a:cs typeface="InterFace" charset="0"/>
              </a:rPr>
              <a:t>$850</a:t>
            </a:r>
            <a:endParaRPr kumimoji="0" lang="en-US" sz="1200" b="1" u="none" strike="noStrike" kern="0" cap="none" spc="0" normalizeH="0" baseline="0" noProof="0" dirty="0">
              <a:ln>
                <a:noFill/>
              </a:ln>
              <a:solidFill>
                <a:schemeClr val="accent2"/>
              </a:solidFill>
              <a:effectLst/>
              <a:uLnTx/>
              <a:uFillTx/>
              <a:latin typeface="InterFace" charset="0"/>
              <a:ea typeface="InterFace" charset="0"/>
              <a:cs typeface="InterFace" charset="0"/>
            </a:endParaRPr>
          </a:p>
        </p:txBody>
      </p:sp>
      <p:sp>
        <p:nvSpPr>
          <p:cNvPr id="31" name="TextBox 30">
            <a:extLst>
              <a:ext uri="{FF2B5EF4-FFF2-40B4-BE49-F238E27FC236}">
                <a16:creationId xmlns:a16="http://schemas.microsoft.com/office/drawing/2014/main" xmlns="" id="{406C4816-2B36-4749-9D69-006ED08BF1D6}"/>
              </a:ext>
            </a:extLst>
          </p:cNvPr>
          <p:cNvSpPr txBox="1"/>
          <p:nvPr/>
        </p:nvSpPr>
        <p:spPr>
          <a:xfrm>
            <a:off x="7760111" y="2159725"/>
            <a:ext cx="1624693"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u="none" strike="noStrike" kern="1200" cap="none" spc="0" normalizeH="0" baseline="0" noProof="0" dirty="0">
                <a:ln>
                  <a:noFill/>
                </a:ln>
                <a:solidFill>
                  <a:schemeClr val="accent2">
                    <a:lumMod val="50000"/>
                  </a:schemeClr>
                </a:solidFill>
                <a:effectLst/>
                <a:uLnTx/>
                <a:uFillTx/>
                <a:latin typeface="InterFace" charset="0"/>
                <a:ea typeface="InterFace" charset="0"/>
                <a:cs typeface="InterFace" charset="0"/>
              </a:rPr>
              <a:t>$</a:t>
            </a:r>
            <a:r>
              <a:rPr lang="en-US" sz="1100" b="1" dirty="0">
                <a:solidFill>
                  <a:schemeClr val="accent2">
                    <a:lumMod val="50000"/>
                  </a:schemeClr>
                </a:solidFill>
                <a:latin typeface="InterFace" charset="0"/>
                <a:ea typeface="InterFace" charset="0"/>
                <a:cs typeface="InterFace" charset="0"/>
              </a:rPr>
              <a:t>1,800</a:t>
            </a:r>
            <a:endParaRPr kumimoji="0" lang="en-US" sz="1100" b="1" u="none" strike="noStrike" kern="1200" cap="none" spc="0" normalizeH="0" baseline="0" noProof="0" dirty="0">
              <a:ln>
                <a:noFill/>
              </a:ln>
              <a:solidFill>
                <a:schemeClr val="accent2">
                  <a:lumMod val="50000"/>
                </a:schemeClr>
              </a:solidFill>
              <a:effectLst/>
              <a:uLnTx/>
              <a:uFillTx/>
              <a:latin typeface="InterFace" charset="0"/>
              <a:ea typeface="InterFace" charset="0"/>
              <a:cs typeface="InterFace" charset="0"/>
            </a:endParaRPr>
          </a:p>
        </p:txBody>
      </p:sp>
      <p:sp>
        <p:nvSpPr>
          <p:cNvPr id="32" name="TextBox 31">
            <a:extLst>
              <a:ext uri="{FF2B5EF4-FFF2-40B4-BE49-F238E27FC236}">
                <a16:creationId xmlns:a16="http://schemas.microsoft.com/office/drawing/2014/main" xmlns="" id="{C2C633B5-AF06-44A7-B6DC-3B7C8AEF1CEF}"/>
              </a:ext>
            </a:extLst>
          </p:cNvPr>
          <p:cNvSpPr txBox="1"/>
          <p:nvPr/>
        </p:nvSpPr>
        <p:spPr>
          <a:xfrm>
            <a:off x="7655037" y="2891164"/>
            <a:ext cx="1835902"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u="none" strike="noStrike" kern="1200" cap="none" spc="0" normalizeH="0" baseline="0" noProof="0" dirty="0">
                <a:ln>
                  <a:noFill/>
                </a:ln>
                <a:solidFill>
                  <a:schemeClr val="accent2">
                    <a:lumMod val="75000"/>
                  </a:schemeClr>
                </a:solidFill>
                <a:effectLst/>
                <a:uLnTx/>
                <a:uFillTx/>
                <a:latin typeface="InterFace" charset="0"/>
                <a:ea typeface="InterFace" charset="0"/>
                <a:cs typeface="InterFace" charset="0"/>
              </a:rPr>
              <a:t>$1,330</a:t>
            </a:r>
          </a:p>
        </p:txBody>
      </p:sp>
      <p:sp>
        <p:nvSpPr>
          <p:cNvPr id="39" name="TextBox 38">
            <a:extLst>
              <a:ext uri="{FF2B5EF4-FFF2-40B4-BE49-F238E27FC236}">
                <a16:creationId xmlns:a16="http://schemas.microsoft.com/office/drawing/2014/main" xmlns="" id="{5DF27CD0-1B8F-44A4-A0E6-0DA59EF9EFD8}"/>
              </a:ext>
            </a:extLst>
          </p:cNvPr>
          <p:cNvSpPr txBox="1"/>
          <p:nvPr/>
        </p:nvSpPr>
        <p:spPr>
          <a:xfrm>
            <a:off x="7815126" y="3554022"/>
            <a:ext cx="1506597"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u="none" strike="noStrike" kern="0" cap="none" spc="0" normalizeH="0" baseline="0" noProof="0" dirty="0">
                <a:ln>
                  <a:noFill/>
                </a:ln>
                <a:solidFill>
                  <a:schemeClr val="accent2"/>
                </a:solidFill>
                <a:effectLst/>
                <a:uLnTx/>
                <a:uFillTx/>
                <a:latin typeface="InterFace" charset="0"/>
                <a:ea typeface="InterFace" charset="0"/>
                <a:cs typeface="InterFace" charset="0"/>
              </a:rPr>
              <a:t>$880</a:t>
            </a:r>
          </a:p>
        </p:txBody>
      </p:sp>
      <p:sp>
        <p:nvSpPr>
          <p:cNvPr id="42" name="TextBox 41">
            <a:extLst>
              <a:ext uri="{FF2B5EF4-FFF2-40B4-BE49-F238E27FC236}">
                <a16:creationId xmlns:a16="http://schemas.microsoft.com/office/drawing/2014/main" xmlns="" id="{DA0A6934-2D4D-4861-A543-EF15F0D5870C}"/>
              </a:ext>
            </a:extLst>
          </p:cNvPr>
          <p:cNvSpPr txBox="1"/>
          <p:nvPr/>
        </p:nvSpPr>
        <p:spPr>
          <a:xfrm>
            <a:off x="10966131" y="2204829"/>
            <a:ext cx="1349716"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dirty="0" smtClean="0">
                <a:ln>
                  <a:noFill/>
                </a:ln>
                <a:solidFill>
                  <a:schemeClr val="bg2">
                    <a:lumMod val="50000"/>
                  </a:schemeClr>
                </a:solidFill>
                <a:effectLst/>
                <a:uLnTx/>
                <a:uFillTx/>
                <a:latin typeface="InterFace" charset="0"/>
                <a:ea typeface="InterFace" charset="0"/>
                <a:cs typeface="InterFace" charset="0"/>
              </a:rPr>
              <a:t>60-year-old</a:t>
            </a:r>
            <a:endParaRPr kumimoji="0" lang="en-US" sz="1400" b="1" u="none" strike="noStrike" kern="1200" cap="none" spc="0" normalizeH="0" baseline="0" noProof="0" dirty="0">
              <a:ln>
                <a:noFill/>
              </a:ln>
              <a:solidFill>
                <a:schemeClr val="bg2">
                  <a:lumMod val="50000"/>
                </a:schemeClr>
              </a:solidFill>
              <a:effectLst/>
              <a:uLnTx/>
              <a:uFillTx/>
              <a:latin typeface="InterFace" charset="0"/>
              <a:ea typeface="InterFace" charset="0"/>
              <a:cs typeface="InterFace" charset="0"/>
            </a:endParaRPr>
          </a:p>
        </p:txBody>
      </p:sp>
      <p:sp>
        <p:nvSpPr>
          <p:cNvPr id="45" name="TextBox 44">
            <a:extLst>
              <a:ext uri="{FF2B5EF4-FFF2-40B4-BE49-F238E27FC236}">
                <a16:creationId xmlns:a16="http://schemas.microsoft.com/office/drawing/2014/main" xmlns="" id="{A02F197A-9BD3-415F-8840-FDC236D62ECD}"/>
              </a:ext>
            </a:extLst>
          </p:cNvPr>
          <p:cNvSpPr txBox="1"/>
          <p:nvPr/>
        </p:nvSpPr>
        <p:spPr>
          <a:xfrm>
            <a:off x="10966131" y="3671989"/>
            <a:ext cx="1310142"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dirty="0" smtClean="0">
                <a:ln>
                  <a:noFill/>
                </a:ln>
                <a:solidFill>
                  <a:schemeClr val="bg2">
                    <a:lumMod val="75000"/>
                  </a:schemeClr>
                </a:solidFill>
                <a:effectLst/>
                <a:uLnTx/>
                <a:uFillTx/>
                <a:latin typeface="InterFace" charset="0"/>
                <a:ea typeface="InterFace" charset="0"/>
                <a:cs typeface="InterFace" charset="0"/>
              </a:rPr>
              <a:t>40-year-old</a:t>
            </a:r>
            <a:endParaRPr kumimoji="0" lang="en-US" sz="1400" b="1" u="none" strike="noStrike" kern="1200" cap="none" spc="0" normalizeH="0" baseline="0" noProof="0" dirty="0">
              <a:ln>
                <a:noFill/>
              </a:ln>
              <a:solidFill>
                <a:schemeClr val="bg2">
                  <a:lumMod val="75000"/>
                </a:schemeClr>
              </a:solidFill>
              <a:effectLst/>
              <a:uLnTx/>
              <a:uFillTx/>
              <a:latin typeface="InterFace" charset="0"/>
              <a:ea typeface="InterFace" charset="0"/>
              <a:cs typeface="InterFace" charset="0"/>
            </a:endParaRPr>
          </a:p>
        </p:txBody>
      </p:sp>
      <p:sp>
        <p:nvSpPr>
          <p:cNvPr id="49" name="TextBox 48">
            <a:extLst>
              <a:ext uri="{FF2B5EF4-FFF2-40B4-BE49-F238E27FC236}">
                <a16:creationId xmlns:a16="http://schemas.microsoft.com/office/drawing/2014/main" xmlns="" id="{3E33029C-5B5E-47CC-B47D-70384DBF2F68}"/>
              </a:ext>
            </a:extLst>
          </p:cNvPr>
          <p:cNvSpPr txBox="1"/>
          <p:nvPr/>
        </p:nvSpPr>
        <p:spPr>
          <a:xfrm>
            <a:off x="10966131" y="3898083"/>
            <a:ext cx="1426240"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dirty="0" smtClean="0">
                <a:ln>
                  <a:noFill/>
                </a:ln>
                <a:solidFill>
                  <a:schemeClr val="bg2"/>
                </a:solidFill>
                <a:effectLst/>
                <a:uLnTx/>
                <a:uFillTx/>
                <a:latin typeface="InterFace" charset="0"/>
                <a:ea typeface="InterFace" charset="0"/>
                <a:cs typeface="InterFace" charset="0"/>
              </a:rPr>
              <a:t>27-year-old</a:t>
            </a:r>
            <a:endParaRPr kumimoji="0" lang="en-US" sz="1400" b="1" u="none" strike="noStrike" kern="1200" cap="none" spc="0" normalizeH="0" baseline="0" noProof="0" dirty="0">
              <a:ln>
                <a:noFill/>
              </a:ln>
              <a:solidFill>
                <a:schemeClr val="bg2"/>
              </a:solidFill>
              <a:effectLst/>
              <a:uLnTx/>
              <a:uFillTx/>
              <a:latin typeface="InterFace" charset="0"/>
              <a:ea typeface="InterFace" charset="0"/>
              <a:cs typeface="InterFace" charset="0"/>
            </a:endParaRPr>
          </a:p>
        </p:txBody>
      </p:sp>
      <p:sp>
        <p:nvSpPr>
          <p:cNvPr id="22" name="TextBox 21"/>
          <p:cNvSpPr txBox="1"/>
          <p:nvPr/>
        </p:nvSpPr>
        <p:spPr>
          <a:xfrm>
            <a:off x="0" y="939505"/>
            <a:ext cx="12161520" cy="292388"/>
          </a:xfrm>
          <a:prstGeom prst="rect">
            <a:avLst/>
          </a:prstGeom>
          <a:noFill/>
        </p:spPr>
        <p:txBody>
          <a:bodyPr wrap="square" rtlCol="0">
            <a:spAutoFit/>
          </a:bodyPr>
          <a:lstStyle/>
          <a:p>
            <a:r>
              <a:rPr lang="en-US" sz="1300" i="1" dirty="0">
                <a:solidFill>
                  <a:srgbClr val="4C515A"/>
                </a:solidFill>
                <a:latin typeface="Interface"/>
              </a:rPr>
              <a:t>Additional amount spent in annual premiums if the Affordable Care Act individual mandate is repealed, based on </a:t>
            </a:r>
            <a:r>
              <a:rPr lang="en-US" sz="1300" i="1" dirty="0" smtClean="0">
                <a:solidFill>
                  <a:srgbClr val="4C515A"/>
                </a:solidFill>
                <a:latin typeface="Interface"/>
              </a:rPr>
              <a:t>lowest-cost </a:t>
            </a:r>
            <a:r>
              <a:rPr lang="en-US" sz="1300" i="1" dirty="0">
                <a:solidFill>
                  <a:srgbClr val="4C515A"/>
                </a:solidFill>
                <a:latin typeface="Interface"/>
              </a:rPr>
              <a:t>silver plan*</a:t>
            </a:r>
          </a:p>
        </p:txBody>
      </p:sp>
      <p:grpSp>
        <p:nvGrpSpPr>
          <p:cNvPr id="23" name="Group 22">
            <a:extLst>
              <a:ext uri="{FF2B5EF4-FFF2-40B4-BE49-F238E27FC236}">
                <a16:creationId xmlns:a16="http://schemas.microsoft.com/office/drawing/2014/main" xmlns="" id="{A39E3EE0-3E73-4985-8531-B0A622D13FAF}"/>
              </a:ext>
            </a:extLst>
          </p:cNvPr>
          <p:cNvGrpSpPr/>
          <p:nvPr/>
        </p:nvGrpSpPr>
        <p:grpSpPr>
          <a:xfrm>
            <a:off x="6244290" y="1250323"/>
            <a:ext cx="4149166" cy="719088"/>
            <a:chOff x="3696100" y="1280854"/>
            <a:chExt cx="4149166" cy="719088"/>
          </a:xfrm>
        </p:grpSpPr>
        <p:grpSp>
          <p:nvGrpSpPr>
            <p:cNvPr id="24" name="Group 23">
              <a:extLst>
                <a:ext uri="{FF2B5EF4-FFF2-40B4-BE49-F238E27FC236}">
                  <a16:creationId xmlns:a16="http://schemas.microsoft.com/office/drawing/2014/main" xmlns="" id="{61D9C54A-3FA3-490F-B492-531D2FDC1AAE}"/>
                </a:ext>
              </a:extLst>
            </p:cNvPr>
            <p:cNvGrpSpPr/>
            <p:nvPr/>
          </p:nvGrpSpPr>
          <p:grpSpPr>
            <a:xfrm>
              <a:off x="3696100" y="1722943"/>
              <a:ext cx="4149166" cy="276999"/>
              <a:chOff x="3696100" y="1541968"/>
              <a:chExt cx="4149166" cy="276999"/>
            </a:xfrm>
          </p:grpSpPr>
          <p:sp>
            <p:nvSpPr>
              <p:cNvPr id="33" name="TextBox 32">
                <a:extLst>
                  <a:ext uri="{FF2B5EF4-FFF2-40B4-BE49-F238E27FC236}">
                    <a16:creationId xmlns:a16="http://schemas.microsoft.com/office/drawing/2014/main" xmlns="" id="{6C5602B1-E318-4CFB-B403-94FBBFEBCEBC}"/>
                  </a:ext>
                </a:extLst>
              </p:cNvPr>
              <p:cNvSpPr txBox="1"/>
              <p:nvPr/>
            </p:nvSpPr>
            <p:spPr>
              <a:xfrm>
                <a:off x="3951397" y="1541968"/>
                <a:ext cx="3893869" cy="276999"/>
              </a:xfrm>
              <a:prstGeom prst="rect">
                <a:avLst/>
              </a:prstGeom>
              <a:noFill/>
            </p:spPr>
            <p:txBody>
              <a:bodyPr wrap="square" rtlCol="0">
                <a:spAutoFit/>
              </a:bodyPr>
              <a:lstStyle/>
              <a:p>
                <a:pPr lvl="0">
                  <a:defRPr/>
                </a:pPr>
                <a:r>
                  <a:rPr kumimoji="0" lang="en-US" sz="1200" u="none" strike="noStrike" kern="1200" cap="none" spc="0" normalizeH="0" baseline="0" noProof="0" dirty="0">
                    <a:ln>
                      <a:noFill/>
                    </a:ln>
                    <a:effectLst/>
                    <a:uLnTx/>
                    <a:uFillTx/>
                    <a:latin typeface="InterFace" charset="0"/>
                    <a:ea typeface="InterFace" charset="0"/>
                    <a:cs typeface="InterFace" charset="0"/>
                  </a:rPr>
                  <a:t>Average tax cut for </a:t>
                </a:r>
                <a:r>
                  <a:rPr lang="en-US" sz="1200" dirty="0" smtClean="0">
                    <a:latin typeface="InterFace" charset="0"/>
                    <a:ea typeface="InterFace" charset="0"/>
                    <a:cs typeface="InterFace" charset="0"/>
                  </a:rPr>
                  <a:t>3rd </a:t>
                </a:r>
                <a:r>
                  <a:rPr lang="en-US" sz="1200" dirty="0">
                    <a:latin typeface="InterFace" charset="0"/>
                    <a:ea typeface="InterFace" charset="0"/>
                    <a:cs typeface="InterFace" charset="0"/>
                  </a:rPr>
                  <a:t>quintile</a:t>
                </a:r>
              </a:p>
            </p:txBody>
          </p:sp>
          <p:cxnSp>
            <p:nvCxnSpPr>
              <p:cNvPr id="34" name="Straight Connector 33">
                <a:extLst>
                  <a:ext uri="{FF2B5EF4-FFF2-40B4-BE49-F238E27FC236}">
                    <a16:creationId xmlns:a16="http://schemas.microsoft.com/office/drawing/2014/main" xmlns="" id="{2A4FFDF7-1ACC-49A2-BD17-3157BF752E3A}"/>
                  </a:ext>
                </a:extLst>
              </p:cNvPr>
              <p:cNvCxnSpPr>
                <a:cxnSpLocks/>
              </p:cNvCxnSpPr>
              <p:nvPr/>
            </p:nvCxnSpPr>
            <p:spPr>
              <a:xfrm>
                <a:off x="3696100" y="1695856"/>
                <a:ext cx="294545"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xmlns="" id="{92572DBB-6DB7-405A-892E-9DD27A2B3AA8}"/>
                </a:ext>
              </a:extLst>
            </p:cNvPr>
            <p:cNvGrpSpPr/>
            <p:nvPr/>
          </p:nvGrpSpPr>
          <p:grpSpPr>
            <a:xfrm>
              <a:off x="3696100" y="1509178"/>
              <a:ext cx="4035465" cy="276999"/>
              <a:chOff x="3696100" y="1499131"/>
              <a:chExt cx="4035465" cy="276999"/>
            </a:xfrm>
          </p:grpSpPr>
          <p:sp>
            <p:nvSpPr>
              <p:cNvPr id="29" name="TextBox 28">
                <a:extLst>
                  <a:ext uri="{FF2B5EF4-FFF2-40B4-BE49-F238E27FC236}">
                    <a16:creationId xmlns:a16="http://schemas.microsoft.com/office/drawing/2014/main" xmlns="" id="{7BE3B55D-B6DE-4291-8EB5-B7B0BFEF83F0}"/>
                  </a:ext>
                </a:extLst>
              </p:cNvPr>
              <p:cNvSpPr txBox="1"/>
              <p:nvPr/>
            </p:nvSpPr>
            <p:spPr>
              <a:xfrm>
                <a:off x="3951397" y="1499131"/>
                <a:ext cx="3780168" cy="276999"/>
              </a:xfrm>
              <a:prstGeom prst="rect">
                <a:avLst/>
              </a:prstGeom>
              <a:noFill/>
            </p:spPr>
            <p:txBody>
              <a:bodyPr wrap="square" rtlCol="0">
                <a:spAutoFit/>
              </a:bodyPr>
              <a:lstStyle/>
              <a:p>
                <a:pPr lvl="0">
                  <a:defRPr/>
                </a:pPr>
                <a:r>
                  <a:rPr kumimoji="0" lang="en-US" sz="1200" u="none" strike="noStrike" kern="1200" cap="none" spc="0" normalizeH="0" baseline="0" noProof="0" dirty="0">
                    <a:ln>
                      <a:noFill/>
                    </a:ln>
                    <a:effectLst/>
                    <a:uLnTx/>
                    <a:uFillTx/>
                    <a:latin typeface="InterFace" charset="0"/>
                    <a:ea typeface="InterFace" charset="0"/>
                    <a:cs typeface="InterFace" charset="0"/>
                  </a:rPr>
                  <a:t>Average tax cut </a:t>
                </a:r>
                <a:r>
                  <a:rPr lang="en-US" sz="1200" dirty="0">
                    <a:latin typeface="InterFace" charset="0"/>
                    <a:ea typeface="InterFace" charset="0"/>
                    <a:cs typeface="InterFace" charset="0"/>
                  </a:rPr>
                  <a:t>for 4th </a:t>
                </a:r>
                <a:r>
                  <a:rPr lang="en-US" sz="1200" dirty="0" smtClean="0">
                    <a:latin typeface="InterFace" charset="0"/>
                    <a:ea typeface="InterFace" charset="0"/>
                    <a:cs typeface="InterFace" charset="0"/>
                  </a:rPr>
                  <a:t>quintile</a:t>
                </a:r>
                <a:endParaRPr lang="en-US" sz="1200" dirty="0">
                  <a:latin typeface="InterFace" charset="0"/>
                  <a:ea typeface="InterFace" charset="0"/>
                  <a:cs typeface="InterFace" charset="0"/>
                </a:endParaRPr>
              </a:p>
            </p:txBody>
          </p:sp>
          <p:cxnSp>
            <p:nvCxnSpPr>
              <p:cNvPr id="30" name="Straight Connector 29">
                <a:extLst>
                  <a:ext uri="{FF2B5EF4-FFF2-40B4-BE49-F238E27FC236}">
                    <a16:creationId xmlns:a16="http://schemas.microsoft.com/office/drawing/2014/main" xmlns="" id="{375989BE-49C5-4256-875F-F412E7FA6090}"/>
                  </a:ext>
                </a:extLst>
              </p:cNvPr>
              <p:cNvCxnSpPr>
                <a:cxnSpLocks/>
              </p:cNvCxnSpPr>
              <p:nvPr/>
            </p:nvCxnSpPr>
            <p:spPr>
              <a:xfrm>
                <a:off x="3696100" y="1653019"/>
                <a:ext cx="294545" cy="0"/>
              </a:xfrm>
              <a:prstGeom prst="line">
                <a:avLst/>
              </a:prstGeom>
              <a:ln w="25400">
                <a:solidFill>
                  <a:schemeClr val="accent2">
                    <a:lumMod val="7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xmlns="" id="{0887880D-40EF-4604-895B-CB5820FC5AC0}"/>
                </a:ext>
              </a:extLst>
            </p:cNvPr>
            <p:cNvGrpSpPr/>
            <p:nvPr/>
          </p:nvGrpSpPr>
          <p:grpSpPr>
            <a:xfrm>
              <a:off x="3696100" y="1280854"/>
              <a:ext cx="4149166" cy="276999"/>
              <a:chOff x="3696100" y="1433254"/>
              <a:chExt cx="4149166" cy="276999"/>
            </a:xfrm>
          </p:grpSpPr>
          <p:sp>
            <p:nvSpPr>
              <p:cNvPr id="27" name="TextBox 26">
                <a:extLst>
                  <a:ext uri="{FF2B5EF4-FFF2-40B4-BE49-F238E27FC236}">
                    <a16:creationId xmlns:a16="http://schemas.microsoft.com/office/drawing/2014/main" xmlns="" id="{259D0CAC-CBC0-4362-99CA-6633A40881A6}"/>
                  </a:ext>
                </a:extLst>
              </p:cNvPr>
              <p:cNvSpPr txBox="1"/>
              <p:nvPr/>
            </p:nvSpPr>
            <p:spPr>
              <a:xfrm>
                <a:off x="3951397" y="1433254"/>
                <a:ext cx="3893869" cy="276999"/>
              </a:xfrm>
              <a:prstGeom prst="rect">
                <a:avLst/>
              </a:prstGeom>
              <a:noFill/>
            </p:spPr>
            <p:txBody>
              <a:bodyPr wrap="square" rtlCol="0">
                <a:spAutoFit/>
              </a:bodyPr>
              <a:lstStyle/>
              <a:p>
                <a:pPr lvl="0">
                  <a:defRPr/>
                </a:pPr>
                <a:r>
                  <a:rPr lang="en-US" sz="1200" dirty="0">
                    <a:latin typeface="InterFace" charset="0"/>
                    <a:ea typeface="InterFace" charset="0"/>
                    <a:cs typeface="InterFace" charset="0"/>
                  </a:rPr>
                  <a:t>A</a:t>
                </a:r>
                <a:r>
                  <a:rPr lang="en-US" sz="1200" dirty="0" smtClean="0">
                    <a:latin typeface="InterFace" charset="0"/>
                    <a:ea typeface="InterFace" charset="0"/>
                    <a:cs typeface="InterFace" charset="0"/>
                  </a:rPr>
                  <a:t>verage </a:t>
                </a:r>
                <a:r>
                  <a:rPr lang="en-US" sz="1200" dirty="0">
                    <a:latin typeface="InterFace" charset="0"/>
                    <a:ea typeface="InterFace" charset="0"/>
                    <a:cs typeface="InterFace" charset="0"/>
                  </a:rPr>
                  <a:t>tax cut for </a:t>
                </a:r>
                <a:r>
                  <a:rPr lang="en-US" sz="1200" dirty="0" smtClean="0">
                    <a:latin typeface="InterFace" charset="0"/>
                    <a:ea typeface="InterFace" charset="0"/>
                    <a:cs typeface="InterFace" charset="0"/>
                  </a:rPr>
                  <a:t>80th–90th </a:t>
                </a:r>
                <a:r>
                  <a:rPr lang="en-US" sz="1200" dirty="0">
                    <a:latin typeface="InterFace" charset="0"/>
                    <a:ea typeface="InterFace" charset="0"/>
                    <a:cs typeface="InterFace" charset="0"/>
                  </a:rPr>
                  <a:t>percentile</a:t>
                </a:r>
              </a:p>
            </p:txBody>
          </p:sp>
          <p:cxnSp>
            <p:nvCxnSpPr>
              <p:cNvPr id="28" name="Straight Connector 27">
                <a:extLst>
                  <a:ext uri="{FF2B5EF4-FFF2-40B4-BE49-F238E27FC236}">
                    <a16:creationId xmlns:a16="http://schemas.microsoft.com/office/drawing/2014/main" xmlns="" id="{469EEE61-C786-4F2B-AC3B-613A7DEBE97A}"/>
                  </a:ext>
                </a:extLst>
              </p:cNvPr>
              <p:cNvCxnSpPr>
                <a:cxnSpLocks/>
              </p:cNvCxnSpPr>
              <p:nvPr/>
            </p:nvCxnSpPr>
            <p:spPr>
              <a:xfrm>
                <a:off x="3696100" y="1587142"/>
                <a:ext cx="294545" cy="0"/>
              </a:xfrm>
              <a:prstGeom prst="line">
                <a:avLst/>
              </a:prstGeom>
              <a:ln w="25400">
                <a:solidFill>
                  <a:schemeClr val="accent2">
                    <a:lumMod val="50000"/>
                  </a:schemeClr>
                </a:solidFill>
                <a:prstDash val="sysDot"/>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66857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758448648"/>
              </p:ext>
            </p:extLst>
          </p:nvPr>
        </p:nvGraphicFramePr>
        <p:xfrm>
          <a:off x="0" y="1461915"/>
          <a:ext cx="12161520" cy="3872086"/>
        </p:xfrm>
        <a:graphic>
          <a:graphicData uri="http://schemas.openxmlformats.org/drawingml/2006/chart">
            <c:chart xmlns:c="http://schemas.openxmlformats.org/drawingml/2006/chart" xmlns:r="http://schemas.openxmlformats.org/officeDocument/2006/relationships" r:id="rId3"/>
          </a:graphicData>
        </a:graphic>
      </p:graphicFrame>
      <p:sp>
        <p:nvSpPr>
          <p:cNvPr id="13" name="Oval 12"/>
          <p:cNvSpPr/>
          <p:nvPr/>
        </p:nvSpPr>
        <p:spPr bwMode="gray">
          <a:xfrm>
            <a:off x="1701278" y="1603363"/>
            <a:ext cx="182853" cy="18288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prstClr val="white"/>
              </a:solidFill>
            </a:endParaRPr>
          </a:p>
        </p:txBody>
      </p:sp>
      <p:sp>
        <p:nvSpPr>
          <p:cNvPr id="15" name="TextBox 14"/>
          <p:cNvSpPr txBox="1"/>
          <p:nvPr/>
        </p:nvSpPr>
        <p:spPr bwMode="gray">
          <a:xfrm>
            <a:off x="1905875" y="1984036"/>
            <a:ext cx="1924030" cy="461665"/>
          </a:xfrm>
          <a:prstGeom prst="rect">
            <a:avLst/>
          </a:prstGeom>
          <a:noFill/>
        </p:spPr>
        <p:txBody>
          <a:bodyPr wrap="square" rtlCol="0">
            <a:spAutoFit/>
          </a:bodyPr>
          <a:lstStyle/>
          <a:p>
            <a:r>
              <a:rPr lang="en-US" sz="1200" dirty="0">
                <a:solidFill>
                  <a:srgbClr val="4C515A"/>
                </a:solidFill>
                <a:latin typeface="Interface"/>
                <a:ea typeface="Tahoma" panose="020B0604030504040204" pitchFamily="34" charset="0"/>
                <a:cs typeface="Tahoma" panose="020B0604030504040204" pitchFamily="34" charset="0"/>
              </a:rPr>
              <a:t>Additional amount spent </a:t>
            </a:r>
            <a:r>
              <a:rPr lang="en-US" sz="1200">
                <a:solidFill>
                  <a:srgbClr val="4C515A"/>
                </a:solidFill>
                <a:latin typeface="Interface"/>
                <a:ea typeface="Tahoma" panose="020B0604030504040204" pitchFamily="34" charset="0"/>
                <a:cs typeface="Tahoma" panose="020B0604030504040204" pitchFamily="34" charset="0"/>
              </a:rPr>
              <a:t>in </a:t>
            </a:r>
            <a:br>
              <a:rPr lang="en-US" sz="1200">
                <a:solidFill>
                  <a:srgbClr val="4C515A"/>
                </a:solidFill>
                <a:latin typeface="Interface"/>
                <a:ea typeface="Tahoma" panose="020B0604030504040204" pitchFamily="34" charset="0"/>
                <a:cs typeface="Tahoma" panose="020B0604030504040204" pitchFamily="34" charset="0"/>
              </a:rPr>
            </a:br>
            <a:r>
              <a:rPr lang="en-US" sz="1200">
                <a:solidFill>
                  <a:srgbClr val="4C515A"/>
                </a:solidFill>
                <a:latin typeface="Interface"/>
                <a:ea typeface="Tahoma" panose="020B0604030504040204" pitchFamily="34" charset="0"/>
                <a:cs typeface="Tahoma" panose="020B0604030504040204" pitchFamily="34" charset="0"/>
              </a:rPr>
              <a:t>annual </a:t>
            </a:r>
            <a:r>
              <a:rPr lang="en-US" sz="1200" dirty="0">
                <a:solidFill>
                  <a:srgbClr val="4C515A"/>
                </a:solidFill>
                <a:latin typeface="Interface"/>
                <a:ea typeface="Tahoma" panose="020B0604030504040204" pitchFamily="34" charset="0"/>
                <a:cs typeface="Tahoma" panose="020B0604030504040204" pitchFamily="34" charset="0"/>
              </a:rPr>
              <a:t>premiums in 2019</a:t>
            </a:r>
          </a:p>
        </p:txBody>
      </p:sp>
      <p:sp>
        <p:nvSpPr>
          <p:cNvPr id="16" name="Oval 15"/>
          <p:cNvSpPr/>
          <p:nvPr/>
        </p:nvSpPr>
        <p:spPr bwMode="gray">
          <a:xfrm>
            <a:off x="1701278" y="2122695"/>
            <a:ext cx="182880" cy="18288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TextBox 11"/>
          <p:cNvSpPr txBox="1"/>
          <p:nvPr/>
        </p:nvSpPr>
        <p:spPr>
          <a:xfrm>
            <a:off x="0" y="939505"/>
            <a:ext cx="12161520" cy="292388"/>
          </a:xfrm>
          <a:prstGeom prst="rect">
            <a:avLst/>
          </a:prstGeom>
          <a:noFill/>
        </p:spPr>
        <p:txBody>
          <a:bodyPr wrap="square" rtlCol="0">
            <a:spAutoFit/>
          </a:bodyPr>
          <a:lstStyle/>
          <a:p>
            <a:r>
              <a:rPr lang="en-US" sz="1300" i="1" dirty="0">
                <a:solidFill>
                  <a:srgbClr val="4C515A"/>
                </a:solidFill>
                <a:latin typeface="Interface"/>
              </a:rPr>
              <a:t>Additional amount spent in annual premiums if the Affordable Care Act individual mandate is repealed, based on a 27-year-old’s premium for the lowest-cost silver plan*</a:t>
            </a:r>
          </a:p>
        </p:txBody>
      </p:sp>
      <p:sp>
        <p:nvSpPr>
          <p:cNvPr id="17" name="Title 3"/>
          <p:cNvSpPr>
            <a:spLocks noGrp="1"/>
          </p:cNvSpPr>
          <p:nvPr>
            <p:ph type="title"/>
          </p:nvPr>
        </p:nvSpPr>
        <p:spPr>
          <a:xfrm>
            <a:off x="0" y="94269"/>
            <a:ext cx="12161520" cy="914400"/>
          </a:xfrm>
        </p:spPr>
        <p:txBody>
          <a:bodyPr anchor="t" anchorCtr="0">
            <a:normAutofit/>
          </a:bodyPr>
          <a:lstStyle/>
          <a:p>
            <a:r>
              <a:rPr lang="en-US" sz="2600" dirty="0">
                <a:solidFill>
                  <a:srgbClr val="4C515A"/>
                </a:solidFill>
                <a:latin typeface="Berlingske Serif Text" charset="0"/>
                <a:ea typeface="Berlingske Serif Text" charset="0"/>
                <a:cs typeface="Berlingske Serif Text" charset="0"/>
              </a:rPr>
              <a:t>Additional Amount Spent in Annual Premiums Due to Repeal of Individual Mandate for a 27-Year-Old, 2019 and 2027</a:t>
            </a:r>
          </a:p>
        </p:txBody>
      </p:sp>
      <p:sp>
        <p:nvSpPr>
          <p:cNvPr id="19" name="TextBox 18"/>
          <p:cNvSpPr txBox="1"/>
          <p:nvPr/>
        </p:nvSpPr>
        <p:spPr>
          <a:xfrm>
            <a:off x="0" y="5491087"/>
            <a:ext cx="12161520" cy="784830"/>
          </a:xfrm>
          <a:prstGeom prst="rect">
            <a:avLst/>
          </a:prstGeom>
          <a:noFill/>
        </p:spPr>
        <p:txBody>
          <a:bodyPr wrap="square" rtlCol="0" anchor="b" anchorCtr="0">
            <a:spAutoFit/>
          </a:bodyPr>
          <a:lstStyle/>
          <a:p>
            <a:pPr>
              <a:defRPr/>
            </a:pPr>
            <a:r>
              <a:rPr lang="en-US" sz="900" dirty="0">
                <a:solidFill>
                  <a:srgbClr val="4C515A"/>
                </a:solidFill>
                <a:latin typeface="Interface"/>
              </a:rPr>
              <a:t>Notes: * We estimate the additional amount spent in annual premiums in 2019 and 2027 using 2018 premium data as </a:t>
            </a:r>
            <a:r>
              <a:rPr lang="en-US" sz="900" dirty="0" smtClean="0">
                <a:solidFill>
                  <a:srgbClr val="4C515A"/>
                </a:solidFill>
                <a:latin typeface="Interface"/>
              </a:rPr>
              <a:t>the </a:t>
            </a:r>
            <a:r>
              <a:rPr lang="en-US" sz="900" dirty="0">
                <a:solidFill>
                  <a:srgbClr val="4C515A"/>
                </a:solidFill>
                <a:latin typeface="Interface"/>
              </a:rPr>
              <a:t>baseline. The 2018 state premiums are the average of </a:t>
            </a:r>
            <a:r>
              <a:rPr lang="en-US" sz="900" dirty="0" smtClean="0">
                <a:solidFill>
                  <a:srgbClr val="4C515A"/>
                </a:solidFill>
                <a:latin typeface="Interface"/>
              </a:rPr>
              <a:t>the lowest-cost </a:t>
            </a:r>
            <a:r>
              <a:rPr lang="en-US" sz="900" dirty="0">
                <a:solidFill>
                  <a:srgbClr val="4C515A"/>
                </a:solidFill>
                <a:latin typeface="Interface"/>
              </a:rPr>
              <a:t>silver plan in each rating area, unless the lowest-cost gold plan in the rating area has a lower premium than the lowest-cost silver plan. This analysis is limited to the 39 states that use the </a:t>
            </a:r>
            <a:r>
              <a:rPr lang="en-US" sz="900" dirty="0" smtClean="0">
                <a:solidFill>
                  <a:srgbClr val="4C515A"/>
                </a:solidFill>
                <a:latin typeface="Interface"/>
              </a:rPr>
              <a:t>federally facilitated </a:t>
            </a:r>
            <a:r>
              <a:rPr lang="en-US" sz="900" dirty="0">
                <a:solidFill>
                  <a:srgbClr val="4C515A"/>
                </a:solidFill>
                <a:latin typeface="Interface"/>
              </a:rPr>
              <a:t>marketplace. We assume premiums will increase by 5% annually under current law starting in 2020 as projected by CBO. We look at the difference between CBO’s projection of what premiums would look like under current law and what premiums would look like if the Senate bill passes: if the individual mandate is repealed, CBO estimates that premiums would be 10% higher than the baseline estimates in most years of the decade. We assume premiums will be 10% above the baseline in each year 2019–2027.</a:t>
            </a:r>
          </a:p>
          <a:p>
            <a:r>
              <a:rPr lang="en-US" sz="900" dirty="0">
                <a:solidFill>
                  <a:srgbClr val="4C515A"/>
                </a:solidFill>
                <a:latin typeface="Interface"/>
              </a:rPr>
              <a:t>Data: Data.Healthcare.gov Plan Year 2018 Individual Medical Coverage Landscape.</a:t>
            </a:r>
          </a:p>
        </p:txBody>
      </p:sp>
      <p:sp>
        <p:nvSpPr>
          <p:cNvPr id="20" name="TextBox 19"/>
          <p:cNvSpPr txBox="1"/>
          <p:nvPr/>
        </p:nvSpPr>
        <p:spPr bwMode="gray">
          <a:xfrm>
            <a:off x="1905875" y="1452950"/>
            <a:ext cx="1964034" cy="461665"/>
          </a:xfrm>
          <a:prstGeom prst="rect">
            <a:avLst/>
          </a:prstGeom>
          <a:noFill/>
        </p:spPr>
        <p:txBody>
          <a:bodyPr wrap="square" rtlCol="0">
            <a:spAutoFit/>
          </a:bodyPr>
          <a:lstStyle/>
          <a:p>
            <a:r>
              <a:rPr lang="en-US" sz="1200" dirty="0">
                <a:solidFill>
                  <a:srgbClr val="4C515A"/>
                </a:solidFill>
                <a:latin typeface="Interface"/>
                <a:ea typeface="Tahoma" panose="020B0604030504040204" pitchFamily="34" charset="0"/>
                <a:cs typeface="Tahoma" panose="020B0604030504040204" pitchFamily="34" charset="0"/>
              </a:rPr>
              <a:t>Additional amount spent in </a:t>
            </a:r>
            <a:br>
              <a:rPr lang="en-US" sz="1200" dirty="0">
                <a:solidFill>
                  <a:srgbClr val="4C515A"/>
                </a:solidFill>
                <a:latin typeface="Interface"/>
                <a:ea typeface="Tahoma" panose="020B0604030504040204" pitchFamily="34" charset="0"/>
                <a:cs typeface="Tahoma" panose="020B0604030504040204" pitchFamily="34" charset="0"/>
              </a:rPr>
            </a:br>
            <a:r>
              <a:rPr lang="en-US" sz="1200" dirty="0">
                <a:solidFill>
                  <a:srgbClr val="4C515A"/>
                </a:solidFill>
                <a:latin typeface="Interface"/>
                <a:ea typeface="Tahoma" panose="020B0604030504040204" pitchFamily="34" charset="0"/>
                <a:cs typeface="Tahoma" panose="020B0604030504040204" pitchFamily="34" charset="0"/>
              </a:rPr>
              <a:t>annual premiums in 2027</a:t>
            </a:r>
          </a:p>
        </p:txBody>
      </p:sp>
    </p:spTree>
    <p:extLst>
      <p:ext uri="{BB962C8B-B14F-4D97-AF65-F5344CB8AC3E}">
        <p14:creationId xmlns:p14="http://schemas.microsoft.com/office/powerpoint/2010/main" val="1241226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1653770294"/>
              </p:ext>
            </p:extLst>
          </p:nvPr>
        </p:nvGraphicFramePr>
        <p:xfrm>
          <a:off x="0" y="1452951"/>
          <a:ext cx="12161520" cy="3890014"/>
        </p:xfrm>
        <a:graphic>
          <a:graphicData uri="http://schemas.openxmlformats.org/drawingml/2006/chart">
            <c:chart xmlns:c="http://schemas.openxmlformats.org/drawingml/2006/chart" xmlns:r="http://schemas.openxmlformats.org/officeDocument/2006/relationships" r:id="rId3"/>
          </a:graphicData>
        </a:graphic>
      </p:graphicFrame>
      <p:sp>
        <p:nvSpPr>
          <p:cNvPr id="17" name="Title 3"/>
          <p:cNvSpPr>
            <a:spLocks noGrp="1"/>
          </p:cNvSpPr>
          <p:nvPr>
            <p:ph type="title"/>
          </p:nvPr>
        </p:nvSpPr>
        <p:spPr>
          <a:xfrm>
            <a:off x="0" y="94269"/>
            <a:ext cx="12161520" cy="914400"/>
          </a:xfrm>
        </p:spPr>
        <p:txBody>
          <a:bodyPr anchor="t" anchorCtr="0">
            <a:normAutofit/>
          </a:bodyPr>
          <a:lstStyle/>
          <a:p>
            <a:r>
              <a:rPr lang="en-US" sz="2600" dirty="0">
                <a:solidFill>
                  <a:srgbClr val="4C515A"/>
                </a:solidFill>
                <a:latin typeface="Berlingske Serif Text" charset="0"/>
                <a:ea typeface="Berlingske Serif Text" charset="0"/>
                <a:cs typeface="Berlingske Serif Text" charset="0"/>
              </a:rPr>
              <a:t>Additional Amount Spent in Annual Premiums Due to Repeal of Individual Mandate for a 40-Year-Old, 2019 and 2027</a:t>
            </a:r>
          </a:p>
        </p:txBody>
      </p:sp>
      <p:sp>
        <p:nvSpPr>
          <p:cNvPr id="11" name="Oval 10"/>
          <p:cNvSpPr/>
          <p:nvPr/>
        </p:nvSpPr>
        <p:spPr bwMode="gray">
          <a:xfrm>
            <a:off x="1701278" y="1603363"/>
            <a:ext cx="182853" cy="18288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prstClr val="white"/>
              </a:solidFill>
            </a:endParaRPr>
          </a:p>
        </p:txBody>
      </p:sp>
      <p:sp>
        <p:nvSpPr>
          <p:cNvPr id="14" name="TextBox 13"/>
          <p:cNvSpPr txBox="1"/>
          <p:nvPr/>
        </p:nvSpPr>
        <p:spPr bwMode="gray">
          <a:xfrm>
            <a:off x="1905875" y="1984036"/>
            <a:ext cx="1924030" cy="461665"/>
          </a:xfrm>
          <a:prstGeom prst="rect">
            <a:avLst/>
          </a:prstGeom>
          <a:noFill/>
        </p:spPr>
        <p:txBody>
          <a:bodyPr wrap="square" rtlCol="0">
            <a:spAutoFit/>
          </a:bodyPr>
          <a:lstStyle/>
          <a:p>
            <a:r>
              <a:rPr lang="en-US" sz="1200" dirty="0">
                <a:solidFill>
                  <a:srgbClr val="4C515A"/>
                </a:solidFill>
                <a:latin typeface="Interface"/>
                <a:ea typeface="Tahoma" panose="020B0604030504040204" pitchFamily="34" charset="0"/>
                <a:cs typeface="Tahoma" panose="020B0604030504040204" pitchFamily="34" charset="0"/>
              </a:rPr>
              <a:t>Additional amount spent </a:t>
            </a:r>
            <a:r>
              <a:rPr lang="en-US" sz="1200">
                <a:solidFill>
                  <a:srgbClr val="4C515A"/>
                </a:solidFill>
                <a:latin typeface="Interface"/>
                <a:ea typeface="Tahoma" panose="020B0604030504040204" pitchFamily="34" charset="0"/>
                <a:cs typeface="Tahoma" panose="020B0604030504040204" pitchFamily="34" charset="0"/>
              </a:rPr>
              <a:t>in </a:t>
            </a:r>
            <a:br>
              <a:rPr lang="en-US" sz="1200">
                <a:solidFill>
                  <a:srgbClr val="4C515A"/>
                </a:solidFill>
                <a:latin typeface="Interface"/>
                <a:ea typeface="Tahoma" panose="020B0604030504040204" pitchFamily="34" charset="0"/>
                <a:cs typeface="Tahoma" panose="020B0604030504040204" pitchFamily="34" charset="0"/>
              </a:rPr>
            </a:br>
            <a:r>
              <a:rPr lang="en-US" sz="1200">
                <a:solidFill>
                  <a:srgbClr val="4C515A"/>
                </a:solidFill>
                <a:latin typeface="Interface"/>
                <a:ea typeface="Tahoma" panose="020B0604030504040204" pitchFamily="34" charset="0"/>
                <a:cs typeface="Tahoma" panose="020B0604030504040204" pitchFamily="34" charset="0"/>
              </a:rPr>
              <a:t>annual </a:t>
            </a:r>
            <a:r>
              <a:rPr lang="en-US" sz="1200" dirty="0">
                <a:solidFill>
                  <a:srgbClr val="4C515A"/>
                </a:solidFill>
                <a:latin typeface="Interface"/>
                <a:ea typeface="Tahoma" panose="020B0604030504040204" pitchFamily="34" charset="0"/>
                <a:cs typeface="Tahoma" panose="020B0604030504040204" pitchFamily="34" charset="0"/>
              </a:rPr>
              <a:t>premiums in 2019</a:t>
            </a:r>
          </a:p>
        </p:txBody>
      </p:sp>
      <p:sp>
        <p:nvSpPr>
          <p:cNvPr id="21" name="Oval 20"/>
          <p:cNvSpPr/>
          <p:nvPr/>
        </p:nvSpPr>
        <p:spPr bwMode="gray">
          <a:xfrm>
            <a:off x="1701278" y="2122695"/>
            <a:ext cx="182880" cy="18288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2" name="TextBox 21"/>
          <p:cNvSpPr txBox="1"/>
          <p:nvPr/>
        </p:nvSpPr>
        <p:spPr>
          <a:xfrm>
            <a:off x="0" y="939505"/>
            <a:ext cx="12161520" cy="292388"/>
          </a:xfrm>
          <a:prstGeom prst="rect">
            <a:avLst/>
          </a:prstGeom>
          <a:noFill/>
        </p:spPr>
        <p:txBody>
          <a:bodyPr wrap="square" rtlCol="0">
            <a:spAutoFit/>
          </a:bodyPr>
          <a:lstStyle/>
          <a:p>
            <a:r>
              <a:rPr lang="en-US" sz="1300" i="1" dirty="0">
                <a:solidFill>
                  <a:srgbClr val="4C515A"/>
                </a:solidFill>
                <a:latin typeface="Interface"/>
              </a:rPr>
              <a:t>Additional amount spent in annual premiums if the Affordable Care Act individual mandate is repealed, based on a 40-year-old’s premium for the lowest-cost silver plan*</a:t>
            </a:r>
          </a:p>
        </p:txBody>
      </p:sp>
      <p:sp>
        <p:nvSpPr>
          <p:cNvPr id="23" name="TextBox 22"/>
          <p:cNvSpPr txBox="1"/>
          <p:nvPr/>
        </p:nvSpPr>
        <p:spPr bwMode="gray">
          <a:xfrm>
            <a:off x="1905875" y="1452950"/>
            <a:ext cx="1964034" cy="461665"/>
          </a:xfrm>
          <a:prstGeom prst="rect">
            <a:avLst/>
          </a:prstGeom>
          <a:noFill/>
        </p:spPr>
        <p:txBody>
          <a:bodyPr wrap="square" rtlCol="0">
            <a:spAutoFit/>
          </a:bodyPr>
          <a:lstStyle/>
          <a:p>
            <a:r>
              <a:rPr lang="en-US" sz="1200" dirty="0">
                <a:solidFill>
                  <a:srgbClr val="4C515A"/>
                </a:solidFill>
                <a:latin typeface="Interface"/>
                <a:ea typeface="Tahoma" panose="020B0604030504040204" pitchFamily="34" charset="0"/>
                <a:cs typeface="Tahoma" panose="020B0604030504040204" pitchFamily="34" charset="0"/>
              </a:rPr>
              <a:t>Additional amount spent in </a:t>
            </a:r>
            <a:br>
              <a:rPr lang="en-US" sz="1200" dirty="0">
                <a:solidFill>
                  <a:srgbClr val="4C515A"/>
                </a:solidFill>
                <a:latin typeface="Interface"/>
                <a:ea typeface="Tahoma" panose="020B0604030504040204" pitchFamily="34" charset="0"/>
                <a:cs typeface="Tahoma" panose="020B0604030504040204" pitchFamily="34" charset="0"/>
              </a:rPr>
            </a:br>
            <a:r>
              <a:rPr lang="en-US" sz="1200" dirty="0">
                <a:solidFill>
                  <a:srgbClr val="4C515A"/>
                </a:solidFill>
                <a:latin typeface="Interface"/>
                <a:ea typeface="Tahoma" panose="020B0604030504040204" pitchFamily="34" charset="0"/>
                <a:cs typeface="Tahoma" panose="020B0604030504040204" pitchFamily="34" charset="0"/>
              </a:rPr>
              <a:t>annual premiums in 2027</a:t>
            </a:r>
          </a:p>
        </p:txBody>
      </p:sp>
      <p:sp>
        <p:nvSpPr>
          <p:cNvPr id="24" name="TextBox 23"/>
          <p:cNvSpPr txBox="1"/>
          <p:nvPr/>
        </p:nvSpPr>
        <p:spPr>
          <a:xfrm>
            <a:off x="0" y="5491087"/>
            <a:ext cx="12161520" cy="784830"/>
          </a:xfrm>
          <a:prstGeom prst="rect">
            <a:avLst/>
          </a:prstGeom>
          <a:noFill/>
        </p:spPr>
        <p:txBody>
          <a:bodyPr wrap="square" rtlCol="0" anchor="b" anchorCtr="0">
            <a:spAutoFit/>
          </a:bodyPr>
          <a:lstStyle/>
          <a:p>
            <a:pPr>
              <a:defRPr/>
            </a:pPr>
            <a:r>
              <a:rPr lang="en-US" sz="900" dirty="0">
                <a:solidFill>
                  <a:srgbClr val="4C515A"/>
                </a:solidFill>
                <a:latin typeface="Interface"/>
              </a:rPr>
              <a:t>Notes: * We estimate the additional amount spent in annual premiums in 2019 and 2027 using 2018 premium data as </a:t>
            </a:r>
            <a:r>
              <a:rPr lang="en-US" sz="900" dirty="0" smtClean="0">
                <a:solidFill>
                  <a:srgbClr val="4C515A"/>
                </a:solidFill>
                <a:latin typeface="Interface"/>
              </a:rPr>
              <a:t>the </a:t>
            </a:r>
            <a:r>
              <a:rPr lang="en-US" sz="900" dirty="0">
                <a:solidFill>
                  <a:srgbClr val="4C515A"/>
                </a:solidFill>
                <a:latin typeface="Interface"/>
              </a:rPr>
              <a:t>baseline. The 2018 state premiums are the average of the </a:t>
            </a:r>
            <a:r>
              <a:rPr lang="en-US" sz="900" dirty="0" smtClean="0">
                <a:solidFill>
                  <a:srgbClr val="4C515A"/>
                </a:solidFill>
                <a:latin typeface="Interface"/>
              </a:rPr>
              <a:t>lowest-cost </a:t>
            </a:r>
            <a:r>
              <a:rPr lang="en-US" sz="900" dirty="0">
                <a:solidFill>
                  <a:srgbClr val="4C515A"/>
                </a:solidFill>
                <a:latin typeface="Interface"/>
              </a:rPr>
              <a:t>silver plan in each rating area, unless the lowest-cost gold plan in the rating area has a lower premium than the lowest-cost silver plan. This analysis is limited to the 39 states that use the </a:t>
            </a:r>
            <a:r>
              <a:rPr lang="en-US" sz="900" dirty="0" smtClean="0">
                <a:solidFill>
                  <a:srgbClr val="4C515A"/>
                </a:solidFill>
                <a:latin typeface="Interface"/>
              </a:rPr>
              <a:t>federally facilitated </a:t>
            </a:r>
            <a:r>
              <a:rPr lang="en-US" sz="900" dirty="0">
                <a:solidFill>
                  <a:srgbClr val="4C515A"/>
                </a:solidFill>
                <a:latin typeface="Interface"/>
              </a:rPr>
              <a:t>marketplace. We assume premiums will increase by 5% annually under current law starting in 2020 as projected by CBO. We look at the difference between CBO’s projection of what premiums would look like under current law and what premiums would look like if the Senate bill passes: if the individual mandate is repealed, CBO estimates that premiums would be 10% higher than the baseline estimates in most years of the decade. We assume premiums will be 10% above the baseline in each year 2019–2027.</a:t>
            </a:r>
          </a:p>
          <a:p>
            <a:r>
              <a:rPr lang="en-US" sz="900" dirty="0">
                <a:solidFill>
                  <a:srgbClr val="4C515A"/>
                </a:solidFill>
                <a:latin typeface="Interface"/>
              </a:rPr>
              <a:t>Data: Data.Healthcare.gov Plan Year 2018 Individual Medical Coverage Landscape.</a:t>
            </a:r>
          </a:p>
        </p:txBody>
      </p:sp>
    </p:spTree>
    <p:extLst>
      <p:ext uri="{BB962C8B-B14F-4D97-AF65-F5344CB8AC3E}">
        <p14:creationId xmlns:p14="http://schemas.microsoft.com/office/powerpoint/2010/main" val="1522194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1392510138"/>
              </p:ext>
            </p:extLst>
          </p:nvPr>
        </p:nvGraphicFramePr>
        <p:xfrm>
          <a:off x="0" y="1452951"/>
          <a:ext cx="12161520" cy="3881049"/>
        </p:xfrm>
        <a:graphic>
          <a:graphicData uri="http://schemas.openxmlformats.org/drawingml/2006/chart">
            <c:chart xmlns:c="http://schemas.openxmlformats.org/drawingml/2006/chart" xmlns:r="http://schemas.openxmlformats.org/officeDocument/2006/relationships" r:id="rId3"/>
          </a:graphicData>
        </a:graphic>
      </p:graphicFrame>
      <p:sp>
        <p:nvSpPr>
          <p:cNvPr id="17" name="Title 3"/>
          <p:cNvSpPr>
            <a:spLocks noGrp="1"/>
          </p:cNvSpPr>
          <p:nvPr>
            <p:ph type="title"/>
          </p:nvPr>
        </p:nvSpPr>
        <p:spPr>
          <a:xfrm>
            <a:off x="0" y="94269"/>
            <a:ext cx="12161520" cy="914400"/>
          </a:xfrm>
        </p:spPr>
        <p:txBody>
          <a:bodyPr anchor="t" anchorCtr="0">
            <a:normAutofit/>
          </a:bodyPr>
          <a:lstStyle/>
          <a:p>
            <a:r>
              <a:rPr lang="en-US" sz="2600" dirty="0">
                <a:solidFill>
                  <a:srgbClr val="4C515A"/>
                </a:solidFill>
                <a:latin typeface="Berlingske Serif Text" charset="0"/>
                <a:ea typeface="Berlingske Serif Text" charset="0"/>
                <a:cs typeface="Berlingske Serif Text" charset="0"/>
              </a:rPr>
              <a:t>Additional Amount Spent in Annual Premiums Due to Repeal of Individual Mandate for a 60-Year-Old, 2019 and 2027</a:t>
            </a:r>
          </a:p>
        </p:txBody>
      </p:sp>
      <p:sp>
        <p:nvSpPr>
          <p:cNvPr id="11" name="Oval 10"/>
          <p:cNvSpPr/>
          <p:nvPr/>
        </p:nvSpPr>
        <p:spPr bwMode="gray">
          <a:xfrm>
            <a:off x="1701278" y="1603363"/>
            <a:ext cx="182853" cy="18288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solidFill>
                <a:prstClr val="white"/>
              </a:solidFill>
            </a:endParaRPr>
          </a:p>
        </p:txBody>
      </p:sp>
      <p:sp>
        <p:nvSpPr>
          <p:cNvPr id="14" name="TextBox 13"/>
          <p:cNvSpPr txBox="1"/>
          <p:nvPr/>
        </p:nvSpPr>
        <p:spPr bwMode="gray">
          <a:xfrm>
            <a:off x="1905875" y="1984036"/>
            <a:ext cx="1924030" cy="461665"/>
          </a:xfrm>
          <a:prstGeom prst="rect">
            <a:avLst/>
          </a:prstGeom>
          <a:noFill/>
        </p:spPr>
        <p:txBody>
          <a:bodyPr wrap="square" rtlCol="0">
            <a:spAutoFit/>
          </a:bodyPr>
          <a:lstStyle/>
          <a:p>
            <a:r>
              <a:rPr lang="en-US" sz="1200" dirty="0">
                <a:solidFill>
                  <a:srgbClr val="4C515A"/>
                </a:solidFill>
                <a:latin typeface="Interface"/>
                <a:ea typeface="Tahoma" panose="020B0604030504040204" pitchFamily="34" charset="0"/>
                <a:cs typeface="Tahoma" panose="020B0604030504040204" pitchFamily="34" charset="0"/>
              </a:rPr>
              <a:t>Additional amount spent </a:t>
            </a:r>
            <a:r>
              <a:rPr lang="en-US" sz="1200">
                <a:solidFill>
                  <a:srgbClr val="4C515A"/>
                </a:solidFill>
                <a:latin typeface="Interface"/>
                <a:ea typeface="Tahoma" panose="020B0604030504040204" pitchFamily="34" charset="0"/>
                <a:cs typeface="Tahoma" panose="020B0604030504040204" pitchFamily="34" charset="0"/>
              </a:rPr>
              <a:t>in </a:t>
            </a:r>
            <a:br>
              <a:rPr lang="en-US" sz="1200">
                <a:solidFill>
                  <a:srgbClr val="4C515A"/>
                </a:solidFill>
                <a:latin typeface="Interface"/>
                <a:ea typeface="Tahoma" panose="020B0604030504040204" pitchFamily="34" charset="0"/>
                <a:cs typeface="Tahoma" panose="020B0604030504040204" pitchFamily="34" charset="0"/>
              </a:rPr>
            </a:br>
            <a:r>
              <a:rPr lang="en-US" sz="1200">
                <a:solidFill>
                  <a:srgbClr val="4C515A"/>
                </a:solidFill>
                <a:latin typeface="Interface"/>
                <a:ea typeface="Tahoma" panose="020B0604030504040204" pitchFamily="34" charset="0"/>
                <a:cs typeface="Tahoma" panose="020B0604030504040204" pitchFamily="34" charset="0"/>
              </a:rPr>
              <a:t>annual </a:t>
            </a:r>
            <a:r>
              <a:rPr lang="en-US" sz="1200" dirty="0">
                <a:solidFill>
                  <a:srgbClr val="4C515A"/>
                </a:solidFill>
                <a:latin typeface="Interface"/>
                <a:ea typeface="Tahoma" panose="020B0604030504040204" pitchFamily="34" charset="0"/>
                <a:cs typeface="Tahoma" panose="020B0604030504040204" pitchFamily="34" charset="0"/>
              </a:rPr>
              <a:t>premiums in 2019</a:t>
            </a:r>
          </a:p>
        </p:txBody>
      </p:sp>
      <p:sp>
        <p:nvSpPr>
          <p:cNvPr id="21" name="Oval 20"/>
          <p:cNvSpPr/>
          <p:nvPr/>
        </p:nvSpPr>
        <p:spPr bwMode="gray">
          <a:xfrm>
            <a:off x="1701278" y="2122695"/>
            <a:ext cx="182880" cy="18288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2" name="TextBox 21"/>
          <p:cNvSpPr txBox="1"/>
          <p:nvPr/>
        </p:nvSpPr>
        <p:spPr>
          <a:xfrm>
            <a:off x="0" y="939505"/>
            <a:ext cx="12161520" cy="292388"/>
          </a:xfrm>
          <a:prstGeom prst="rect">
            <a:avLst/>
          </a:prstGeom>
          <a:noFill/>
        </p:spPr>
        <p:txBody>
          <a:bodyPr wrap="square" rtlCol="0">
            <a:spAutoFit/>
          </a:bodyPr>
          <a:lstStyle/>
          <a:p>
            <a:r>
              <a:rPr lang="en-US" sz="1300" i="1" dirty="0">
                <a:solidFill>
                  <a:srgbClr val="4C515A"/>
                </a:solidFill>
                <a:latin typeface="Interface"/>
              </a:rPr>
              <a:t>Additional amount spent in annual premiums if the Affordable Care Act individual mandate is repealed, based on a 60-year-old’s premium for the lowest-cost silver plan*</a:t>
            </a:r>
          </a:p>
        </p:txBody>
      </p:sp>
      <p:sp>
        <p:nvSpPr>
          <p:cNvPr id="23" name="TextBox 22"/>
          <p:cNvSpPr txBox="1"/>
          <p:nvPr/>
        </p:nvSpPr>
        <p:spPr bwMode="gray">
          <a:xfrm>
            <a:off x="1905875" y="1452950"/>
            <a:ext cx="1964034" cy="461665"/>
          </a:xfrm>
          <a:prstGeom prst="rect">
            <a:avLst/>
          </a:prstGeom>
          <a:noFill/>
        </p:spPr>
        <p:txBody>
          <a:bodyPr wrap="square" rtlCol="0">
            <a:spAutoFit/>
          </a:bodyPr>
          <a:lstStyle/>
          <a:p>
            <a:r>
              <a:rPr lang="en-US" sz="1200" dirty="0">
                <a:solidFill>
                  <a:srgbClr val="4C515A"/>
                </a:solidFill>
                <a:latin typeface="Interface"/>
                <a:ea typeface="Tahoma" panose="020B0604030504040204" pitchFamily="34" charset="0"/>
                <a:cs typeface="Tahoma" panose="020B0604030504040204" pitchFamily="34" charset="0"/>
              </a:rPr>
              <a:t>Additional amount spent in </a:t>
            </a:r>
            <a:br>
              <a:rPr lang="en-US" sz="1200" dirty="0">
                <a:solidFill>
                  <a:srgbClr val="4C515A"/>
                </a:solidFill>
                <a:latin typeface="Interface"/>
                <a:ea typeface="Tahoma" panose="020B0604030504040204" pitchFamily="34" charset="0"/>
                <a:cs typeface="Tahoma" panose="020B0604030504040204" pitchFamily="34" charset="0"/>
              </a:rPr>
            </a:br>
            <a:r>
              <a:rPr lang="en-US" sz="1200" dirty="0">
                <a:solidFill>
                  <a:srgbClr val="4C515A"/>
                </a:solidFill>
                <a:latin typeface="Interface"/>
                <a:ea typeface="Tahoma" panose="020B0604030504040204" pitchFamily="34" charset="0"/>
                <a:cs typeface="Tahoma" panose="020B0604030504040204" pitchFamily="34" charset="0"/>
              </a:rPr>
              <a:t>annual premiums in 2027</a:t>
            </a:r>
          </a:p>
        </p:txBody>
      </p:sp>
      <p:sp>
        <p:nvSpPr>
          <p:cNvPr id="24" name="TextBox 23"/>
          <p:cNvSpPr txBox="1"/>
          <p:nvPr/>
        </p:nvSpPr>
        <p:spPr>
          <a:xfrm>
            <a:off x="0" y="5491087"/>
            <a:ext cx="12161520" cy="784830"/>
          </a:xfrm>
          <a:prstGeom prst="rect">
            <a:avLst/>
          </a:prstGeom>
          <a:noFill/>
        </p:spPr>
        <p:txBody>
          <a:bodyPr wrap="square" rtlCol="0" anchor="b" anchorCtr="0">
            <a:spAutoFit/>
          </a:bodyPr>
          <a:lstStyle/>
          <a:p>
            <a:pPr>
              <a:defRPr/>
            </a:pPr>
            <a:r>
              <a:rPr lang="en-US" sz="900" dirty="0" smtClean="0">
                <a:solidFill>
                  <a:srgbClr val="4C515A"/>
                </a:solidFill>
                <a:latin typeface="Interface"/>
              </a:rPr>
              <a:t>Notes: * We estimate the additional amount spent in annual premiums in 2019 and 2027 using 2018 premium data as the baseline. The 2018 state premiums are the average of the lowest-cost silver plan in each rating area, unless the lowest-cost gold plan in the rating area has a lower premium than the lowest-cost silver plan. This analysis is limited to the 39 states that use the </a:t>
            </a:r>
            <a:r>
              <a:rPr lang="en-US" sz="900" dirty="0" smtClean="0">
                <a:solidFill>
                  <a:srgbClr val="4C515A"/>
                </a:solidFill>
                <a:latin typeface="Interface"/>
              </a:rPr>
              <a:t>federally facilitated </a:t>
            </a:r>
            <a:r>
              <a:rPr lang="en-US" sz="900" dirty="0" smtClean="0">
                <a:solidFill>
                  <a:srgbClr val="4C515A"/>
                </a:solidFill>
                <a:latin typeface="Interface"/>
              </a:rPr>
              <a:t>marketplace. We assume premiums will increase by 5% annually under current law starting in 2020 as projected by CBO. We look at the difference between CBO’s projection of what premiums would look like under current law and what premiums would look like if the Senate bill passes: if the individual mandate is repealed, CBO estimates that premiums would be 10% higher than the baseline estimates in most years of the decade. We assume premiums will be 10% above the baseline in each year 2019–2027.</a:t>
            </a:r>
          </a:p>
          <a:p>
            <a:r>
              <a:rPr lang="en-US" sz="900" dirty="0" smtClean="0">
                <a:solidFill>
                  <a:srgbClr val="4C515A"/>
                </a:solidFill>
                <a:latin typeface="Interface"/>
              </a:rPr>
              <a:t>Data: Data.Healthcare.gov Plan Year 2018 Individual Medical Coverage Landscape.</a:t>
            </a:r>
            <a:endParaRPr lang="en-US" sz="900" dirty="0">
              <a:solidFill>
                <a:srgbClr val="4C515A"/>
              </a:solidFill>
              <a:latin typeface="Interface"/>
            </a:endParaRPr>
          </a:p>
        </p:txBody>
      </p:sp>
    </p:spTree>
    <p:extLst>
      <p:ext uri="{BB962C8B-B14F-4D97-AF65-F5344CB8AC3E}">
        <p14:creationId xmlns:p14="http://schemas.microsoft.com/office/powerpoint/2010/main" val="1364839252"/>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Presentation5" id="{3FFC4559-1BAF-7F42-A898-B3598B040620}" vid="{A167C7B2-675D-E44E-AD59-987CD75A0A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CMWF_Template_Apr2017</Template>
  <TotalTime>829</TotalTime>
  <Words>968</Words>
  <Application>Microsoft Macintosh PowerPoint</Application>
  <PresentationFormat>Widescreen</PresentationFormat>
  <Paragraphs>40</Paragraphs>
  <Slides>4</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Berlingske Serif Text</vt:lpstr>
      <vt:lpstr>Calibri</vt:lpstr>
      <vt:lpstr>Georgia</vt:lpstr>
      <vt:lpstr>Interface</vt:lpstr>
      <vt:lpstr>Interface</vt:lpstr>
      <vt:lpstr>Open Sans Light</vt:lpstr>
      <vt:lpstr>Tahoma</vt:lpstr>
      <vt:lpstr>Trebuchet MS</vt:lpstr>
      <vt:lpstr>Arial</vt:lpstr>
      <vt:lpstr>1_Office Theme</vt:lpstr>
      <vt:lpstr>Additional Amount Spent in Annual Premiums Each Year Due to Repeal of  Individual Mandate vs. Average Tax Cut in Senate Bill, 2019–2027</vt:lpstr>
      <vt:lpstr>Additional Amount Spent in Annual Premiums Due to Repeal of Individual Mandate for a 27-Year-Old, 2019 and 2027</vt:lpstr>
      <vt:lpstr>Additional Amount Spent in Annual Premiums Due to Repeal of Individual Mandate for a 40-Year-Old, 2019 and 2027</vt:lpstr>
      <vt:lpstr>Additional Amount Spent in Annual Premiums Due to Repeal of Individual Mandate for a 60-Year-Old, 2019 and 2027</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Additional Amount Spent in Annual Premiums Over 10-Year Period For a 27-year old, 2018-2027</dc:title>
  <dc:creator>Munira Gunja</dc:creator>
  <cp:lastModifiedBy>Paul Frame</cp:lastModifiedBy>
  <cp:revision>175</cp:revision>
  <cp:lastPrinted>2017-11-20T21:20:49Z</cp:lastPrinted>
  <dcterms:created xsi:type="dcterms:W3CDTF">2017-11-15T19:42:30Z</dcterms:created>
  <dcterms:modified xsi:type="dcterms:W3CDTF">2017-11-21T19:04:10Z</dcterms:modified>
</cp:coreProperties>
</file>