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1" r:id="rId2"/>
    <p:sldId id="266" r:id="rId3"/>
    <p:sldId id="267" r:id="rId4"/>
    <p:sldId id="268" r:id="rId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52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C00000"/>
    <a:srgbClr val="FFD965"/>
    <a:srgbClr val="7EB559"/>
    <a:srgbClr val="4472C4"/>
    <a:srgbClr val="EACC6F"/>
    <a:srgbClr val="ED7D31"/>
    <a:srgbClr val="44546A"/>
    <a:srgbClr val="843C0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3" autoAdjust="0"/>
    <p:restoredTop sz="94660"/>
  </p:normalViewPr>
  <p:slideViewPr>
    <p:cSldViewPr snapToGrid="0">
      <p:cViewPr varScale="1">
        <p:scale>
          <a:sx n="149" d="100"/>
          <a:sy n="149" d="100"/>
        </p:scale>
        <p:origin x="1552" y="184"/>
      </p:cViewPr>
      <p:guideLst>
        <p:guide orient="horz" pos="2208"/>
        <p:guide pos="52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1"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41064703868538"/>
          <c:y val="0.121026329757602"/>
          <c:w val="0.880893244322721"/>
          <c:h val="0.795251476047802"/>
        </c:manualLayout>
      </c:layout>
      <c:lineChart>
        <c:grouping val="standard"/>
        <c:varyColors val="0"/>
        <c:ser>
          <c:idx val="1"/>
          <c:order val="0"/>
          <c:tx>
            <c:strRef>
              <c:f>Sheet1!$A$1</c:f>
              <c:strCache>
                <c:ptCount val="1"/>
                <c:pt idx="0">
                  <c:v>year</c:v>
                </c:pt>
              </c:strCache>
            </c:strRef>
          </c:tx>
          <c:spPr>
            <a:ln w="38100">
              <a:solidFill>
                <a:schemeClr val="bg2"/>
              </a:solidFill>
            </a:ln>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2"/>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Sheet1!$B$2:$B$10</c:f>
              <c:numCache>
                <c:formatCode>"$"#,##0</c:formatCode>
                <c:ptCount val="9"/>
                <c:pt idx="0">
                  <c:v>491.5211000000006</c:v>
                </c:pt>
                <c:pt idx="1">
                  <c:v>516.0971550000004</c:v>
                </c:pt>
                <c:pt idx="2">
                  <c:v>541.9020127500004</c:v>
                </c:pt>
                <c:pt idx="3">
                  <c:v>568.9971133875</c:v>
                </c:pt>
                <c:pt idx="4">
                  <c:v>597.4469690568758</c:v>
                </c:pt>
                <c:pt idx="5">
                  <c:v>627.3193175097194</c:v>
                </c:pt>
                <c:pt idx="6">
                  <c:v>658.6852833852054</c:v>
                </c:pt>
                <c:pt idx="7">
                  <c:v>691.6195475544654</c:v>
                </c:pt>
                <c:pt idx="8">
                  <c:v>726.2005249321891</c:v>
                </c:pt>
              </c:numCache>
            </c:numRef>
          </c:val>
          <c:smooth val="0"/>
          <c:extLst xmlns:c16r2="http://schemas.microsoft.com/office/drawing/2015/06/chart">
            <c:ext xmlns:c16="http://schemas.microsoft.com/office/drawing/2014/chart" uri="{C3380CC4-5D6E-409C-BE32-E72D297353CC}">
              <c16:uniqueId val="{00000001-A022-457A-9D3D-80BB008CC02C}"/>
            </c:ext>
          </c:extLst>
        </c:ser>
        <c:ser>
          <c:idx val="3"/>
          <c:order val="1"/>
          <c:tx>
            <c:strRef>
              <c:f>Sheet1!$C$1</c:f>
              <c:strCache>
                <c:ptCount val="1"/>
                <c:pt idx="0">
                  <c:v>40 year old</c:v>
                </c:pt>
              </c:strCache>
            </c:strRef>
          </c:tx>
          <c:spPr>
            <a:ln w="38100" cap="rnd">
              <a:solidFill>
                <a:schemeClr val="bg2">
                  <a:lumMod val="75000"/>
                </a:schemeClr>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2">
                        <a:lumMod val="75000"/>
                      </a:schemeClr>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Sheet1!$C$2:$C$10</c:f>
              <c:numCache>
                <c:formatCode>"$"#,##0</c:formatCode>
                <c:ptCount val="9"/>
                <c:pt idx="0">
                  <c:v>597.9619999999999</c:v>
                </c:pt>
                <c:pt idx="1">
                  <c:v>627.8601000000002</c:v>
                </c:pt>
                <c:pt idx="2">
                  <c:v>659.2531050000007</c:v>
                </c:pt>
                <c:pt idx="3">
                  <c:v>692.215760250001</c:v>
                </c:pt>
                <c:pt idx="4">
                  <c:v>726.8265482625011</c:v>
                </c:pt>
                <c:pt idx="5">
                  <c:v>763.1678756756265</c:v>
                </c:pt>
                <c:pt idx="6">
                  <c:v>801.3262694594059</c:v>
                </c:pt>
                <c:pt idx="7">
                  <c:v>841.3925829323781</c:v>
                </c:pt>
                <c:pt idx="8">
                  <c:v>883.4622120789971</c:v>
                </c:pt>
              </c:numCache>
            </c:numRef>
          </c:val>
          <c:smooth val="0"/>
          <c:extLst xmlns:c16r2="http://schemas.microsoft.com/office/drawing/2015/06/chart">
            <c:ext xmlns:c16="http://schemas.microsoft.com/office/drawing/2014/chart" uri="{C3380CC4-5D6E-409C-BE32-E72D297353CC}">
              <c16:uniqueId val="{00000000-32EA-4F15-B4D4-4B3D0BDEC2DD}"/>
            </c:ext>
          </c:extLst>
        </c:ser>
        <c:ser>
          <c:idx val="4"/>
          <c:order val="2"/>
          <c:tx>
            <c:strRef>
              <c:f>Sheet1!$D$1</c:f>
              <c:strCache>
                <c:ptCount val="1"/>
                <c:pt idx="0">
                  <c:v>60 year old</c:v>
                </c:pt>
              </c:strCache>
            </c:strRef>
          </c:tx>
          <c:spPr>
            <a:ln w="38100" cap="rnd">
              <a:solidFill>
                <a:schemeClr val="bg2">
                  <a:lumMod val="50000"/>
                </a:schemeClr>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b="0">
                    <a:solidFill>
                      <a:schemeClr val="bg2">
                        <a:lumMod val="50000"/>
                      </a:schemeClr>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Sheet1!$D$2:$D$10</c:f>
              <c:numCache>
                <c:formatCode>"$"#,##0</c:formatCode>
                <c:ptCount val="9"/>
                <c:pt idx="0">
                  <c:v>1268.936000000002</c:v>
                </c:pt>
                <c:pt idx="1">
                  <c:v>1332.382800000001</c:v>
                </c:pt>
                <c:pt idx="2">
                  <c:v>1399.001940000002</c:v>
                </c:pt>
                <c:pt idx="3">
                  <c:v>1468.952037000001</c:v>
                </c:pt>
                <c:pt idx="4">
                  <c:v>1542.399638850004</c:v>
                </c:pt>
                <c:pt idx="5">
                  <c:v>1619.519620792502</c:v>
                </c:pt>
                <c:pt idx="6">
                  <c:v>1700.495601832128</c:v>
                </c:pt>
                <c:pt idx="7">
                  <c:v>1785.520381923732</c:v>
                </c:pt>
                <c:pt idx="8">
                  <c:v>1874.796401019921</c:v>
                </c:pt>
              </c:numCache>
            </c:numRef>
          </c:val>
          <c:smooth val="0"/>
          <c:extLst xmlns:c16r2="http://schemas.microsoft.com/office/drawing/2015/06/chart">
            <c:ext xmlns:c16="http://schemas.microsoft.com/office/drawing/2014/chart" uri="{C3380CC4-5D6E-409C-BE32-E72D297353CC}">
              <c16:uniqueId val="{00000001-32EA-4F15-B4D4-4B3D0BDEC2DD}"/>
            </c:ext>
          </c:extLst>
        </c:ser>
        <c:ser>
          <c:idx val="5"/>
          <c:order val="3"/>
          <c:tx>
            <c:strRef>
              <c:f>Sheet1!$E$1</c:f>
              <c:strCache>
                <c:ptCount val="1"/>
                <c:pt idx="0">
                  <c:v>3rd quintile</c:v>
                </c:pt>
              </c:strCache>
            </c:strRef>
          </c:tx>
          <c:spPr>
            <a:ln w="25400">
              <a:solidFill>
                <a:schemeClr val="accent2"/>
              </a:solidFill>
              <a:prstDash val="sysDot"/>
            </a:ln>
          </c:spPr>
          <c:marker>
            <c:symbol val="none"/>
          </c:marker>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Sheet1!$E$2:$E$10</c:f>
              <c:numCache>
                <c:formatCode>General</c:formatCode>
                <c:ptCount val="9"/>
                <c:pt idx="0" formatCode="&quot;$&quot;#,##0">
                  <c:v>850.0</c:v>
                </c:pt>
                <c:pt idx="6" formatCode="&quot;$&quot;#,##0">
                  <c:v>880.0</c:v>
                </c:pt>
                <c:pt idx="8" formatCode="&quot;$&quot;#,##0">
                  <c:v>50.0</c:v>
                </c:pt>
              </c:numCache>
            </c:numRef>
          </c:val>
          <c:smooth val="0"/>
          <c:extLst xmlns:c16r2="http://schemas.microsoft.com/office/drawing/2015/06/chart">
            <c:ext xmlns:c16="http://schemas.microsoft.com/office/drawing/2014/chart" uri="{C3380CC4-5D6E-409C-BE32-E72D297353CC}">
              <c16:uniqueId val="{00000002-32EA-4F15-B4D4-4B3D0BDEC2DD}"/>
            </c:ext>
          </c:extLst>
        </c:ser>
        <c:ser>
          <c:idx val="6"/>
          <c:order val="4"/>
          <c:tx>
            <c:strRef>
              <c:f>Sheet1!$F$1</c:f>
              <c:strCache>
                <c:ptCount val="1"/>
                <c:pt idx="0">
                  <c:v>4th quintile</c:v>
                </c:pt>
              </c:strCache>
            </c:strRef>
          </c:tx>
          <c:spPr>
            <a:ln w="25400">
              <a:solidFill>
                <a:schemeClr val="accent2">
                  <a:lumMod val="75000"/>
                </a:schemeClr>
              </a:solidFill>
              <a:prstDash val="sysDot"/>
            </a:ln>
          </c:spPr>
          <c:marker>
            <c:symbol val="none"/>
          </c:marker>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Sheet1!$F$2:$F$10</c:f>
              <c:numCache>
                <c:formatCode>General</c:formatCode>
                <c:ptCount val="9"/>
                <c:pt idx="0">
                  <c:v>1430.0</c:v>
                </c:pt>
                <c:pt idx="6">
                  <c:v>1330.0</c:v>
                </c:pt>
                <c:pt idx="8">
                  <c:v>150.0</c:v>
                </c:pt>
              </c:numCache>
            </c:numRef>
          </c:val>
          <c:smooth val="0"/>
          <c:extLst xmlns:c16r2="http://schemas.microsoft.com/office/drawing/2015/06/chart">
            <c:ext xmlns:c16="http://schemas.microsoft.com/office/drawing/2014/chart" uri="{C3380CC4-5D6E-409C-BE32-E72D297353CC}">
              <c16:uniqueId val="{00000003-32EA-4F15-B4D4-4B3D0BDEC2DD}"/>
            </c:ext>
          </c:extLst>
        </c:ser>
        <c:ser>
          <c:idx val="0"/>
          <c:order val="5"/>
          <c:tx>
            <c:strRef>
              <c:f>Sheet1!$G$1</c:f>
              <c:strCache>
                <c:ptCount val="1"/>
                <c:pt idx="0">
                  <c:v>80th–90th percentile</c:v>
                </c:pt>
              </c:strCache>
            </c:strRef>
          </c:tx>
          <c:spPr>
            <a:ln w="25400">
              <a:solidFill>
                <a:schemeClr val="accent2">
                  <a:lumMod val="50000"/>
                </a:schemeClr>
              </a:solidFill>
              <a:prstDash val="sysDot"/>
            </a:ln>
          </c:spPr>
          <c:marker>
            <c:symbol val="none"/>
          </c:marker>
          <c:cat>
            <c:numRef>
              <c:f>Sheet1!$A$2:$A$10</c:f>
              <c:numCache>
                <c:formatCode>General</c:formatCode>
                <c:ptCount val="9"/>
                <c:pt idx="0">
                  <c:v>2019.0</c:v>
                </c:pt>
                <c:pt idx="1">
                  <c:v>2020.0</c:v>
                </c:pt>
                <c:pt idx="2">
                  <c:v>2021.0</c:v>
                </c:pt>
                <c:pt idx="3">
                  <c:v>2022.0</c:v>
                </c:pt>
                <c:pt idx="4">
                  <c:v>2023.0</c:v>
                </c:pt>
                <c:pt idx="5">
                  <c:v>2024.0</c:v>
                </c:pt>
                <c:pt idx="6">
                  <c:v>2025.0</c:v>
                </c:pt>
                <c:pt idx="7">
                  <c:v>2026.0</c:v>
                </c:pt>
                <c:pt idx="8">
                  <c:v>2027.0</c:v>
                </c:pt>
              </c:numCache>
            </c:numRef>
          </c:cat>
          <c:val>
            <c:numRef>
              <c:f>Sheet1!$G$2:$G$10</c:f>
              <c:numCache>
                <c:formatCode>General</c:formatCode>
                <c:ptCount val="9"/>
                <c:pt idx="0">
                  <c:v>2230.0</c:v>
                </c:pt>
                <c:pt idx="6" formatCode="&quot;$&quot;#,##0">
                  <c:v>1800.0</c:v>
                </c:pt>
                <c:pt idx="8" formatCode="&quot;$&quot;#,##0">
                  <c:v>340.0</c:v>
                </c:pt>
              </c:numCache>
            </c:numRef>
          </c:val>
          <c:smooth val="0"/>
          <c:extLst xmlns:c16r2="http://schemas.microsoft.com/office/drawing/2015/06/chart">
            <c:ext xmlns:c16="http://schemas.microsoft.com/office/drawing/2014/chart" uri="{C3380CC4-5D6E-409C-BE32-E72D297353CC}">
              <c16:uniqueId val="{00000004-32EA-4F15-B4D4-4B3D0BDEC2DD}"/>
            </c:ext>
          </c:extLst>
        </c:ser>
        <c:dLbls>
          <c:showLegendKey val="0"/>
          <c:showVal val="0"/>
          <c:showCatName val="0"/>
          <c:showSerName val="0"/>
          <c:showPercent val="0"/>
          <c:showBubbleSize val="0"/>
        </c:dLbls>
        <c:smooth val="0"/>
        <c:axId val="1914212672"/>
        <c:axId val="1866081200"/>
      </c:lineChart>
      <c:catAx>
        <c:axId val="191421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4C515A"/>
                </a:solidFill>
                <a:latin typeface="Interface"/>
                <a:ea typeface="+mn-ea"/>
                <a:cs typeface="+mn-cs"/>
              </a:defRPr>
            </a:pPr>
            <a:endParaRPr lang="en-US"/>
          </a:p>
        </c:txPr>
        <c:crossAx val="1866081200"/>
        <c:crosses val="autoZero"/>
        <c:auto val="1"/>
        <c:lblAlgn val="ctr"/>
        <c:lblOffset val="100"/>
        <c:noMultiLvlLbl val="0"/>
      </c:catAx>
      <c:valAx>
        <c:axId val="1866081200"/>
        <c:scaling>
          <c:orientation val="minMax"/>
          <c:max val="2400.0"/>
          <c:min val="0.0"/>
        </c:scaling>
        <c:delete val="0"/>
        <c:axPos val="l"/>
        <c:majorGridlines>
          <c:spPr>
            <a:ln w="9525" cap="flat" cmpd="sng" algn="ctr">
              <a:no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4C515A"/>
                </a:solidFill>
                <a:latin typeface="Interface"/>
                <a:ea typeface="+mn-ea"/>
                <a:cs typeface="+mn-cs"/>
              </a:defRPr>
            </a:pPr>
            <a:endParaRPr lang="en-US"/>
          </a:p>
        </c:txPr>
        <c:crossAx val="1914212672"/>
        <c:crosses val="autoZero"/>
        <c:crossBetween val="between"/>
        <c:majorUnit val="200.0"/>
      </c:valAx>
      <c:spPr>
        <a:noFill/>
        <a:ln>
          <a:noFill/>
        </a:ln>
        <a:effectLst/>
      </c:spPr>
    </c:plotArea>
    <c:plotVisOnly val="1"/>
    <c:dispBlanksAs val="span"/>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54817617337873"/>
          <c:y val="0.0406047998826852"/>
          <c:w val="0.9284600115775"/>
          <c:h val="0.878850733579352"/>
        </c:manualLayout>
      </c:layout>
      <c:lineChart>
        <c:grouping val="standard"/>
        <c:varyColors val="0"/>
        <c:ser>
          <c:idx val="0"/>
          <c:order val="0"/>
          <c:tx>
            <c:strRef>
              <c:f>Sheet1!$B$1</c:f>
              <c:strCache>
                <c:ptCount val="1"/>
                <c:pt idx="0">
                  <c:v>premium27_difference_2019</c:v>
                </c:pt>
              </c:strCache>
            </c:strRef>
          </c:tx>
          <c:spPr>
            <a:ln w="19050">
              <a:noFill/>
            </a:ln>
          </c:spPr>
          <c:marker>
            <c:symbol val="circle"/>
            <c:size val="12"/>
            <c:spPr>
              <a:solidFill>
                <a:schemeClr val="bg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DE</c:v>
                </c:pt>
                <c:pt idx="30">
                  <c:v>AZ</c:v>
                </c:pt>
                <c:pt idx="31">
                  <c:v>ME</c:v>
                </c:pt>
                <c:pt idx="32">
                  <c:v>NC</c:v>
                </c:pt>
                <c:pt idx="33">
                  <c:v>TN</c:v>
                </c:pt>
                <c:pt idx="34">
                  <c:v>UT</c:v>
                </c:pt>
                <c:pt idx="35">
                  <c:v>IA</c:v>
                </c:pt>
                <c:pt idx="36">
                  <c:v>AK</c:v>
                </c:pt>
                <c:pt idx="37">
                  <c:v>WY</c:v>
                </c:pt>
                <c:pt idx="38">
                  <c:v>NE</c:v>
                </c:pt>
              </c:strCache>
            </c:strRef>
          </c:cat>
          <c:val>
            <c:numRef>
              <c:f>Sheet1!$B$2:$B$40</c:f>
              <c:numCache>
                <c:formatCode>"$"#,##0</c:formatCode>
                <c:ptCount val="39"/>
                <c:pt idx="0">
                  <c:v>308.8560000000002</c:v>
                </c:pt>
                <c:pt idx="1">
                  <c:v>325.2579000000005</c:v>
                </c:pt>
                <c:pt idx="2">
                  <c:v>333.3206000000005</c:v>
                </c:pt>
                <c:pt idx="3">
                  <c:v>343.5672000000004</c:v>
                </c:pt>
                <c:pt idx="4">
                  <c:v>356.0583000000001</c:v>
                </c:pt>
                <c:pt idx="5">
                  <c:v>380.2035000000004</c:v>
                </c:pt>
                <c:pt idx="6">
                  <c:v>385.6350000000007</c:v>
                </c:pt>
                <c:pt idx="7">
                  <c:v>392.1840000000002</c:v>
                </c:pt>
                <c:pt idx="8">
                  <c:v>392.9143000000003</c:v>
                </c:pt>
                <c:pt idx="9">
                  <c:v>424.1946000000007</c:v>
                </c:pt>
                <c:pt idx="10">
                  <c:v>430.0320000000002</c:v>
                </c:pt>
                <c:pt idx="11">
                  <c:v>444.8400000000002</c:v>
                </c:pt>
                <c:pt idx="12">
                  <c:v>445.0546000000004</c:v>
                </c:pt>
                <c:pt idx="13">
                  <c:v>449.2800000000007</c:v>
                </c:pt>
                <c:pt idx="14">
                  <c:v>449.9070000000002</c:v>
                </c:pt>
                <c:pt idx="15">
                  <c:v>462.9660000000001</c:v>
                </c:pt>
                <c:pt idx="16">
                  <c:v>479.3900000000003</c:v>
                </c:pt>
                <c:pt idx="17">
                  <c:v>482.1360000000004</c:v>
                </c:pt>
                <c:pt idx="18">
                  <c:v>483.5730000000003</c:v>
                </c:pt>
                <c:pt idx="19">
                  <c:v>503.3770000000004</c:v>
                </c:pt>
                <c:pt idx="20">
                  <c:v>503.9142000000002</c:v>
                </c:pt>
                <c:pt idx="21">
                  <c:v>506.4916000000001</c:v>
                </c:pt>
                <c:pt idx="22">
                  <c:v>512.323300000001</c:v>
                </c:pt>
                <c:pt idx="23">
                  <c:v>515.9280000000008</c:v>
                </c:pt>
                <c:pt idx="24">
                  <c:v>528.6180000000005</c:v>
                </c:pt>
                <c:pt idx="25">
                  <c:v>529.4880000000003</c:v>
                </c:pt>
                <c:pt idx="26">
                  <c:v>536.2229000000007</c:v>
                </c:pt>
                <c:pt idx="27">
                  <c:v>537.6285000000007</c:v>
                </c:pt>
                <c:pt idx="28">
                  <c:v>541.9490000000004</c:v>
                </c:pt>
                <c:pt idx="29">
                  <c:v>563.6400000000003</c:v>
                </c:pt>
                <c:pt idx="30">
                  <c:v>567.1200000000008</c:v>
                </c:pt>
                <c:pt idx="31">
                  <c:v>580.6890000000005</c:v>
                </c:pt>
                <c:pt idx="32">
                  <c:v>594.2175000000004</c:v>
                </c:pt>
                <c:pt idx="33">
                  <c:v>595.5420000000004</c:v>
                </c:pt>
                <c:pt idx="34">
                  <c:v>640.308000000001</c:v>
                </c:pt>
                <c:pt idx="35">
                  <c:v>667.9252000000004</c:v>
                </c:pt>
                <c:pt idx="36">
                  <c:v>687.6000000000004</c:v>
                </c:pt>
                <c:pt idx="37">
                  <c:v>688.5280000000002</c:v>
                </c:pt>
                <c:pt idx="38">
                  <c:v>701.5260000000004</c:v>
                </c:pt>
              </c:numCache>
            </c:numRef>
          </c:val>
          <c:smooth val="0"/>
          <c:extLst xmlns:c16r2="http://schemas.microsoft.com/office/drawing/2015/06/chart">
            <c:ext xmlns:c16="http://schemas.microsoft.com/office/drawing/2014/chart" uri="{C3380CC4-5D6E-409C-BE32-E72D297353CC}">
              <c16:uniqueId val="{00000000-15B0-4717-BD72-2A8036A828FE}"/>
            </c:ext>
          </c:extLst>
        </c:ser>
        <c:ser>
          <c:idx val="1"/>
          <c:order val="1"/>
          <c:tx>
            <c:strRef>
              <c:f>Sheet1!$C$1</c:f>
              <c:strCache>
                <c:ptCount val="1"/>
                <c:pt idx="0">
                  <c:v>premium27_difference_2027</c:v>
                </c:pt>
              </c:strCache>
            </c:strRef>
          </c:tx>
          <c:spPr>
            <a:ln w="19050">
              <a:noFill/>
            </a:ln>
          </c:spPr>
          <c:marker>
            <c:symbol val="circle"/>
            <c:size val="12"/>
            <c:spPr>
              <a:solidFill>
                <a:schemeClr val="tx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DE</c:v>
                </c:pt>
                <c:pt idx="30">
                  <c:v>AZ</c:v>
                </c:pt>
                <c:pt idx="31">
                  <c:v>ME</c:v>
                </c:pt>
                <c:pt idx="32">
                  <c:v>NC</c:v>
                </c:pt>
                <c:pt idx="33">
                  <c:v>TN</c:v>
                </c:pt>
                <c:pt idx="34">
                  <c:v>UT</c:v>
                </c:pt>
                <c:pt idx="35">
                  <c:v>IA</c:v>
                </c:pt>
                <c:pt idx="36">
                  <c:v>AK</c:v>
                </c:pt>
                <c:pt idx="37">
                  <c:v>WY</c:v>
                </c:pt>
                <c:pt idx="38">
                  <c:v>NE</c:v>
                </c:pt>
              </c:strCache>
            </c:strRef>
          </c:cat>
          <c:val>
            <c:numRef>
              <c:f>Sheet1!$C$2:$C$40</c:f>
              <c:numCache>
                <c:formatCode>"$"#,##0</c:formatCode>
                <c:ptCount val="39"/>
                <c:pt idx="0">
                  <c:v>456.3209785469152</c:v>
                </c:pt>
                <c:pt idx="1">
                  <c:v>480.554054990399</c:v>
                </c:pt>
                <c:pt idx="2">
                  <c:v>492.4663349970364</c:v>
                </c:pt>
                <c:pt idx="3">
                  <c:v>507.6052299473658</c:v>
                </c:pt>
                <c:pt idx="4">
                  <c:v>526.0602736412802</c:v>
                </c:pt>
                <c:pt idx="5">
                  <c:v>561.733730822656</c:v>
                </c:pt>
                <c:pt idx="6">
                  <c:v>569.7585300655955</c:v>
                </c:pt>
                <c:pt idx="7">
                  <c:v>579.4343857669701</c:v>
                </c:pt>
                <c:pt idx="8">
                  <c:v>580.51337147757</c:v>
                </c:pt>
                <c:pt idx="9">
                  <c:v>626.7286209959238</c:v>
                </c:pt>
                <c:pt idx="10">
                  <c:v>635.3531194034973</c:v>
                </c:pt>
                <c:pt idx="11">
                  <c:v>657.2312796151273</c:v>
                </c:pt>
                <c:pt idx="12">
                  <c:v>657.548341553365</c:v>
                </c:pt>
                <c:pt idx="13">
                  <c:v>663.7911817855511</c:v>
                </c:pt>
                <c:pt idx="14">
                  <c:v>664.7175463488065</c:v>
                </c:pt>
                <c:pt idx="15">
                  <c:v>684.0116369892476</c:v>
                </c:pt>
                <c:pt idx="16">
                  <c:v>708.2773651980397</c:v>
                </c:pt>
                <c:pt idx="17">
                  <c:v>712.334457846684</c:v>
                </c:pt>
                <c:pt idx="18">
                  <c:v>714.4575613194078</c:v>
                </c:pt>
                <c:pt idx="19">
                  <c:v>743.717088928208</c:v>
                </c:pt>
                <c:pt idx="20">
                  <c:v>744.5107779926115</c:v>
                </c:pt>
                <c:pt idx="21">
                  <c:v>748.318771653433</c:v>
                </c:pt>
                <c:pt idx="22">
                  <c:v>756.9348485649771</c:v>
                </c:pt>
                <c:pt idx="23">
                  <c:v>762.2606322032052</c:v>
                </c:pt>
                <c:pt idx="24">
                  <c:v>781.009541784888</c:v>
                </c:pt>
                <c:pt idx="25">
                  <c:v>782.2949280209832</c:v>
                </c:pt>
                <c:pt idx="26">
                  <c:v>792.2454426893591</c:v>
                </c:pt>
                <c:pt idx="27">
                  <c:v>794.3221540611494</c:v>
                </c:pt>
                <c:pt idx="28">
                  <c:v>800.7055003060405</c:v>
                </c:pt>
                <c:pt idx="29">
                  <c:v>832.7529863372675</c:v>
                </c:pt>
                <c:pt idx="30">
                  <c:v>837.894531281654</c:v>
                </c:pt>
                <c:pt idx="31">
                  <c:v>857.9421241984257</c:v>
                </c:pt>
                <c:pt idx="32">
                  <c:v>877.9298801697278</c:v>
                </c:pt>
                <c:pt idx="33">
                  <c:v>879.886769905028</c:v>
                </c:pt>
                <c:pt idx="34">
                  <c:v>946.0265403016875</c:v>
                </c:pt>
                <c:pt idx="35">
                  <c:v>986.8297227838985</c:v>
                </c:pt>
                <c:pt idx="36">
                  <c:v>1015.898363149361</c:v>
                </c:pt>
                <c:pt idx="37">
                  <c:v>1017.269441801196</c:v>
                </c:pt>
                <c:pt idx="38">
                  <c:v>1036.473407659567</c:v>
                </c:pt>
              </c:numCache>
            </c:numRef>
          </c:val>
          <c:smooth val="0"/>
          <c:extLst xmlns:c16r2="http://schemas.microsoft.com/office/drawing/2015/06/chart">
            <c:ext xmlns:c16="http://schemas.microsoft.com/office/drawing/2014/chart" uri="{C3380CC4-5D6E-409C-BE32-E72D297353CC}">
              <c16:uniqueId val="{00000013-15B0-4717-BD72-2A8036A828FE}"/>
            </c:ext>
          </c:extLst>
        </c:ser>
        <c:dLbls>
          <c:showLegendKey val="0"/>
          <c:showVal val="0"/>
          <c:showCatName val="0"/>
          <c:showSerName val="0"/>
          <c:showPercent val="0"/>
          <c:showBubbleSize val="0"/>
        </c:dLbls>
        <c:dropLines>
          <c:spPr>
            <a:ln>
              <a:solidFill>
                <a:schemeClr val="tx1">
                  <a:lumMod val="15000"/>
                  <a:lumOff val="85000"/>
                </a:schemeClr>
              </a:solidFill>
            </a:ln>
          </c:spPr>
        </c:dropLines>
        <c:marker val="1"/>
        <c:smooth val="0"/>
        <c:axId val="1836018560"/>
        <c:axId val="1864666032"/>
      </c:lineChart>
      <c:catAx>
        <c:axId val="1836018560"/>
        <c:scaling>
          <c:orientation val="minMax"/>
        </c:scaling>
        <c:delete val="0"/>
        <c:axPos val="b"/>
        <c:numFmt formatCode="General" sourceLinked="1"/>
        <c:majorTickMark val="none"/>
        <c:minorTickMark val="none"/>
        <c:tickLblPos val="nextTo"/>
        <c:txPr>
          <a:bodyPr rot="-60000000" vert="horz"/>
          <a:lstStyle/>
          <a:p>
            <a:pPr>
              <a:defRPr sz="1100">
                <a:solidFill>
                  <a:srgbClr val="4C515A"/>
                </a:solidFill>
                <a:latin typeface="Interface"/>
                <a:ea typeface="Tahoma" panose="020B0604030504040204" pitchFamily="34" charset="0"/>
                <a:cs typeface="Tahoma" panose="020B0604030504040204" pitchFamily="34" charset="0"/>
              </a:defRPr>
            </a:pPr>
            <a:endParaRPr lang="en-US"/>
          </a:p>
        </c:txPr>
        <c:crossAx val="1864666032"/>
        <c:crosses val="autoZero"/>
        <c:auto val="1"/>
        <c:lblAlgn val="ctr"/>
        <c:lblOffset val="100"/>
        <c:noMultiLvlLbl val="0"/>
      </c:catAx>
      <c:valAx>
        <c:axId val="1864666032"/>
        <c:scaling>
          <c:orientation val="minMax"/>
          <c:max val="1400.0"/>
          <c:min val="0.0"/>
        </c:scaling>
        <c:delete val="0"/>
        <c:axPos val="l"/>
        <c:numFmt formatCode="&quot;$&quot;#,##0" sourceLinked="1"/>
        <c:majorTickMark val="none"/>
        <c:minorTickMark val="none"/>
        <c:tickLblPos val="nextTo"/>
        <c:spPr>
          <a:ln>
            <a:noFill/>
          </a:ln>
        </c:spPr>
        <c:txPr>
          <a:bodyPr rot="-60000000" vert="horz"/>
          <a:lstStyle/>
          <a:p>
            <a:pPr>
              <a:defRPr sz="1400">
                <a:solidFill>
                  <a:srgbClr val="4C515A"/>
                </a:solidFill>
                <a:latin typeface="Interface"/>
              </a:defRPr>
            </a:pPr>
            <a:endParaRPr lang="en-US"/>
          </a:p>
        </c:txPr>
        <c:crossAx val="18360185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54817617337873"/>
          <c:y val="0.0406047998826852"/>
          <c:w val="0.9284600115775"/>
          <c:h val="0.878850733579352"/>
        </c:manualLayout>
      </c:layout>
      <c:lineChart>
        <c:grouping val="standard"/>
        <c:varyColors val="0"/>
        <c:ser>
          <c:idx val="0"/>
          <c:order val="0"/>
          <c:tx>
            <c:strRef>
              <c:f>Sheet1!$B$1</c:f>
              <c:strCache>
                <c:ptCount val="1"/>
                <c:pt idx="0">
                  <c:v>premium40_difference_2019</c:v>
                </c:pt>
              </c:strCache>
            </c:strRef>
          </c:tx>
          <c:spPr>
            <a:ln w="19050">
              <a:noFill/>
            </a:ln>
          </c:spPr>
          <c:marker>
            <c:symbol val="circle"/>
            <c:size val="12"/>
            <c:spPr>
              <a:solidFill>
                <a:schemeClr val="bg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UT</c:v>
                </c:pt>
                <c:pt idx="30">
                  <c:v>DE</c:v>
                </c:pt>
                <c:pt idx="31">
                  <c:v>AZ</c:v>
                </c:pt>
                <c:pt idx="32">
                  <c:v>ME</c:v>
                </c:pt>
                <c:pt idx="33">
                  <c:v>NC</c:v>
                </c:pt>
                <c:pt idx="34">
                  <c:v>TN</c:v>
                </c:pt>
                <c:pt idx="35">
                  <c:v>IA</c:v>
                </c:pt>
                <c:pt idx="36">
                  <c:v>AK</c:v>
                </c:pt>
                <c:pt idx="37">
                  <c:v>WY</c:v>
                </c:pt>
                <c:pt idx="38">
                  <c:v>NE</c:v>
                </c:pt>
              </c:strCache>
            </c:strRef>
          </c:cat>
          <c:val>
            <c:numRef>
              <c:f>Sheet1!$B$2:$B$40</c:f>
              <c:numCache>
                <c:formatCode>"$"#,##0</c:formatCode>
                <c:ptCount val="39"/>
                <c:pt idx="0">
                  <c:v>376.6350000000007</c:v>
                </c:pt>
                <c:pt idx="1">
                  <c:v>396.6395000000007</c:v>
                </c:pt>
                <c:pt idx="2">
                  <c:v>406.4708000000005</c:v>
                </c:pt>
                <c:pt idx="3">
                  <c:v>418.9704000000002</c:v>
                </c:pt>
                <c:pt idx="4">
                  <c:v>434.2002000000002</c:v>
                </c:pt>
                <c:pt idx="5">
                  <c:v>463.6440000000004</c:v>
                </c:pt>
                <c:pt idx="6">
                  <c:v>470.2710000000005</c:v>
                </c:pt>
                <c:pt idx="7">
                  <c:v>478.2600000000002</c:v>
                </c:pt>
                <c:pt idx="8">
                  <c:v>478.6286</c:v>
                </c:pt>
                <c:pt idx="9">
                  <c:v>517.289300000001</c:v>
                </c:pt>
                <c:pt idx="10">
                  <c:v>524.4120000000003</c:v>
                </c:pt>
                <c:pt idx="11">
                  <c:v>542.4650999999996</c:v>
                </c:pt>
                <c:pt idx="12">
                  <c:v>542.7295000000004</c:v>
                </c:pt>
                <c:pt idx="13">
                  <c:v>547.884000000001</c:v>
                </c:pt>
                <c:pt idx="14">
                  <c:v>548.6445000000003</c:v>
                </c:pt>
                <c:pt idx="15">
                  <c:v>564.5790000000006</c:v>
                </c:pt>
                <c:pt idx="16">
                  <c:v>584.6020000000008</c:v>
                </c:pt>
                <c:pt idx="17">
                  <c:v>587.9460000000004</c:v>
                </c:pt>
                <c:pt idx="18">
                  <c:v>589.701000000001</c:v>
                </c:pt>
                <c:pt idx="19">
                  <c:v>613.8535000000002</c:v>
                </c:pt>
                <c:pt idx="20">
                  <c:v>614.5053000000007</c:v>
                </c:pt>
                <c:pt idx="21">
                  <c:v>617.6498000000001</c:v>
                </c:pt>
                <c:pt idx="22">
                  <c:v>624.7622000000002</c:v>
                </c:pt>
                <c:pt idx="23">
                  <c:v>629.1575999999999</c:v>
                </c:pt>
                <c:pt idx="24">
                  <c:v>644.6316000000004</c:v>
                </c:pt>
                <c:pt idx="25">
                  <c:v>645.6960000000008</c:v>
                </c:pt>
                <c:pt idx="26">
                  <c:v>653.9040000000004</c:v>
                </c:pt>
                <c:pt idx="27">
                  <c:v>655.6191000000008</c:v>
                </c:pt>
                <c:pt idx="28">
                  <c:v>660.889000000001</c:v>
                </c:pt>
                <c:pt idx="29">
                  <c:v>681.3101000000004</c:v>
                </c:pt>
                <c:pt idx="30">
                  <c:v>687.3478999999998</c:v>
                </c:pt>
                <c:pt idx="31">
                  <c:v>691.5789000000005</c:v>
                </c:pt>
                <c:pt idx="32">
                  <c:v>708.1320000000004</c:v>
                </c:pt>
                <c:pt idx="33">
                  <c:v>724.628200000001</c:v>
                </c:pt>
                <c:pt idx="34">
                  <c:v>726.241500000001</c:v>
                </c:pt>
                <c:pt idx="35">
                  <c:v>814.5103000000008</c:v>
                </c:pt>
                <c:pt idx="36">
                  <c:v>838.4000000000016</c:v>
                </c:pt>
                <c:pt idx="37">
                  <c:v>839.6400000000012</c:v>
                </c:pt>
                <c:pt idx="38">
                  <c:v>855.4860000000008</c:v>
                </c:pt>
              </c:numCache>
            </c:numRef>
          </c:val>
          <c:smooth val="0"/>
          <c:extLst xmlns:c16r2="http://schemas.microsoft.com/office/drawing/2015/06/chart">
            <c:ext xmlns:c16="http://schemas.microsoft.com/office/drawing/2014/chart" uri="{C3380CC4-5D6E-409C-BE32-E72D297353CC}">
              <c16:uniqueId val="{00000000-15B0-4717-BD72-2A8036A828FE}"/>
            </c:ext>
          </c:extLst>
        </c:ser>
        <c:ser>
          <c:idx val="1"/>
          <c:order val="1"/>
          <c:tx>
            <c:strRef>
              <c:f>Sheet1!$C$1</c:f>
              <c:strCache>
                <c:ptCount val="1"/>
                <c:pt idx="0">
                  <c:v>premium40_difference_2027</c:v>
                </c:pt>
              </c:strCache>
            </c:strRef>
          </c:tx>
          <c:spPr>
            <a:ln w="19050">
              <a:noFill/>
            </a:ln>
          </c:spPr>
          <c:marker>
            <c:symbol val="circle"/>
            <c:size val="12"/>
            <c:spPr>
              <a:solidFill>
                <a:schemeClr val="tx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GA</c:v>
                </c:pt>
                <c:pt idx="27">
                  <c:v>FL</c:v>
                </c:pt>
                <c:pt idx="28">
                  <c:v>VA</c:v>
                </c:pt>
                <c:pt idx="29">
                  <c:v>UT</c:v>
                </c:pt>
                <c:pt idx="30">
                  <c:v>DE</c:v>
                </c:pt>
                <c:pt idx="31">
                  <c:v>AZ</c:v>
                </c:pt>
                <c:pt idx="32">
                  <c:v>ME</c:v>
                </c:pt>
                <c:pt idx="33">
                  <c:v>NC</c:v>
                </c:pt>
                <c:pt idx="34">
                  <c:v>TN</c:v>
                </c:pt>
                <c:pt idx="35">
                  <c:v>IA</c:v>
                </c:pt>
                <c:pt idx="36">
                  <c:v>AK</c:v>
                </c:pt>
                <c:pt idx="37">
                  <c:v>WY</c:v>
                </c:pt>
                <c:pt idx="38">
                  <c:v>NE</c:v>
                </c:pt>
              </c:strCache>
            </c:strRef>
          </c:cat>
          <c:val>
            <c:numRef>
              <c:f>Sheet1!$C$2:$C$40</c:f>
              <c:numCache>
                <c:formatCode>"$"#,##0</c:formatCode>
                <c:ptCount val="39"/>
                <c:pt idx="0">
                  <c:v>556.4614310714942</c:v>
                </c:pt>
                <c:pt idx="1">
                  <c:v>586.0171884967722</c:v>
                </c:pt>
                <c:pt idx="2">
                  <c:v>600.5424962012958</c:v>
                </c:pt>
                <c:pt idx="3">
                  <c:v>619.010098266482</c:v>
                </c:pt>
                <c:pt idx="4">
                  <c:v>641.5114491842995</c:v>
                </c:pt>
                <c:pt idx="5">
                  <c:v>685.013351780137</c:v>
                </c:pt>
                <c:pt idx="6">
                  <c:v>694.8044490061276</c:v>
                </c:pt>
                <c:pt idx="7">
                  <c:v>706.607840546558</c:v>
                </c:pt>
                <c:pt idx="8">
                  <c:v>707.1524306231386</c:v>
                </c:pt>
                <c:pt idx="9">
                  <c:v>764.2718922988347</c:v>
                </c:pt>
                <c:pt idx="10">
                  <c:v>774.7953641883106</c:v>
                </c:pt>
                <c:pt idx="11">
                  <c:v>801.4680150605791</c:v>
                </c:pt>
                <c:pt idx="12">
                  <c:v>801.8586542799167</c:v>
                </c:pt>
                <c:pt idx="13">
                  <c:v>809.4741983649283</c:v>
                </c:pt>
                <c:pt idx="14">
                  <c:v>810.597803229929</c:v>
                </c:pt>
                <c:pt idx="15">
                  <c:v>834.1403169989862</c:v>
                </c:pt>
                <c:pt idx="16">
                  <c:v>863.723407349975</c:v>
                </c:pt>
                <c:pt idx="17">
                  <c:v>868.6640183540054</c:v>
                </c:pt>
                <c:pt idx="18">
                  <c:v>871.2569526578555</c:v>
                </c:pt>
                <c:pt idx="19">
                  <c:v>906.9411952639712</c:v>
                </c:pt>
                <c:pt idx="20">
                  <c:v>907.9042007222324</c:v>
                </c:pt>
                <c:pt idx="21">
                  <c:v>912.5500593652264</c:v>
                </c:pt>
                <c:pt idx="22">
                  <c:v>923.0583134636327</c:v>
                </c:pt>
                <c:pt idx="23">
                  <c:v>929.5523211212615</c:v>
                </c:pt>
                <c:pt idx="24">
                  <c:v>952.4144666584543</c:v>
                </c:pt>
                <c:pt idx="25">
                  <c:v>953.9870702328245</c:v>
                </c:pt>
                <c:pt idx="26">
                  <c:v>966.1140245154434</c:v>
                </c:pt>
                <c:pt idx="27">
                  <c:v>968.6480083470878</c:v>
                </c:pt>
                <c:pt idx="28">
                  <c:v>976.4340507903104</c:v>
                </c:pt>
                <c:pt idx="29">
                  <c:v>1006.605316153471</c:v>
                </c:pt>
                <c:pt idx="30">
                  <c:v>1015.525896631982</c:v>
                </c:pt>
                <c:pt idx="31">
                  <c:v>1021.777010614653</c:v>
                </c:pt>
                <c:pt idx="32">
                  <c:v>1046.233478321237</c:v>
                </c:pt>
                <c:pt idx="33">
                  <c:v>1070.60587881307</c:v>
                </c:pt>
                <c:pt idx="34">
                  <c:v>1072.989457680537</c:v>
                </c:pt>
                <c:pt idx="35">
                  <c:v>1203.402676757263</c:v>
                </c:pt>
                <c:pt idx="36">
                  <c:v>1238.698644072752</c:v>
                </c:pt>
                <c:pt idx="37">
                  <c:v>1240.53068882305</c:v>
                </c:pt>
                <c:pt idx="38">
                  <c:v>1263.942447785332</c:v>
                </c:pt>
              </c:numCache>
            </c:numRef>
          </c:val>
          <c:smooth val="0"/>
          <c:extLst xmlns:c16r2="http://schemas.microsoft.com/office/drawing/2015/06/chart">
            <c:ext xmlns:c16="http://schemas.microsoft.com/office/drawing/2014/chart" uri="{C3380CC4-5D6E-409C-BE32-E72D297353CC}">
              <c16:uniqueId val="{00000013-15B0-4717-BD72-2A8036A828FE}"/>
            </c:ext>
          </c:extLst>
        </c:ser>
        <c:dLbls>
          <c:showLegendKey val="0"/>
          <c:showVal val="0"/>
          <c:showCatName val="0"/>
          <c:showSerName val="0"/>
          <c:showPercent val="0"/>
          <c:showBubbleSize val="0"/>
        </c:dLbls>
        <c:dropLines>
          <c:spPr>
            <a:ln>
              <a:solidFill>
                <a:schemeClr val="tx1">
                  <a:lumMod val="15000"/>
                  <a:lumOff val="85000"/>
                </a:schemeClr>
              </a:solidFill>
            </a:ln>
          </c:spPr>
        </c:dropLines>
        <c:marker val="1"/>
        <c:smooth val="0"/>
        <c:axId val="1757922208"/>
        <c:axId val="1758029984"/>
      </c:lineChart>
      <c:catAx>
        <c:axId val="1757922208"/>
        <c:scaling>
          <c:orientation val="minMax"/>
        </c:scaling>
        <c:delete val="0"/>
        <c:axPos val="b"/>
        <c:numFmt formatCode="General" sourceLinked="1"/>
        <c:majorTickMark val="none"/>
        <c:minorTickMark val="none"/>
        <c:tickLblPos val="nextTo"/>
        <c:txPr>
          <a:bodyPr rot="-60000000" vert="horz"/>
          <a:lstStyle/>
          <a:p>
            <a:pPr>
              <a:defRPr sz="1100">
                <a:solidFill>
                  <a:srgbClr val="4C515A"/>
                </a:solidFill>
                <a:latin typeface="Interface"/>
                <a:ea typeface="Tahoma" panose="020B0604030504040204" pitchFamily="34" charset="0"/>
                <a:cs typeface="Tahoma" panose="020B0604030504040204" pitchFamily="34" charset="0"/>
              </a:defRPr>
            </a:pPr>
            <a:endParaRPr lang="en-US"/>
          </a:p>
        </c:txPr>
        <c:crossAx val="1758029984"/>
        <c:crosses val="autoZero"/>
        <c:auto val="1"/>
        <c:lblAlgn val="ctr"/>
        <c:lblOffset val="100"/>
        <c:noMultiLvlLbl val="0"/>
      </c:catAx>
      <c:valAx>
        <c:axId val="1758029984"/>
        <c:scaling>
          <c:orientation val="minMax"/>
          <c:max val="1400.0"/>
          <c:min val="0.0"/>
        </c:scaling>
        <c:delete val="0"/>
        <c:axPos val="l"/>
        <c:numFmt formatCode="&quot;$&quot;#,##0" sourceLinked="1"/>
        <c:majorTickMark val="none"/>
        <c:minorTickMark val="none"/>
        <c:tickLblPos val="nextTo"/>
        <c:spPr>
          <a:ln>
            <a:noFill/>
          </a:ln>
        </c:spPr>
        <c:txPr>
          <a:bodyPr rot="-60000000" vert="horz"/>
          <a:lstStyle/>
          <a:p>
            <a:pPr>
              <a:defRPr sz="1400">
                <a:solidFill>
                  <a:srgbClr val="4C515A"/>
                </a:solidFill>
                <a:latin typeface="Interface"/>
              </a:defRPr>
            </a:pPr>
            <a:endParaRPr lang="en-US"/>
          </a:p>
        </c:txPr>
        <c:crossAx val="17579222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54817617337873"/>
          <c:y val="0.0406047998826852"/>
          <c:w val="0.9284600115775"/>
          <c:h val="0.878850733579352"/>
        </c:manualLayout>
      </c:layout>
      <c:lineChart>
        <c:grouping val="standard"/>
        <c:varyColors val="0"/>
        <c:ser>
          <c:idx val="0"/>
          <c:order val="0"/>
          <c:tx>
            <c:strRef>
              <c:f>Sheet1!$B$1</c:f>
              <c:strCache>
                <c:ptCount val="1"/>
                <c:pt idx="0">
                  <c:v>premium60_difference_2019</c:v>
                </c:pt>
              </c:strCache>
            </c:strRef>
          </c:tx>
          <c:spPr>
            <a:ln w="19050">
              <a:noFill/>
            </a:ln>
          </c:spPr>
          <c:marker>
            <c:symbol val="circle"/>
            <c:size val="12"/>
            <c:spPr>
              <a:solidFill>
                <a:schemeClr val="bg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UT</c:v>
                </c:pt>
                <c:pt idx="27">
                  <c:v>GA</c:v>
                </c:pt>
                <c:pt idx="28">
                  <c:v>FL</c:v>
                </c:pt>
                <c:pt idx="29">
                  <c:v>VA</c:v>
                </c:pt>
                <c:pt idx="30">
                  <c:v>DE</c:v>
                </c:pt>
                <c:pt idx="31">
                  <c:v>AZ</c:v>
                </c:pt>
                <c:pt idx="32">
                  <c:v>ME</c:v>
                </c:pt>
                <c:pt idx="33">
                  <c:v>NC</c:v>
                </c:pt>
                <c:pt idx="34">
                  <c:v>TN</c:v>
                </c:pt>
                <c:pt idx="35">
                  <c:v>IA</c:v>
                </c:pt>
                <c:pt idx="36">
                  <c:v>AK</c:v>
                </c:pt>
                <c:pt idx="37">
                  <c:v>WY</c:v>
                </c:pt>
                <c:pt idx="38">
                  <c:v>NE</c:v>
                </c:pt>
              </c:strCache>
            </c:strRef>
          </c:cat>
          <c:val>
            <c:numRef>
              <c:f>Sheet1!$B$2:$B$40</c:f>
              <c:numCache>
                <c:formatCode>"$"#,##0</c:formatCode>
                <c:ptCount val="39"/>
                <c:pt idx="0">
                  <c:v>799.8449999999995</c:v>
                </c:pt>
                <c:pt idx="1">
                  <c:v>842.3160000000004</c:v>
                </c:pt>
                <c:pt idx="2">
                  <c:v>863.1977000000006</c:v>
                </c:pt>
                <c:pt idx="3">
                  <c:v>889.742400000001</c:v>
                </c:pt>
                <c:pt idx="4">
                  <c:v>922.081400000001</c:v>
                </c:pt>
                <c:pt idx="5">
                  <c:v>984.6082000000006</c:v>
                </c:pt>
                <c:pt idx="6">
                  <c:v>998.6790000000005</c:v>
                </c:pt>
                <c:pt idx="7">
                  <c:v>1015.656000000001</c:v>
                </c:pt>
                <c:pt idx="8">
                  <c:v>1017.086000000001</c:v>
                </c:pt>
                <c:pt idx="9">
                  <c:v>1098.529</c:v>
                </c:pt>
                <c:pt idx="10">
                  <c:v>1113.648000000001</c:v>
                </c:pt>
                <c:pt idx="11">
                  <c:v>1152.000000000002</c:v>
                </c:pt>
                <c:pt idx="12">
                  <c:v>1152.557000000001</c:v>
                </c:pt>
                <c:pt idx="13">
                  <c:v>1163.496000000001</c:v>
                </c:pt>
                <c:pt idx="14">
                  <c:v>1165.116000000002</c:v>
                </c:pt>
                <c:pt idx="15">
                  <c:v>1198.953000000001</c:v>
                </c:pt>
                <c:pt idx="16">
                  <c:v>1241.478000000001</c:v>
                </c:pt>
                <c:pt idx="17">
                  <c:v>1248.583</c:v>
                </c:pt>
                <c:pt idx="18">
                  <c:v>1252.305</c:v>
                </c:pt>
                <c:pt idx="19">
                  <c:v>1303.594000000001</c:v>
                </c:pt>
                <c:pt idx="20">
                  <c:v>1304.986000000001</c:v>
                </c:pt>
                <c:pt idx="21">
                  <c:v>1311.661000000002</c:v>
                </c:pt>
                <c:pt idx="22">
                  <c:v>1326.761</c:v>
                </c:pt>
                <c:pt idx="23">
                  <c:v>1336.094000000001</c:v>
                </c:pt>
                <c:pt idx="24">
                  <c:v>1368.959000000001</c:v>
                </c:pt>
                <c:pt idx="25">
                  <c:v>1371.216</c:v>
                </c:pt>
                <c:pt idx="26">
                  <c:v>1381.934000000001</c:v>
                </c:pt>
                <c:pt idx="27">
                  <c:v>1388.652000000002</c:v>
                </c:pt>
                <c:pt idx="28">
                  <c:v>1392.293000000001</c:v>
                </c:pt>
                <c:pt idx="29">
                  <c:v>1403.482000000002</c:v>
                </c:pt>
                <c:pt idx="30">
                  <c:v>1459.668000000001</c:v>
                </c:pt>
                <c:pt idx="31">
                  <c:v>1468.658000000001</c:v>
                </c:pt>
                <c:pt idx="32">
                  <c:v>1503.804</c:v>
                </c:pt>
                <c:pt idx="33">
                  <c:v>1538.840000000002</c:v>
                </c:pt>
                <c:pt idx="34">
                  <c:v>1542.276</c:v>
                </c:pt>
                <c:pt idx="35">
                  <c:v>1729.720000000001</c:v>
                </c:pt>
                <c:pt idx="36">
                  <c:v>1780.800000000003</c:v>
                </c:pt>
                <c:pt idx="37">
                  <c:v>1783.072</c:v>
                </c:pt>
                <c:pt idx="38">
                  <c:v>1816.734</c:v>
                </c:pt>
              </c:numCache>
            </c:numRef>
          </c:val>
          <c:smooth val="0"/>
          <c:extLst xmlns:c16r2="http://schemas.microsoft.com/office/drawing/2015/06/chart">
            <c:ext xmlns:c16="http://schemas.microsoft.com/office/drawing/2014/chart" uri="{C3380CC4-5D6E-409C-BE32-E72D297353CC}">
              <c16:uniqueId val="{00000000-15B0-4717-BD72-2A8036A828FE}"/>
            </c:ext>
          </c:extLst>
        </c:ser>
        <c:ser>
          <c:idx val="1"/>
          <c:order val="1"/>
          <c:tx>
            <c:strRef>
              <c:f>Sheet1!$C$1</c:f>
              <c:strCache>
                <c:ptCount val="1"/>
                <c:pt idx="0">
                  <c:v>premium60_difference_2027</c:v>
                </c:pt>
              </c:strCache>
            </c:strRef>
          </c:tx>
          <c:spPr>
            <a:ln w="19050">
              <a:noFill/>
            </a:ln>
          </c:spPr>
          <c:marker>
            <c:symbol val="circle"/>
            <c:size val="12"/>
            <c:spPr>
              <a:solidFill>
                <a:schemeClr val="tx2"/>
              </a:solidFill>
              <a:ln>
                <a:noFill/>
              </a:ln>
            </c:spPr>
          </c:marker>
          <c:dLbls>
            <c:spPr>
              <a:noFill/>
              <a:ln>
                <a:noFill/>
              </a:ln>
              <a:effectLst/>
            </c:spPr>
            <c:txPr>
              <a:bodyPr rot="-5400000" vert="horz" wrap="square" lIns="38100" tIns="19050" rIns="38100" bIns="19050" anchor="ctr">
                <a:spAutoFit/>
              </a:bodyPr>
              <a:lstStyle/>
              <a:p>
                <a:pPr>
                  <a:defRPr sz="1050">
                    <a:solidFill>
                      <a:srgbClr val="4C515A"/>
                    </a:solidFill>
                    <a:latin typeface="Interface"/>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Sheet1!$A$2:$A$40</c:f>
              <c:strCache>
                <c:ptCount val="39"/>
                <c:pt idx="0">
                  <c:v>ND</c:v>
                </c:pt>
                <c:pt idx="1">
                  <c:v>IN</c:v>
                </c:pt>
                <c:pt idx="2">
                  <c:v>AR</c:v>
                </c:pt>
                <c:pt idx="3">
                  <c:v>NM</c:v>
                </c:pt>
                <c:pt idx="4">
                  <c:v>OH</c:v>
                </c:pt>
                <c:pt idx="5">
                  <c:v>MI</c:v>
                </c:pt>
                <c:pt idx="6">
                  <c:v>KY</c:v>
                </c:pt>
                <c:pt idx="7">
                  <c:v>NJ</c:v>
                </c:pt>
                <c:pt idx="8">
                  <c:v>OR</c:v>
                </c:pt>
                <c:pt idx="9">
                  <c:v>PA</c:v>
                </c:pt>
                <c:pt idx="10">
                  <c:v>HI</c:v>
                </c:pt>
                <c:pt idx="11">
                  <c:v>KS</c:v>
                </c:pt>
                <c:pt idx="12">
                  <c:v>TX</c:v>
                </c:pt>
                <c:pt idx="13">
                  <c:v>NH</c:v>
                </c:pt>
                <c:pt idx="14">
                  <c:v>LA</c:v>
                </c:pt>
                <c:pt idx="15">
                  <c:v>SD</c:v>
                </c:pt>
                <c:pt idx="16">
                  <c:v>MS</c:v>
                </c:pt>
                <c:pt idx="17">
                  <c:v>WI</c:v>
                </c:pt>
                <c:pt idx="18">
                  <c:v>MT</c:v>
                </c:pt>
                <c:pt idx="19">
                  <c:v>AL</c:v>
                </c:pt>
                <c:pt idx="20">
                  <c:v>IL</c:v>
                </c:pt>
                <c:pt idx="21">
                  <c:v>WV</c:v>
                </c:pt>
                <c:pt idx="22">
                  <c:v>SC</c:v>
                </c:pt>
                <c:pt idx="23">
                  <c:v>OK</c:v>
                </c:pt>
                <c:pt idx="24">
                  <c:v>MO</c:v>
                </c:pt>
                <c:pt idx="25">
                  <c:v>NV</c:v>
                </c:pt>
                <c:pt idx="26">
                  <c:v>UT</c:v>
                </c:pt>
                <c:pt idx="27">
                  <c:v>GA</c:v>
                </c:pt>
                <c:pt idx="28">
                  <c:v>FL</c:v>
                </c:pt>
                <c:pt idx="29">
                  <c:v>VA</c:v>
                </c:pt>
                <c:pt idx="30">
                  <c:v>DE</c:v>
                </c:pt>
                <c:pt idx="31">
                  <c:v>AZ</c:v>
                </c:pt>
                <c:pt idx="32">
                  <c:v>ME</c:v>
                </c:pt>
                <c:pt idx="33">
                  <c:v>NC</c:v>
                </c:pt>
                <c:pt idx="34">
                  <c:v>TN</c:v>
                </c:pt>
                <c:pt idx="35">
                  <c:v>IA</c:v>
                </c:pt>
                <c:pt idx="36">
                  <c:v>AK</c:v>
                </c:pt>
                <c:pt idx="37">
                  <c:v>WY</c:v>
                </c:pt>
                <c:pt idx="38">
                  <c:v>NE</c:v>
                </c:pt>
              </c:strCache>
            </c:strRef>
          </c:cat>
          <c:val>
            <c:numRef>
              <c:f>Sheet1!$C$2:$C$40</c:f>
              <c:numCache>
                <c:formatCode>"$"#,##0</c:formatCode>
                <c:ptCount val="39"/>
                <c:pt idx="0">
                  <c:v>1181.735349437464</c:v>
                </c:pt>
                <c:pt idx="1">
                  <c:v>1244.48435959063</c:v>
                </c:pt>
                <c:pt idx="2">
                  <c:v>1275.3361409312</c:v>
                </c:pt>
                <c:pt idx="3">
                  <c:v>1314.554752449947</c:v>
                </c:pt>
                <c:pt idx="4">
                  <c:v>1362.334184046642</c:v>
                </c:pt>
                <c:pt idx="5">
                  <c:v>1454.714745089351</c:v>
                </c:pt>
                <c:pt idx="6">
                  <c:v>1475.50372514782</c:v>
                </c:pt>
                <c:pt idx="7">
                  <c:v>1500.586486217027</c:v>
                </c:pt>
                <c:pt idx="8">
                  <c:v>1502.699247501645</c:v>
                </c:pt>
                <c:pt idx="9">
                  <c:v>1623.027651210156</c:v>
                </c:pt>
                <c:pt idx="10">
                  <c:v>1645.365300064805</c:v>
                </c:pt>
                <c:pt idx="11">
                  <c:v>1702.028671245004</c:v>
                </c:pt>
                <c:pt idx="12">
                  <c:v>1702.851613927193</c:v>
                </c:pt>
                <c:pt idx="13">
                  <c:v>1719.013499026801</c:v>
                </c:pt>
                <c:pt idx="14">
                  <c:v>1721.406976845741</c:v>
                </c:pt>
                <c:pt idx="15">
                  <c:v>1771.399636697231</c:v>
                </c:pt>
                <c:pt idx="16">
                  <c:v>1834.22842944436</c:v>
                </c:pt>
                <c:pt idx="17">
                  <c:v>1844.72575037248</c:v>
                </c:pt>
                <c:pt idx="18">
                  <c:v>1850.224839534265</c:v>
                </c:pt>
                <c:pt idx="19">
                  <c:v>1926.002051790762</c:v>
                </c:pt>
                <c:pt idx="20">
                  <c:v>1928.058669768514</c:v>
                </c:pt>
                <c:pt idx="21">
                  <c:v>1937.92068485581</c:v>
                </c:pt>
                <c:pt idx="22">
                  <c:v>1960.230262057023</c:v>
                </c:pt>
                <c:pt idx="23">
                  <c:v>1974.019353713906</c:v>
                </c:pt>
                <c:pt idx="24">
                  <c:v>2022.575926874033</c:v>
                </c:pt>
                <c:pt idx="25">
                  <c:v>2025.910543810664</c:v>
                </c:pt>
                <c:pt idx="26">
                  <c:v>2041.745911257196</c:v>
                </c:pt>
                <c:pt idx="27">
                  <c:v>2051.671456928573</c:v>
                </c:pt>
                <c:pt idx="28">
                  <c:v>2057.05087219941</c:v>
                </c:pt>
                <c:pt idx="29">
                  <c:v>2073.582121159965</c:v>
                </c:pt>
                <c:pt idx="30">
                  <c:v>2156.594432724694</c:v>
                </c:pt>
                <c:pt idx="31">
                  <c:v>2169.87675716436</c:v>
                </c:pt>
                <c:pt idx="32">
                  <c:v>2221.803406191772</c:v>
                </c:pt>
                <c:pt idx="33">
                  <c:v>2273.567535120364</c:v>
                </c:pt>
                <c:pt idx="34">
                  <c:v>2278.644072025225</c:v>
                </c:pt>
                <c:pt idx="35">
                  <c:v>2555.58423023082</c:v>
                </c:pt>
                <c:pt idx="36">
                  <c:v>2631.052654299565</c:v>
                </c:pt>
                <c:pt idx="37">
                  <c:v>2634.409433067856</c:v>
                </c:pt>
                <c:pt idx="38">
                  <c:v>2684.143538216682</c:v>
                </c:pt>
              </c:numCache>
            </c:numRef>
          </c:val>
          <c:smooth val="0"/>
          <c:extLst xmlns:c16r2="http://schemas.microsoft.com/office/drawing/2015/06/chart">
            <c:ext xmlns:c16="http://schemas.microsoft.com/office/drawing/2014/chart" uri="{C3380CC4-5D6E-409C-BE32-E72D297353CC}">
              <c16:uniqueId val="{00000013-15B0-4717-BD72-2A8036A828FE}"/>
            </c:ext>
          </c:extLst>
        </c:ser>
        <c:dLbls>
          <c:showLegendKey val="0"/>
          <c:showVal val="0"/>
          <c:showCatName val="0"/>
          <c:showSerName val="0"/>
          <c:showPercent val="0"/>
          <c:showBubbleSize val="0"/>
        </c:dLbls>
        <c:dropLines>
          <c:spPr>
            <a:ln>
              <a:solidFill>
                <a:schemeClr val="tx1">
                  <a:lumMod val="15000"/>
                  <a:lumOff val="85000"/>
                </a:schemeClr>
              </a:solidFill>
            </a:ln>
          </c:spPr>
        </c:dropLines>
        <c:marker val="1"/>
        <c:smooth val="0"/>
        <c:axId val="1914376640"/>
        <c:axId val="1834270672"/>
      </c:lineChart>
      <c:catAx>
        <c:axId val="1914376640"/>
        <c:scaling>
          <c:orientation val="minMax"/>
        </c:scaling>
        <c:delete val="0"/>
        <c:axPos val="b"/>
        <c:numFmt formatCode="General" sourceLinked="1"/>
        <c:majorTickMark val="none"/>
        <c:minorTickMark val="none"/>
        <c:tickLblPos val="nextTo"/>
        <c:txPr>
          <a:bodyPr rot="-60000000" vert="horz"/>
          <a:lstStyle/>
          <a:p>
            <a:pPr>
              <a:defRPr sz="1100">
                <a:solidFill>
                  <a:srgbClr val="4C515A"/>
                </a:solidFill>
                <a:latin typeface="Interface"/>
                <a:ea typeface="Tahoma" panose="020B0604030504040204" pitchFamily="34" charset="0"/>
                <a:cs typeface="Tahoma" panose="020B0604030504040204" pitchFamily="34" charset="0"/>
              </a:defRPr>
            </a:pPr>
            <a:endParaRPr lang="en-US"/>
          </a:p>
        </c:txPr>
        <c:crossAx val="1834270672"/>
        <c:crosses val="autoZero"/>
        <c:auto val="1"/>
        <c:lblAlgn val="ctr"/>
        <c:lblOffset val="100"/>
        <c:noMultiLvlLbl val="0"/>
      </c:catAx>
      <c:valAx>
        <c:axId val="1834270672"/>
        <c:scaling>
          <c:orientation val="minMax"/>
          <c:max val="3500.0"/>
          <c:min val="0.0"/>
        </c:scaling>
        <c:delete val="0"/>
        <c:axPos val="l"/>
        <c:numFmt formatCode="&quot;$&quot;#,##0" sourceLinked="1"/>
        <c:majorTickMark val="none"/>
        <c:minorTickMark val="none"/>
        <c:tickLblPos val="nextTo"/>
        <c:spPr>
          <a:ln>
            <a:noFill/>
          </a:ln>
        </c:spPr>
        <c:txPr>
          <a:bodyPr rot="-60000000" vert="horz"/>
          <a:lstStyle/>
          <a:p>
            <a:pPr>
              <a:defRPr sz="1400">
                <a:solidFill>
                  <a:srgbClr val="4C515A"/>
                </a:solidFill>
                <a:latin typeface="Interface"/>
              </a:defRPr>
            </a:pPr>
            <a:endParaRPr lang="en-US"/>
          </a:p>
        </c:txPr>
        <c:crossAx val="19143766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1440" tIns="45720" rIns="91440" bIns="45720" rtlCol="0"/>
          <a:lstStyle>
            <a:lvl1pPr algn="r">
              <a:defRPr sz="1200"/>
            </a:lvl1pPr>
          </a:lstStyle>
          <a:p>
            <a:fld id="{58AC73FE-EF3D-4F98-94BD-41F07FF80D46}" type="datetimeFigureOut">
              <a:rPr lang="en-US" smtClean="0"/>
              <a:t>11/21/17</a:t>
            </a:fld>
            <a:endParaRPr lang="en-US" dirty="0"/>
          </a:p>
        </p:txBody>
      </p:sp>
      <p:sp>
        <p:nvSpPr>
          <p:cNvPr id="4" name="Slide Image Placeholder 3"/>
          <p:cNvSpPr>
            <a:spLocks noGrp="1" noRot="1" noChangeAspect="1"/>
          </p:cNvSpPr>
          <p:nvPr>
            <p:ph type="sldImg" idx="2"/>
          </p:nvPr>
        </p:nvSpPr>
        <p:spPr>
          <a:xfrm>
            <a:off x="735013" y="1155700"/>
            <a:ext cx="5540375" cy="31162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1440" tIns="45720" rIns="91440" bIns="45720" rtlCol="0" anchor="b"/>
          <a:lstStyle>
            <a:lvl1pPr algn="r">
              <a:defRPr sz="1200"/>
            </a:lvl1pPr>
          </a:lstStyle>
          <a:p>
            <a:fld id="{51AB348C-D61A-44CF-A3A2-D0A74EA72B01}" type="slidenum">
              <a:rPr lang="en-US" smtClean="0"/>
              <a:t>‹#›</a:t>
            </a:fld>
            <a:endParaRPr lang="en-US" dirty="0"/>
          </a:p>
        </p:txBody>
      </p:sp>
    </p:spTree>
    <p:extLst>
      <p:ext uri="{BB962C8B-B14F-4D97-AF65-F5344CB8AC3E}">
        <p14:creationId xmlns:p14="http://schemas.microsoft.com/office/powerpoint/2010/main" val="178381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57368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13455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69715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p:nvSpPr>
        <p:spPr>
          <a:xfrm>
            <a:off x="287355" y="0"/>
            <a:ext cx="1190464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869371" y="3747674"/>
            <a:ext cx="8154955"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869371" y="589086"/>
            <a:ext cx="10363200" cy="2221708"/>
          </a:xfrm>
          <a:effectLst/>
        </p:spPr>
        <p:txBody>
          <a:bodyPr anchor="b">
            <a:normAutofit/>
          </a:bodyPr>
          <a:lstStyle>
            <a:lvl1pPr algn="l">
              <a:lnSpc>
                <a:spcPct val="100000"/>
              </a:lnSpc>
              <a:defRPr sz="4800" b="1" spc="0" baseline="0">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869371" y="2858972"/>
            <a:ext cx="9511805"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40" name="Straight Connector 39"/>
          <p:cNvCxnSpPr/>
          <p:nvPr/>
        </p:nvCxnSpPr>
        <p:spPr>
          <a:xfrm>
            <a:off x="894111" y="3488270"/>
            <a:ext cx="336037"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Section 2 Photo - Green">
    <p:spTree>
      <p:nvGrpSpPr>
        <p:cNvPr id="1" name=""/>
        <p:cNvGrpSpPr/>
        <p:nvPr/>
      </p:nvGrpSpPr>
      <p:grpSpPr>
        <a:xfrm>
          <a:off x="0" y="0"/>
          <a:ext cx="0" cy="0"/>
          <a:chOff x="0" y="0"/>
          <a:chExt cx="0" cy="0"/>
        </a:xfrm>
      </p:grpSpPr>
      <p:sp>
        <p:nvSpPr>
          <p:cNvPr id="13" name="Rectangle 12"/>
          <p:cNvSpPr/>
          <p:nvPr/>
        </p:nvSpPr>
        <p:spPr>
          <a:xfrm>
            <a:off x="-1" y="3333275"/>
            <a:ext cx="12194052"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1" y="3467100"/>
            <a:ext cx="12192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3609975"/>
            <a:ext cx="10937731"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4987213"/>
            <a:ext cx="10937729"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12192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
        <p:nvSpPr>
          <p:cNvPr id="10" name="Text Placeholder 3"/>
          <p:cNvSpPr>
            <a:spLocks noGrp="1"/>
          </p:cNvSpPr>
          <p:nvPr>
            <p:ph type="body" sz="quarter" idx="14" hasCustomPrompt="1"/>
          </p:nvPr>
        </p:nvSpPr>
        <p:spPr>
          <a:xfrm>
            <a:off x="6773335" y="6024225"/>
            <a:ext cx="5000976"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MWF Section 2 Photo - Purple">
    <p:spTree>
      <p:nvGrpSpPr>
        <p:cNvPr id="1" name=""/>
        <p:cNvGrpSpPr/>
        <p:nvPr/>
      </p:nvGrpSpPr>
      <p:grpSpPr>
        <a:xfrm>
          <a:off x="0" y="0"/>
          <a:ext cx="0" cy="0"/>
          <a:chOff x="0" y="0"/>
          <a:chExt cx="0" cy="0"/>
        </a:xfrm>
      </p:grpSpPr>
      <p:sp>
        <p:nvSpPr>
          <p:cNvPr id="13" name="Rectangle 12"/>
          <p:cNvSpPr/>
          <p:nvPr/>
        </p:nvSpPr>
        <p:spPr>
          <a:xfrm>
            <a:off x="-1" y="3333275"/>
            <a:ext cx="12194052"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1" y="3467100"/>
            <a:ext cx="12192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3609975"/>
            <a:ext cx="10937731"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4987213"/>
            <a:ext cx="10937729"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12192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
        <p:nvSpPr>
          <p:cNvPr id="10" name="Text Placeholder 3"/>
          <p:cNvSpPr>
            <a:spLocks noGrp="1"/>
          </p:cNvSpPr>
          <p:nvPr>
            <p:ph type="body" sz="quarter" idx="14" hasCustomPrompt="1"/>
          </p:nvPr>
        </p:nvSpPr>
        <p:spPr>
          <a:xfrm>
            <a:off x="6773335" y="6024225"/>
            <a:ext cx="5000976"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3 Photo - Blue">
    <p:spTree>
      <p:nvGrpSpPr>
        <p:cNvPr id="1" name=""/>
        <p:cNvGrpSpPr/>
        <p:nvPr/>
      </p:nvGrpSpPr>
      <p:grpSpPr>
        <a:xfrm>
          <a:off x="0" y="0"/>
          <a:ext cx="0" cy="0"/>
          <a:chOff x="0" y="0"/>
          <a:chExt cx="0" cy="0"/>
        </a:xfrm>
      </p:grpSpPr>
      <p:sp>
        <p:nvSpPr>
          <p:cNvPr id="41" name="Rectangle 40"/>
          <p:cNvSpPr/>
          <p:nvPr/>
        </p:nvSpPr>
        <p:spPr>
          <a:xfrm>
            <a:off x="-1" y="-5134"/>
            <a:ext cx="12192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 y="37456"/>
            <a:ext cx="1360024" cy="1337423"/>
          </a:xfrm>
        </p:spPr>
        <p:txBody>
          <a:bodyPr anchor="ctr">
            <a:noAutofit/>
          </a:bodyPr>
          <a:lstStyle>
            <a:lvl1pPr marL="0" indent="0" algn="r">
              <a:buNone/>
              <a:defRPr sz="6600" b="1" spc="-400" baseline="0">
                <a:solidFill>
                  <a:schemeClr val="bg1"/>
                </a:solidFill>
              </a:defRPr>
            </a:lvl1pPr>
          </a:lstStyle>
          <a:p>
            <a:pPr lvl="0"/>
            <a:r>
              <a:rPr lang="en-US" dirty="0" smtClean="0"/>
              <a:t>1</a:t>
            </a:r>
            <a:endParaRPr lang="en-US" dirty="0"/>
          </a:p>
        </p:txBody>
      </p:sp>
      <p:sp>
        <p:nvSpPr>
          <p:cNvPr id="13" name="Rectangle 12"/>
          <p:cNvSpPr/>
          <p:nvPr/>
        </p:nvSpPr>
        <p:spPr>
          <a:xfrm>
            <a:off x="-1" y="1351722"/>
            <a:ext cx="12192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1"/>
            <a:ext cx="12192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893589" y="638523"/>
            <a:ext cx="10155072"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893589" y="274935"/>
            <a:ext cx="3674352"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cxnSp>
        <p:nvCxnSpPr>
          <p:cNvPr id="50" name="Straight Connector 49"/>
          <p:cNvCxnSpPr>
            <a:cxnSpLocks/>
          </p:cNvCxnSpPr>
          <p:nvPr/>
        </p:nvCxnSpPr>
        <p:spPr>
          <a:xfrm>
            <a:off x="1566695"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3 Photo - Orange">
    <p:spTree>
      <p:nvGrpSpPr>
        <p:cNvPr id="1" name=""/>
        <p:cNvGrpSpPr/>
        <p:nvPr/>
      </p:nvGrpSpPr>
      <p:grpSpPr>
        <a:xfrm>
          <a:off x="0" y="0"/>
          <a:ext cx="0" cy="0"/>
          <a:chOff x="0" y="0"/>
          <a:chExt cx="0" cy="0"/>
        </a:xfrm>
      </p:grpSpPr>
      <p:sp>
        <p:nvSpPr>
          <p:cNvPr id="41" name="Rectangle 40"/>
          <p:cNvSpPr/>
          <p:nvPr/>
        </p:nvSpPr>
        <p:spPr>
          <a:xfrm>
            <a:off x="-1" y="-5134"/>
            <a:ext cx="12192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1" y="1351722"/>
            <a:ext cx="12192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1"/>
            <a:ext cx="12192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893589" y="638523"/>
            <a:ext cx="10155072"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893589" y="274935"/>
            <a:ext cx="3674352"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11" name="Text Placeholder 2"/>
          <p:cNvSpPr>
            <a:spLocks noGrp="1"/>
          </p:cNvSpPr>
          <p:nvPr>
            <p:ph type="body" sz="quarter" idx="14" hasCustomPrompt="1"/>
          </p:nvPr>
        </p:nvSpPr>
        <p:spPr>
          <a:xfrm>
            <a:off x="-1" y="37456"/>
            <a:ext cx="1360024" cy="1337423"/>
          </a:xfrm>
        </p:spPr>
        <p:txBody>
          <a:bodyPr anchor="ctr">
            <a:noAutofit/>
          </a:bodyPr>
          <a:lstStyle>
            <a:lvl1pPr marL="0" indent="0" algn="r">
              <a:buNone/>
              <a:defRPr sz="6600" b="1" spc="-400" baseline="0">
                <a:solidFill>
                  <a:schemeClr val="bg1"/>
                </a:solidFill>
              </a:defRPr>
            </a:lvl1pPr>
          </a:lstStyle>
          <a:p>
            <a:pPr lvl="0"/>
            <a:r>
              <a:rPr lang="en-US" dirty="0" smtClean="0"/>
              <a:t>1</a:t>
            </a:r>
            <a:endParaRPr lang="en-US" dirty="0"/>
          </a:p>
        </p:txBody>
      </p:sp>
      <p:cxnSp>
        <p:nvCxnSpPr>
          <p:cNvPr id="12" name="Straight Connector 11"/>
          <p:cNvCxnSpPr>
            <a:cxnSpLocks/>
          </p:cNvCxnSpPr>
          <p:nvPr/>
        </p:nvCxnSpPr>
        <p:spPr>
          <a:xfrm>
            <a:off x="1566695"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3 Photo - Teal">
    <p:spTree>
      <p:nvGrpSpPr>
        <p:cNvPr id="1" name=""/>
        <p:cNvGrpSpPr/>
        <p:nvPr/>
      </p:nvGrpSpPr>
      <p:grpSpPr>
        <a:xfrm>
          <a:off x="0" y="0"/>
          <a:ext cx="0" cy="0"/>
          <a:chOff x="0" y="0"/>
          <a:chExt cx="0" cy="0"/>
        </a:xfrm>
      </p:grpSpPr>
      <p:sp>
        <p:nvSpPr>
          <p:cNvPr id="41" name="Rectangle 40"/>
          <p:cNvSpPr/>
          <p:nvPr/>
        </p:nvSpPr>
        <p:spPr>
          <a:xfrm>
            <a:off x="-1" y="-5134"/>
            <a:ext cx="12192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1" y="1351722"/>
            <a:ext cx="12192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1"/>
            <a:ext cx="12192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893589" y="638523"/>
            <a:ext cx="10155072"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893589" y="274935"/>
            <a:ext cx="3674352"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6"/>
            <a:ext cx="1360024" cy="1337423"/>
          </a:xfrm>
        </p:spPr>
        <p:txBody>
          <a:bodyPr anchor="ctr">
            <a:noAutofit/>
          </a:bodyPr>
          <a:lstStyle>
            <a:lvl1pPr marL="0" indent="0" algn="r">
              <a:buNone/>
              <a:defRPr sz="6600" b="1" spc="-4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566695"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3 Photo - Green">
    <p:spTree>
      <p:nvGrpSpPr>
        <p:cNvPr id="1" name=""/>
        <p:cNvGrpSpPr/>
        <p:nvPr/>
      </p:nvGrpSpPr>
      <p:grpSpPr>
        <a:xfrm>
          <a:off x="0" y="0"/>
          <a:ext cx="0" cy="0"/>
          <a:chOff x="0" y="0"/>
          <a:chExt cx="0" cy="0"/>
        </a:xfrm>
      </p:grpSpPr>
      <p:sp>
        <p:nvSpPr>
          <p:cNvPr id="41" name="Rectangle 40"/>
          <p:cNvSpPr/>
          <p:nvPr/>
        </p:nvSpPr>
        <p:spPr>
          <a:xfrm>
            <a:off x="-1" y="-5134"/>
            <a:ext cx="12192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1" y="1351722"/>
            <a:ext cx="12192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1"/>
            <a:ext cx="12192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893589" y="638523"/>
            <a:ext cx="10155072"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893589" y="274935"/>
            <a:ext cx="3674352"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6"/>
            <a:ext cx="1360024" cy="1337423"/>
          </a:xfrm>
        </p:spPr>
        <p:txBody>
          <a:bodyPr anchor="ctr">
            <a:noAutofit/>
          </a:bodyPr>
          <a:lstStyle>
            <a:lvl1pPr marL="0" indent="0" algn="r">
              <a:buNone/>
              <a:defRPr sz="6600" b="1" spc="-4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566695"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MWF Section 3 Photo - Purple">
    <p:spTree>
      <p:nvGrpSpPr>
        <p:cNvPr id="1" name=""/>
        <p:cNvGrpSpPr/>
        <p:nvPr/>
      </p:nvGrpSpPr>
      <p:grpSpPr>
        <a:xfrm>
          <a:off x="0" y="0"/>
          <a:ext cx="0" cy="0"/>
          <a:chOff x="0" y="0"/>
          <a:chExt cx="0" cy="0"/>
        </a:xfrm>
      </p:grpSpPr>
      <p:sp>
        <p:nvSpPr>
          <p:cNvPr id="41" name="Rectangle 40"/>
          <p:cNvSpPr/>
          <p:nvPr/>
        </p:nvSpPr>
        <p:spPr>
          <a:xfrm>
            <a:off x="-1" y="-5134"/>
            <a:ext cx="12192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1" y="1351722"/>
            <a:ext cx="12192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Picture Placeholder 4"/>
          <p:cNvSpPr>
            <a:spLocks noGrp="1"/>
          </p:cNvSpPr>
          <p:nvPr>
            <p:ph type="pic" sz="quarter" idx="13"/>
          </p:nvPr>
        </p:nvSpPr>
        <p:spPr>
          <a:xfrm>
            <a:off x="-1" y="1485901"/>
            <a:ext cx="12192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893589" y="638523"/>
            <a:ext cx="10155072"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893589" y="274935"/>
            <a:ext cx="3674352"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6"/>
            <a:ext cx="1360024" cy="1337423"/>
          </a:xfrm>
        </p:spPr>
        <p:txBody>
          <a:bodyPr anchor="ctr">
            <a:noAutofit/>
          </a:bodyPr>
          <a:lstStyle>
            <a:lvl1pPr marL="0" indent="0" algn="r">
              <a:buNone/>
              <a:defRPr sz="6600" b="1" spc="-4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566695"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Text Placeholder 6"/>
          <p:cNvSpPr>
            <a:spLocks noGrp="1"/>
          </p:cNvSpPr>
          <p:nvPr>
            <p:ph type="body" sz="quarter" idx="13"/>
          </p:nvPr>
        </p:nvSpPr>
        <p:spPr>
          <a:xfrm>
            <a:off x="836580" y="1828800"/>
            <a:ext cx="10558728" cy="4023360"/>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836580" y="223431"/>
            <a:ext cx="10558729"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2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Text Placeholder 6"/>
          <p:cNvSpPr>
            <a:spLocks noGrp="1"/>
          </p:cNvSpPr>
          <p:nvPr>
            <p:ph type="body" sz="quarter" idx="13"/>
          </p:nvPr>
        </p:nvSpPr>
        <p:spPr>
          <a:xfrm>
            <a:off x="836581" y="1828798"/>
            <a:ext cx="511304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836580" y="223431"/>
            <a:ext cx="10558729"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6282268" y="1828798"/>
            <a:ext cx="511304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9" name="Subtitle 2"/>
          <p:cNvSpPr>
            <a:spLocks noGrp="1"/>
          </p:cNvSpPr>
          <p:nvPr>
            <p:ph type="subTitle" idx="1" hasCustomPrompt="1"/>
          </p:nvPr>
        </p:nvSpPr>
        <p:spPr>
          <a:xfrm>
            <a:off x="836580" y="223431"/>
            <a:ext cx="10558729"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6306628" y="1828798"/>
            <a:ext cx="5088680" cy="3816510"/>
          </a:xfrm>
          <a:prstGeom prst="ellipse">
            <a:avLst/>
          </a:prstGeom>
        </p:spPr>
        <p:txBody>
          <a:bodyPr anchor="ctr"/>
          <a:lstStyle>
            <a:lvl1pPr marL="0" indent="0" algn="ctr">
              <a:buNone/>
              <a:defRPr>
                <a:solidFill>
                  <a:schemeClr val="bg1"/>
                </a:solidFill>
              </a:defRPr>
            </a:lvl1pPr>
          </a:lstStyle>
          <a:p>
            <a:r>
              <a:rPr lang="en-US" smtClean="0"/>
              <a:t>Drag picture to placeholder or click icon to add</a:t>
            </a:r>
            <a:endParaRPr lang="en-US" dirty="0"/>
          </a:p>
        </p:txBody>
      </p:sp>
      <p:sp>
        <p:nvSpPr>
          <p:cNvPr id="11" name="Text Placeholder 6"/>
          <p:cNvSpPr>
            <a:spLocks noGrp="1"/>
          </p:cNvSpPr>
          <p:nvPr>
            <p:ph type="body" sz="quarter" idx="20"/>
          </p:nvPr>
        </p:nvSpPr>
        <p:spPr>
          <a:xfrm>
            <a:off x="836581" y="1828798"/>
            <a:ext cx="5113041" cy="4023361"/>
          </a:xfrm>
        </p:spPr>
        <p:txBody>
          <a:bodyPr>
            <a:normAutofit/>
          </a:bodyPr>
          <a:lstStyle>
            <a:lvl1pPr marL="171446"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1200"/>
              </a:spcAft>
              <a:buClr>
                <a:schemeClr val="accent1">
                  <a:lumMod val="20000"/>
                  <a:lumOff val="80000"/>
                </a:schemeClr>
              </a:buClr>
              <a:buFont typeface="Arial" panose="020B0604020202020204" pitchFamily="34" charset="0"/>
              <a:buChar char="•"/>
              <a:defRPr sz="1800">
                <a:solidFill>
                  <a:schemeClr val="bg1"/>
                </a:solidFill>
              </a:defRPr>
            </a:lvl2pPr>
            <a:lvl3pPr marL="515925"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3pPr>
            <a:lvl4pPr marL="687371"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600">
                <a:solidFill>
                  <a:schemeClr val="bg1"/>
                </a:solidFill>
              </a:defRPr>
            </a:lvl4pPr>
            <a:lvl5pPr marL="858817" indent="-171446">
              <a:lnSpc>
                <a:spcPct val="100000"/>
              </a:lnSpc>
              <a:spcBef>
                <a:spcPts val="800"/>
              </a:spcBef>
              <a:spcAft>
                <a:spcPts val="1200"/>
              </a:spcAft>
              <a:buClr>
                <a:schemeClr val="accent1">
                  <a:lumMod val="20000"/>
                  <a:lumOff val="80000"/>
                </a:schemeClr>
              </a:buClr>
              <a:buFont typeface="Arial" panose="020B0604020202020204" pitchFamily="34" charset="0"/>
              <a:buChar char="•"/>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bg1"/>
                </a:solidFill>
                <a:effectLst/>
              </a:defRPr>
            </a:lvl1pPr>
          </a:lstStyle>
          <a:p>
            <a:r>
              <a:rPr lang="en-US" smtClean="0"/>
              <a:t>Click to edit Master title style</a:t>
            </a:r>
            <a:endParaRPr lang="en-US"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WMF Section 1 - Blue">
    <p:spTree>
      <p:nvGrpSpPr>
        <p:cNvPr id="1" name=""/>
        <p:cNvGrpSpPr/>
        <p:nvPr/>
      </p:nvGrpSpPr>
      <p:grpSpPr>
        <a:xfrm>
          <a:off x="0" y="0"/>
          <a:ext cx="0" cy="0"/>
          <a:chOff x="0" y="0"/>
          <a:chExt cx="0" cy="0"/>
        </a:xfrm>
      </p:grpSpPr>
      <p:sp>
        <p:nvSpPr>
          <p:cNvPr id="2" name="Rectangle 1"/>
          <p:cNvSpPr/>
          <p:nvPr/>
        </p:nvSpPr>
        <p:spPr>
          <a:xfrm>
            <a:off x="289406" y="0"/>
            <a:ext cx="11904645"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p:nvSpPr>
        <p:spPr>
          <a:xfrm>
            <a:off x="0" y="0"/>
            <a:ext cx="289405"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1958976"/>
            <a:ext cx="103632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3270684"/>
            <a:ext cx="103631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47"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7" name="Subtitle 2"/>
          <p:cNvSpPr>
            <a:spLocks noGrp="1"/>
          </p:cNvSpPr>
          <p:nvPr>
            <p:ph type="subTitle" idx="1" hasCustomPrompt="1"/>
          </p:nvPr>
        </p:nvSpPr>
        <p:spPr>
          <a:xfrm>
            <a:off x="836579" y="1381535"/>
            <a:ext cx="103631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836580" y="1828800"/>
            <a:ext cx="10558729"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6282265" y="1828800"/>
            <a:ext cx="5113043"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tx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tx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6306628" y="1828798"/>
            <a:ext cx="5088680" cy="3816510"/>
          </a:xfrm>
          <a:prstGeom prst="ellipse">
            <a:avLst/>
          </a:prstGeom>
        </p:spPr>
        <p:txBody>
          <a:bodyPr anchor="ctr"/>
          <a:lstStyle>
            <a:lvl1pPr marL="0" indent="0" algn="ctr">
              <a:buNone/>
              <a:defRPr>
                <a:solidFill>
                  <a:schemeClr val="tx2"/>
                </a:solidFill>
              </a:defRPr>
            </a:lvl1pPr>
          </a:lstStyle>
          <a:p>
            <a:r>
              <a:rPr lang="en-US" smtClean="0"/>
              <a:t>Drag picture to placeholder or click icon to add</a:t>
            </a:r>
            <a:endParaRPr lang="en-US" dirty="0"/>
          </a:p>
        </p:txBody>
      </p:sp>
      <p:sp>
        <p:nvSpPr>
          <p:cNvPr id="15"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836578" y="1699589"/>
            <a:ext cx="10788153" cy="4054958"/>
          </a:xfrm>
        </p:spPr>
        <p:txBody>
          <a:bodyPr>
            <a:normAutofit/>
          </a:bodyPr>
          <a:lstStyle>
            <a:lvl1pPr marL="0" indent="0">
              <a:buNone/>
              <a:defRPr sz="16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836578" y="1699589"/>
            <a:ext cx="10788153" cy="4054958"/>
          </a:xfrm>
        </p:spPr>
        <p:txBody>
          <a:bodyPr>
            <a:normAutofit/>
          </a:bodyPr>
          <a:lstStyle>
            <a:lvl1pPr marL="0" indent="0">
              <a:buNone/>
              <a:defRPr sz="1600"/>
            </a:lvl1pPr>
          </a:lstStyle>
          <a:p>
            <a:r>
              <a:rPr lang="en-US" smtClean="0"/>
              <a:t>Click icon to add table</a:t>
            </a:r>
            <a:endParaRPr lang="en-US" dirty="0"/>
          </a:p>
        </p:txBody>
      </p:sp>
      <p:sp>
        <p:nvSpPr>
          <p:cNvPr id="3" name="Rectangle 2"/>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7"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836579" y="1781335"/>
            <a:ext cx="196716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Chevron 6"/>
          <p:cNvSpPr/>
          <p:nvPr/>
        </p:nvSpPr>
        <p:spPr>
          <a:xfrm>
            <a:off x="2607468" y="1771810"/>
            <a:ext cx="1991816"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2604772" y="3103956"/>
            <a:ext cx="1634067"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836578" y="3103956"/>
            <a:ext cx="1630611"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4392431" y="1771810"/>
            <a:ext cx="1991816"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4389735" y="3103956"/>
            <a:ext cx="1634067"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6160309" y="1771810"/>
            <a:ext cx="1991816"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6157613" y="3103956"/>
            <a:ext cx="1634067"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7927727" y="1771810"/>
            <a:ext cx="1991816"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7925031" y="3103956"/>
            <a:ext cx="1634067"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9718425" y="1771810"/>
            <a:ext cx="1728292"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9715729" y="3103956"/>
            <a:ext cx="1728243"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950879" y="1781335"/>
            <a:ext cx="1749695"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950880"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3057506"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723075" y="3175966"/>
            <a:ext cx="1510028"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4857773"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4523341" y="3175966"/>
            <a:ext cx="147764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6596462"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6262032" y="3175966"/>
            <a:ext cx="1529649"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8346795"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8012364"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10167971" y="1781335"/>
            <a:ext cx="1276003"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9795439"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34" name="Text Placeholder 4"/>
          <p:cNvSpPr>
            <a:spLocks noGrp="1"/>
          </p:cNvSpPr>
          <p:nvPr>
            <p:ph type="body" sz="quarter" idx="33"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36" name="Rectangle 35"/>
          <p:cNvSpPr/>
          <p:nvPr/>
        </p:nvSpPr>
        <p:spPr>
          <a:xfrm>
            <a:off x="0" y="0"/>
            <a:ext cx="28940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37"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2"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836580" y="1828800"/>
            <a:ext cx="10558729"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6282265" y="1828800"/>
            <a:ext cx="5113043"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accent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6306628" y="1828798"/>
            <a:ext cx="5088680" cy="3816510"/>
          </a:xfrm>
          <a:prstGeom prst="ellipse">
            <a:avLst/>
          </a:prstGeom>
        </p:spPr>
        <p:txBody>
          <a:bodyPr anchor="ctr"/>
          <a:lstStyle>
            <a:lvl1pPr marL="0" indent="0" algn="ctr">
              <a:buNone/>
              <a:defRPr>
                <a:solidFill>
                  <a:schemeClr val="accent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9939"/>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836578" y="1699589"/>
            <a:ext cx="10788153" cy="4054958"/>
          </a:xfrm>
        </p:spPr>
        <p:txBody>
          <a:bodyPr>
            <a:normAutofit/>
          </a:bodyPr>
          <a:lstStyle>
            <a:lvl1pPr marL="0" indent="0">
              <a:buNone/>
              <a:defRPr sz="16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89406" y="1138"/>
            <a:ext cx="1190464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p:nvSpPr>
        <p:spPr>
          <a:xfrm>
            <a:off x="0" y="0"/>
            <a:ext cx="289405"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836579" y="1381535"/>
            <a:ext cx="103631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836581" y="3270684"/>
            <a:ext cx="103631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836580" y="1958976"/>
            <a:ext cx="103632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836578" y="1699589"/>
            <a:ext cx="10788153" cy="4054958"/>
          </a:xfrm>
        </p:spPr>
        <p:txBody>
          <a:bodyPr>
            <a:normAutofit/>
          </a:bodyPr>
          <a:lstStyle>
            <a:lvl1pPr marL="0" indent="0">
              <a:buNone/>
              <a:defRPr sz="1600"/>
            </a:lvl1pPr>
          </a:lstStyle>
          <a:p>
            <a:r>
              <a:rPr lang="en-US" smtClean="0"/>
              <a:t>Click icon to add table</a:t>
            </a:r>
            <a:endParaRPr lang="en-US" dirty="0"/>
          </a:p>
        </p:txBody>
      </p:sp>
      <p:sp>
        <p:nvSpPr>
          <p:cNvPr id="3" name="Rectangle 2"/>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89405"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Arrow: Pentagon 12"/>
          <p:cNvSpPr/>
          <p:nvPr/>
        </p:nvSpPr>
        <p:spPr>
          <a:xfrm>
            <a:off x="836579" y="1781335"/>
            <a:ext cx="196716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Chevron 6"/>
          <p:cNvSpPr/>
          <p:nvPr/>
        </p:nvSpPr>
        <p:spPr>
          <a:xfrm>
            <a:off x="2607468" y="1771810"/>
            <a:ext cx="1991816"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2604772" y="3103956"/>
            <a:ext cx="1634067"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836578" y="3103956"/>
            <a:ext cx="1630611"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4392431" y="1771810"/>
            <a:ext cx="1991816"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4389735" y="3103956"/>
            <a:ext cx="1634067"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6160309" y="1771810"/>
            <a:ext cx="1991816"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6157613" y="3103956"/>
            <a:ext cx="1634067"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7927727" y="1771810"/>
            <a:ext cx="1991816"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7925031" y="3103956"/>
            <a:ext cx="1634067"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9718425" y="1771810"/>
            <a:ext cx="1728292"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9715729" y="3103956"/>
            <a:ext cx="1728243"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950879" y="1781335"/>
            <a:ext cx="1749695"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950880"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3057506"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723075" y="3175966"/>
            <a:ext cx="1510028"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4857773"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4523341" y="3175966"/>
            <a:ext cx="147764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6596462"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6262032" y="3175966"/>
            <a:ext cx="1529649"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8346795"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8012364"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10167971" y="1781335"/>
            <a:ext cx="1276003"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9795439"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34" name="Text Placeholder 4"/>
          <p:cNvSpPr>
            <a:spLocks noGrp="1"/>
          </p:cNvSpPr>
          <p:nvPr>
            <p:ph type="body" sz="quarter" idx="33"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37"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836580" y="1828800"/>
            <a:ext cx="10558729"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6282265" y="1828800"/>
            <a:ext cx="5113043"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tx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836580" y="177796"/>
            <a:ext cx="10558729"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3" name="Text Placeholder 6"/>
          <p:cNvSpPr>
            <a:spLocks noGrp="1"/>
          </p:cNvSpPr>
          <p:nvPr>
            <p:ph type="body" sz="quarter" idx="16"/>
          </p:nvPr>
        </p:nvSpPr>
        <p:spPr>
          <a:xfrm>
            <a:off x="836580" y="1828800"/>
            <a:ext cx="5113043"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bg2"/>
              </a:buClr>
              <a:buFont typeface="Arial" panose="020B0604020202020204" pitchFamily="34" charset="0"/>
              <a:buChar char="•"/>
              <a:defRPr sz="1800">
                <a:solidFill>
                  <a:schemeClr val="tx1"/>
                </a:solidFill>
              </a:defRPr>
            </a:lvl2pPr>
            <a:lvl3pPr marL="515925"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3pPr>
            <a:lvl4pPr marL="687371"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4pPr>
            <a:lvl5pPr marL="858817" indent="-171446">
              <a:lnSpc>
                <a:spcPct val="100000"/>
              </a:lnSpc>
              <a:spcBef>
                <a:spcPts val="800"/>
              </a:spcBef>
              <a:spcAft>
                <a:spcPts val="600"/>
              </a:spcAft>
              <a:buClr>
                <a:schemeClr val="bg2"/>
              </a:buClr>
              <a:buFont typeface="Arial" panose="020B0604020202020204" pitchFamily="34" charset="0"/>
              <a:buChar cha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6306628" y="1828798"/>
            <a:ext cx="5088680" cy="3816510"/>
          </a:xfrm>
          <a:prstGeom prst="ellipse">
            <a:avLst/>
          </a:prstGeom>
        </p:spPr>
        <p:txBody>
          <a:bodyPr anchor="ctr"/>
          <a:lstStyle>
            <a:lvl1pPr marL="0" indent="0" algn="ctr">
              <a:buNone/>
              <a:defRPr>
                <a:solidFill>
                  <a:schemeClr val="bg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836578" y="1699589"/>
            <a:ext cx="10788153" cy="4054958"/>
          </a:xfrm>
        </p:spPr>
        <p:txBody>
          <a:bodyPr>
            <a:normAutofit/>
          </a:bodyPr>
          <a:lstStyle>
            <a:lvl1pPr marL="0" indent="0">
              <a:buNone/>
              <a:defRPr sz="1600"/>
            </a:lvl1pPr>
          </a:lstStyle>
          <a:p>
            <a:r>
              <a:rPr lang="en-US" smtClean="0"/>
              <a:t>Click icon to add table</a:t>
            </a:r>
            <a:endParaRPr lang="en-US" dirty="0"/>
          </a:p>
        </p:txBody>
      </p:sp>
      <p:sp>
        <p:nvSpPr>
          <p:cNvPr id="3" name="Rectangle 2"/>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836578" y="1699589"/>
            <a:ext cx="10788153" cy="4054959"/>
          </a:xfrm>
        </p:spPr>
        <p:txBody>
          <a:bodyPr>
            <a:normAutofit/>
          </a:bodyPr>
          <a:lstStyle>
            <a:lvl1pPr marL="0" indent="0">
              <a:buNone/>
              <a:defRPr sz="1600">
                <a:solidFill>
                  <a:srgbClr val="4C515A"/>
                </a:solidFill>
              </a:defRPr>
            </a:lvl1pPr>
          </a:lstStyle>
          <a:p>
            <a:r>
              <a:rPr lang="en-US" smtClean="0"/>
              <a:t>Click icon to add chart</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9" name="Text Placeholder 4"/>
          <p:cNvSpPr>
            <a:spLocks noGrp="1"/>
          </p:cNvSpPr>
          <p:nvPr>
            <p:ph type="body" sz="quarter" idx="21"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14" name="Title 1"/>
          <p:cNvSpPr>
            <a:spLocks noGrp="1"/>
          </p:cNvSpPr>
          <p:nvPr>
            <p:ph type="ctrTitle"/>
          </p:nvPr>
        </p:nvSpPr>
        <p:spPr>
          <a:xfrm>
            <a:off x="836579" y="514555"/>
            <a:ext cx="10788152"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8940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Arrow: Pentagon 12"/>
          <p:cNvSpPr/>
          <p:nvPr/>
        </p:nvSpPr>
        <p:spPr>
          <a:xfrm>
            <a:off x="836579" y="1781335"/>
            <a:ext cx="196716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Chevron 6"/>
          <p:cNvSpPr/>
          <p:nvPr/>
        </p:nvSpPr>
        <p:spPr>
          <a:xfrm>
            <a:off x="2607468" y="1771810"/>
            <a:ext cx="1991816"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2604772" y="3103956"/>
            <a:ext cx="1634067"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836578" y="3103956"/>
            <a:ext cx="1630611"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4392431" y="1771810"/>
            <a:ext cx="1991816"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4389735" y="3103956"/>
            <a:ext cx="1634067"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6160309" y="1771810"/>
            <a:ext cx="1991816"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6157613" y="3103956"/>
            <a:ext cx="1634067"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7927727" y="1771810"/>
            <a:ext cx="1991816"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7925031" y="3103956"/>
            <a:ext cx="1634067"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9718425" y="1771810"/>
            <a:ext cx="1728292"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9715729" y="3103956"/>
            <a:ext cx="1728243"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950879" y="1781335"/>
            <a:ext cx="1749695"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950880"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3057506"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723075" y="3175966"/>
            <a:ext cx="1510028"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4857773"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4523341" y="3175966"/>
            <a:ext cx="147764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6596462"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6262032" y="3175966"/>
            <a:ext cx="1529649"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8346795" y="1781335"/>
            <a:ext cx="1556596"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8012364"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10167971" y="1781335"/>
            <a:ext cx="1276003" cy="1322621"/>
          </a:xfrm>
        </p:spPr>
        <p:txBody>
          <a:bodyPr anchor="ctr">
            <a:noAutofit/>
          </a:bodyPr>
          <a:lstStyle>
            <a:lvl1pPr marL="0" indent="0">
              <a:buNone/>
              <a:defRPr sz="1500">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9795439" y="3175966"/>
            <a:ext cx="1546733" cy="1937866"/>
          </a:xfrm>
        </p:spPr>
        <p:txBody>
          <a:bodyPr anchor="t">
            <a:noAutofit/>
          </a:bodyPr>
          <a:lstStyle>
            <a:lvl1pPr marL="0" indent="0">
              <a:buNone/>
              <a:defRPr sz="12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267" y="6087822"/>
            <a:ext cx="2175933" cy="758648"/>
          </a:xfrm>
          <a:prstGeom prst="rect">
            <a:avLst/>
          </a:prstGeom>
        </p:spPr>
      </p:pic>
      <p:sp>
        <p:nvSpPr>
          <p:cNvPr id="34" name="Text Placeholder 4"/>
          <p:cNvSpPr>
            <a:spLocks noGrp="1"/>
          </p:cNvSpPr>
          <p:nvPr>
            <p:ph type="body" sz="quarter" idx="33" hasCustomPrompt="1"/>
          </p:nvPr>
        </p:nvSpPr>
        <p:spPr>
          <a:xfrm>
            <a:off x="3122380" y="5999998"/>
            <a:ext cx="8502353"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838331" y="5877272"/>
            <a:ext cx="10786403"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836579" y="177796"/>
            <a:ext cx="10788152"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SECTION OR EXHIBIT NUMBER</a:t>
            </a:r>
            <a:endParaRPr lang="en-US" dirty="0"/>
          </a:p>
        </p:txBody>
      </p:sp>
      <p:sp>
        <p:nvSpPr>
          <p:cNvPr id="36" name="Title 1"/>
          <p:cNvSpPr>
            <a:spLocks noGrp="1"/>
          </p:cNvSpPr>
          <p:nvPr>
            <p:ph type="ctrTitle"/>
          </p:nvPr>
        </p:nvSpPr>
        <p:spPr>
          <a:xfrm>
            <a:off x="836580" y="514555"/>
            <a:ext cx="10558729" cy="1185034"/>
          </a:xfrm>
          <a:effectLst/>
        </p:spPr>
        <p:txBody>
          <a:bodyPr anchor="t">
            <a:normAutofit/>
          </a:bodyPr>
          <a:lstStyle>
            <a:lvl1pPr algn="l">
              <a:lnSpc>
                <a:spcPct val="90000"/>
              </a:lnSpc>
              <a:defRPr sz="32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MWF Quote - Blue">
    <p:spTree>
      <p:nvGrpSpPr>
        <p:cNvPr id="1" name=""/>
        <p:cNvGrpSpPr/>
        <p:nvPr/>
      </p:nvGrpSpPr>
      <p:grpSpPr>
        <a:xfrm>
          <a:off x="0" y="0"/>
          <a:ext cx="0" cy="0"/>
          <a:chOff x="0" y="0"/>
          <a:chExt cx="0" cy="0"/>
        </a:xfrm>
      </p:grpSpPr>
      <p:sp>
        <p:nvSpPr>
          <p:cNvPr id="49" name="Rectangle 48"/>
          <p:cNvSpPr/>
          <p:nvPr/>
        </p:nvSpPr>
        <p:spPr>
          <a:xfrm>
            <a:off x="-2051" y="0"/>
            <a:ext cx="12194051"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23392" y="800708"/>
            <a:ext cx="11061323"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623392" y="4355357"/>
            <a:ext cx="12192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2026025" y="4564057"/>
            <a:ext cx="54864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2026025" y="4848579"/>
            <a:ext cx="54864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2026026" y="5426341"/>
            <a:ext cx="5054385"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
        <p:nvSpPr>
          <p:cNvPr id="14" name="Text Placeholder 3"/>
          <p:cNvSpPr>
            <a:spLocks noGrp="1"/>
          </p:cNvSpPr>
          <p:nvPr>
            <p:ph type="body" sz="quarter" idx="16"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5"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lumMod val="20000"/>
                    <a:lumOff val="80000"/>
                  </a:schemeClr>
                </a:solidFill>
                <a:latin typeface="+mn-lt"/>
              </a:rPr>
              <a:pPr algn="r"/>
              <a:t>‹#›</a:t>
            </a:fld>
            <a:endParaRPr lang="en-US" sz="900"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MWF Quote - Orange">
    <p:spTree>
      <p:nvGrpSpPr>
        <p:cNvPr id="1" name=""/>
        <p:cNvGrpSpPr/>
        <p:nvPr/>
      </p:nvGrpSpPr>
      <p:grpSpPr>
        <a:xfrm>
          <a:off x="0" y="0"/>
          <a:ext cx="0" cy="0"/>
          <a:chOff x="0" y="0"/>
          <a:chExt cx="0" cy="0"/>
        </a:xfrm>
      </p:grpSpPr>
      <p:sp>
        <p:nvSpPr>
          <p:cNvPr id="49" name="Rectangle 48"/>
          <p:cNvSpPr/>
          <p:nvPr/>
        </p:nvSpPr>
        <p:spPr>
          <a:xfrm>
            <a:off x="-2051" y="0"/>
            <a:ext cx="12194051"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23392" y="800708"/>
            <a:ext cx="11061323"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623392" y="4355357"/>
            <a:ext cx="1219200" cy="914400"/>
          </a:xfrm>
          <a:prstGeom prst="ellipse">
            <a:avLst/>
          </a:prstGeom>
          <a:ln w="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2026025" y="4564057"/>
            <a:ext cx="54864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2026025" y="4848579"/>
            <a:ext cx="54864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2026026" y="5426341"/>
            <a:ext cx="5054385"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
        <p:nvSpPr>
          <p:cNvPr id="11" name="Text Placeholder 3"/>
          <p:cNvSpPr>
            <a:spLocks noGrp="1"/>
          </p:cNvSpPr>
          <p:nvPr>
            <p:ph type="body" sz="quarter" idx="16"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2"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40000"/>
                    <a:lumOff val="60000"/>
                  </a:schemeClr>
                </a:solidFill>
                <a:latin typeface="+mn-lt"/>
              </a:rPr>
              <a:pPr algn="r"/>
              <a:t>‹#›</a:t>
            </a:fld>
            <a:endParaRPr lang="en-US" sz="900"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89406" y="0"/>
            <a:ext cx="11904645"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p:nvSpPr>
        <p:spPr>
          <a:xfrm>
            <a:off x="0" y="0"/>
            <a:ext cx="289405"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1958976"/>
            <a:ext cx="103632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3270684"/>
            <a:ext cx="103631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9" name="Subtitle 2"/>
          <p:cNvSpPr>
            <a:spLocks noGrp="1"/>
          </p:cNvSpPr>
          <p:nvPr>
            <p:ph type="subTitle" idx="1" hasCustomPrompt="1"/>
          </p:nvPr>
        </p:nvSpPr>
        <p:spPr>
          <a:xfrm>
            <a:off x="836579" y="1381535"/>
            <a:ext cx="103631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10"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MWF Quote - Teal">
    <p:spTree>
      <p:nvGrpSpPr>
        <p:cNvPr id="1" name=""/>
        <p:cNvGrpSpPr/>
        <p:nvPr/>
      </p:nvGrpSpPr>
      <p:grpSpPr>
        <a:xfrm>
          <a:off x="0" y="0"/>
          <a:ext cx="0" cy="0"/>
          <a:chOff x="0" y="0"/>
          <a:chExt cx="0" cy="0"/>
        </a:xfrm>
      </p:grpSpPr>
      <p:sp>
        <p:nvSpPr>
          <p:cNvPr id="49" name="Rectangle 48"/>
          <p:cNvSpPr/>
          <p:nvPr/>
        </p:nvSpPr>
        <p:spPr>
          <a:xfrm>
            <a:off x="-2051" y="0"/>
            <a:ext cx="12194051"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23392" y="800708"/>
            <a:ext cx="11061323"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623392" y="4355357"/>
            <a:ext cx="12192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2026025" y="4564057"/>
            <a:ext cx="54864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2026025" y="4848579"/>
            <a:ext cx="54864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2026026" y="5426341"/>
            <a:ext cx="5054385"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
        <p:nvSpPr>
          <p:cNvPr id="12" name="Text Placeholder 3"/>
          <p:cNvSpPr>
            <a:spLocks noGrp="1"/>
          </p:cNvSpPr>
          <p:nvPr>
            <p:ph type="body" sz="quarter" idx="16"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40000"/>
                    <a:lumOff val="60000"/>
                  </a:schemeClr>
                </a:solidFill>
                <a:latin typeface="+mn-lt"/>
              </a:rPr>
              <a:pPr algn="r"/>
              <a:t>‹#›</a:t>
            </a:fld>
            <a:endParaRPr lang="en-US" sz="900"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MWF Quote - Green">
    <p:spTree>
      <p:nvGrpSpPr>
        <p:cNvPr id="1" name=""/>
        <p:cNvGrpSpPr/>
        <p:nvPr/>
      </p:nvGrpSpPr>
      <p:grpSpPr>
        <a:xfrm>
          <a:off x="0" y="0"/>
          <a:ext cx="0" cy="0"/>
          <a:chOff x="0" y="0"/>
          <a:chExt cx="0" cy="0"/>
        </a:xfrm>
      </p:grpSpPr>
      <p:sp>
        <p:nvSpPr>
          <p:cNvPr id="49" name="Rectangle 48"/>
          <p:cNvSpPr/>
          <p:nvPr/>
        </p:nvSpPr>
        <p:spPr>
          <a:xfrm>
            <a:off x="-2051" y="0"/>
            <a:ext cx="12194051"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23392" y="800708"/>
            <a:ext cx="11061323"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623392" y="4355357"/>
            <a:ext cx="12192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2026025" y="4564057"/>
            <a:ext cx="54864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2026025" y="4848579"/>
            <a:ext cx="54864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2026026" y="5426341"/>
            <a:ext cx="5054385"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
        <p:nvSpPr>
          <p:cNvPr id="12" name="Text Placeholder 3"/>
          <p:cNvSpPr>
            <a:spLocks noGrp="1"/>
          </p:cNvSpPr>
          <p:nvPr>
            <p:ph type="body" sz="quarter" idx="16"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MWF Quote - Purple">
    <p:spTree>
      <p:nvGrpSpPr>
        <p:cNvPr id="1" name=""/>
        <p:cNvGrpSpPr/>
        <p:nvPr/>
      </p:nvGrpSpPr>
      <p:grpSpPr>
        <a:xfrm>
          <a:off x="0" y="0"/>
          <a:ext cx="0" cy="0"/>
          <a:chOff x="0" y="0"/>
          <a:chExt cx="0" cy="0"/>
        </a:xfrm>
      </p:grpSpPr>
      <p:sp>
        <p:nvSpPr>
          <p:cNvPr id="49" name="Rectangle 48"/>
          <p:cNvSpPr/>
          <p:nvPr/>
        </p:nvSpPr>
        <p:spPr>
          <a:xfrm>
            <a:off x="-2051" y="0"/>
            <a:ext cx="12194051"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2" name="Text Placeholder 41"/>
          <p:cNvSpPr>
            <a:spLocks noGrp="1"/>
          </p:cNvSpPr>
          <p:nvPr>
            <p:ph type="body" sz="quarter" idx="11" hasCustomPrompt="1"/>
          </p:nvPr>
        </p:nvSpPr>
        <p:spPr>
          <a:xfrm>
            <a:off x="623392" y="800708"/>
            <a:ext cx="11061323"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623392" y="4355357"/>
            <a:ext cx="12192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2026025" y="4564057"/>
            <a:ext cx="54864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2026025" y="4848579"/>
            <a:ext cx="54864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2026026" y="5426341"/>
            <a:ext cx="5054385"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
        <p:nvSpPr>
          <p:cNvPr id="12" name="Text Placeholder 3"/>
          <p:cNvSpPr>
            <a:spLocks noGrp="1"/>
          </p:cNvSpPr>
          <p:nvPr>
            <p:ph type="body" sz="quarter" idx="16"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CC32F24-7750-4501-A982-02A110B7A7F5}" type="datetimeFigureOut">
              <a:rPr lang="en-US" smtClean="0"/>
              <a:t>11/21/17</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2C45075-97E2-43D0-AE56-7B669CB38E27}" type="slidenum">
              <a:rPr lang="en-US" smtClean="0"/>
              <a:t>‹#›</a:t>
            </a:fld>
            <a:endParaRPr lang="en-US" dirty="0"/>
          </a:p>
        </p:txBody>
      </p:sp>
      <p:sp>
        <p:nvSpPr>
          <p:cNvPr id="7" name="TextBox 6"/>
          <p:cNvSpPr txBox="1"/>
          <p:nvPr userDrawn="1"/>
        </p:nvSpPr>
        <p:spPr>
          <a:xfrm>
            <a:off x="1655675" y="6368920"/>
            <a:ext cx="10536325"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rgbClr val="4C515A"/>
                </a:solidFill>
                <a:latin typeface="InterFace" charset="0"/>
                <a:ea typeface="InterFace" charset="0"/>
                <a:cs typeface="InterFace" charset="0"/>
              </a:rPr>
              <a:t>Source: S. R. Collins, M. Z. </a:t>
            </a:r>
            <a:r>
              <a:rPr lang="en-US" sz="900" dirty="0" err="1">
                <a:solidFill>
                  <a:srgbClr val="4C515A"/>
                </a:solidFill>
                <a:latin typeface="InterFace" charset="0"/>
                <a:ea typeface="InterFace" charset="0"/>
                <a:cs typeface="InterFace" charset="0"/>
              </a:rPr>
              <a:t>Gunja</a:t>
            </a:r>
            <a:r>
              <a:rPr lang="en-US" sz="900" dirty="0">
                <a:solidFill>
                  <a:srgbClr val="4C515A"/>
                </a:solidFill>
                <a:latin typeface="InterFace" charset="0"/>
                <a:ea typeface="InterFace" charset="0"/>
                <a:cs typeface="InterFace" charset="0"/>
              </a:rPr>
              <a:t>, and H. K. </a:t>
            </a:r>
            <a:r>
              <a:rPr lang="en-US" sz="900" dirty="0" err="1">
                <a:solidFill>
                  <a:srgbClr val="4C515A"/>
                </a:solidFill>
                <a:latin typeface="InterFace" charset="0"/>
                <a:ea typeface="InterFace" charset="0"/>
                <a:cs typeface="InterFace" charset="0"/>
              </a:rPr>
              <a:t>Bhupal</a:t>
            </a:r>
            <a:r>
              <a:rPr lang="en-US" sz="900" dirty="0">
                <a:solidFill>
                  <a:srgbClr val="4C515A"/>
                </a:solidFill>
                <a:latin typeface="InterFace" charset="0"/>
                <a:ea typeface="InterFace" charset="0"/>
                <a:cs typeface="InterFace" charset="0"/>
              </a:rPr>
              <a:t>, “Senate Tax Bill Results in Premium Increases for Many Who Buy Their Own Coverage; Wealthiest to Benefit Most from Any Offsets from Tax Cuts,” </a:t>
            </a:r>
            <a:r>
              <a:rPr lang="en-US" sz="900" i="1" dirty="0">
                <a:solidFill>
                  <a:srgbClr val="4C515A"/>
                </a:solidFill>
                <a:latin typeface="InterFace" charset="0"/>
                <a:ea typeface="InterFace" charset="0"/>
                <a:cs typeface="InterFace" charset="0"/>
              </a:rPr>
              <a:t>To the Point,</a:t>
            </a:r>
            <a:r>
              <a:rPr lang="en-US" sz="900" dirty="0">
                <a:solidFill>
                  <a:srgbClr val="4C515A"/>
                </a:solidFill>
                <a:latin typeface="InterFace" charset="0"/>
                <a:ea typeface="InterFace" charset="0"/>
                <a:cs typeface="InterFace" charset="0"/>
              </a:rPr>
              <a:t> </a:t>
            </a:r>
            <a:br>
              <a:rPr lang="en-US" sz="900" dirty="0">
                <a:solidFill>
                  <a:srgbClr val="4C515A"/>
                </a:solidFill>
                <a:latin typeface="InterFace" charset="0"/>
                <a:ea typeface="InterFace" charset="0"/>
                <a:cs typeface="InterFace" charset="0"/>
              </a:rPr>
            </a:br>
            <a:r>
              <a:rPr lang="en-US" sz="900" dirty="0">
                <a:solidFill>
                  <a:srgbClr val="4C515A"/>
                </a:solidFill>
                <a:latin typeface="InterFace" charset="0"/>
                <a:ea typeface="InterFace" charset="0"/>
                <a:cs typeface="InterFace" charset="0"/>
              </a:rPr>
              <a:t>The Commonwealth Fund, Nov.</a:t>
            </a:r>
            <a:r>
              <a:rPr lang="en-US" sz="900" baseline="0" dirty="0">
                <a:solidFill>
                  <a:srgbClr val="4C515A"/>
                </a:solidFill>
                <a:latin typeface="InterFace" charset="0"/>
                <a:ea typeface="InterFace" charset="0"/>
                <a:cs typeface="InterFace" charset="0"/>
              </a:rPr>
              <a:t> 21,</a:t>
            </a:r>
            <a:r>
              <a:rPr lang="en-US" sz="900" dirty="0">
                <a:solidFill>
                  <a:srgbClr val="4C515A"/>
                </a:solidFill>
                <a:latin typeface="InterFace" charset="0"/>
                <a:ea typeface="InterFace" charset="0"/>
                <a:cs typeface="InterFace" charset="0"/>
              </a:rPr>
              <a:t> 2017.</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9" name="Straight Connector 8"/>
          <p:cNvCxnSpPr>
            <a:cxnSpLocks/>
          </p:cNvCxnSpPr>
          <p:nvPr userDrawn="1"/>
        </p:nvCxnSpPr>
        <p:spPr>
          <a:xfrm flipH="1">
            <a:off x="71500" y="6309320"/>
            <a:ext cx="12024360"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8865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FCC32F24-7750-4501-A982-02A110B7A7F5}" type="datetimeFigureOut">
              <a:rPr lang="en-US" smtClean="0"/>
              <a:t>11/21/17</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2C45075-97E2-43D0-AE56-7B669CB38E27}" type="slidenum">
              <a:rPr lang="en-US" smtClean="0"/>
              <a:t>‹#›</a:t>
            </a:fld>
            <a:endParaRPr lang="en-US" dirty="0"/>
          </a:p>
        </p:txBody>
      </p:sp>
      <p:sp>
        <p:nvSpPr>
          <p:cNvPr id="6" name="TextBox 5"/>
          <p:cNvSpPr txBox="1"/>
          <p:nvPr userDrawn="1"/>
        </p:nvSpPr>
        <p:spPr>
          <a:xfrm>
            <a:off x="1655675" y="6368920"/>
            <a:ext cx="10536325"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rgbClr val="4C515A"/>
                </a:solidFill>
                <a:latin typeface="InterFace" charset="0"/>
                <a:ea typeface="InterFace" charset="0"/>
                <a:cs typeface="InterFace" charset="0"/>
              </a:rPr>
              <a:t>Source: S. R. Collins, M. Z. </a:t>
            </a:r>
            <a:r>
              <a:rPr lang="en-US" sz="900" dirty="0" err="1">
                <a:solidFill>
                  <a:srgbClr val="4C515A"/>
                </a:solidFill>
                <a:latin typeface="InterFace" charset="0"/>
                <a:ea typeface="InterFace" charset="0"/>
                <a:cs typeface="InterFace" charset="0"/>
              </a:rPr>
              <a:t>Gunja</a:t>
            </a:r>
            <a:r>
              <a:rPr lang="en-US" sz="900" dirty="0">
                <a:solidFill>
                  <a:srgbClr val="4C515A"/>
                </a:solidFill>
                <a:latin typeface="InterFace" charset="0"/>
                <a:ea typeface="InterFace" charset="0"/>
                <a:cs typeface="InterFace" charset="0"/>
              </a:rPr>
              <a:t>, and H. K. </a:t>
            </a:r>
            <a:r>
              <a:rPr lang="en-US" sz="900" dirty="0" err="1">
                <a:solidFill>
                  <a:srgbClr val="4C515A"/>
                </a:solidFill>
                <a:latin typeface="InterFace" charset="0"/>
                <a:ea typeface="InterFace" charset="0"/>
                <a:cs typeface="InterFace" charset="0"/>
              </a:rPr>
              <a:t>Bhupal</a:t>
            </a:r>
            <a:r>
              <a:rPr lang="en-US" sz="900" dirty="0">
                <a:solidFill>
                  <a:srgbClr val="4C515A"/>
                </a:solidFill>
                <a:latin typeface="InterFace" charset="0"/>
                <a:ea typeface="InterFace" charset="0"/>
                <a:cs typeface="InterFace" charset="0"/>
              </a:rPr>
              <a:t>, “Senate Tax Bill Results in Premium Increases for Many Who Buy Their Own Coverage; Wealthiest to Benefit Most from Any Offsets from Tax Cuts,” </a:t>
            </a:r>
            <a:r>
              <a:rPr lang="en-US" sz="900" i="1" dirty="0">
                <a:solidFill>
                  <a:srgbClr val="4C515A"/>
                </a:solidFill>
                <a:latin typeface="InterFace" charset="0"/>
                <a:ea typeface="InterFace" charset="0"/>
                <a:cs typeface="InterFace" charset="0"/>
              </a:rPr>
              <a:t>To the Point,</a:t>
            </a:r>
            <a:r>
              <a:rPr lang="en-US" sz="900" dirty="0">
                <a:solidFill>
                  <a:srgbClr val="4C515A"/>
                </a:solidFill>
                <a:latin typeface="InterFace" charset="0"/>
                <a:ea typeface="InterFace" charset="0"/>
                <a:cs typeface="InterFace" charset="0"/>
              </a:rPr>
              <a:t> </a:t>
            </a:r>
            <a:br>
              <a:rPr lang="en-US" sz="900" dirty="0">
                <a:solidFill>
                  <a:srgbClr val="4C515A"/>
                </a:solidFill>
                <a:latin typeface="InterFace" charset="0"/>
                <a:ea typeface="InterFace" charset="0"/>
                <a:cs typeface="InterFace" charset="0"/>
              </a:rPr>
            </a:br>
            <a:r>
              <a:rPr lang="en-US" sz="900" dirty="0">
                <a:solidFill>
                  <a:srgbClr val="4C515A"/>
                </a:solidFill>
                <a:latin typeface="InterFace" charset="0"/>
                <a:ea typeface="InterFace" charset="0"/>
                <a:cs typeface="InterFace" charset="0"/>
              </a:rPr>
              <a:t>The Commonwealth Fund, Nov.</a:t>
            </a:r>
            <a:r>
              <a:rPr lang="en-US" sz="900" baseline="0" dirty="0">
                <a:solidFill>
                  <a:srgbClr val="4C515A"/>
                </a:solidFill>
                <a:latin typeface="InterFace" charset="0"/>
                <a:ea typeface="InterFace" charset="0"/>
                <a:cs typeface="InterFace" charset="0"/>
              </a:rPr>
              <a:t> 21,</a:t>
            </a:r>
            <a:r>
              <a:rPr lang="en-US" sz="900" dirty="0">
                <a:solidFill>
                  <a:srgbClr val="4C515A"/>
                </a:solidFill>
                <a:latin typeface="InterFace" charset="0"/>
                <a:ea typeface="InterFace" charset="0"/>
                <a:cs typeface="InterFace" charset="0"/>
              </a:rPr>
              <a:t> 2017.</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8" name="Straight Connector 7"/>
          <p:cNvCxnSpPr>
            <a:cxnSpLocks/>
          </p:cNvCxnSpPr>
          <p:nvPr userDrawn="1"/>
        </p:nvCxnSpPr>
        <p:spPr>
          <a:xfrm flipH="1">
            <a:off x="71500" y="6309320"/>
            <a:ext cx="12024360"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23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89406" y="1138"/>
            <a:ext cx="11904645"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Rectangle 2"/>
          <p:cNvSpPr/>
          <p:nvPr/>
        </p:nvSpPr>
        <p:spPr>
          <a:xfrm>
            <a:off x="0" y="0"/>
            <a:ext cx="289405"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836579" y="1381535"/>
            <a:ext cx="103631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836581" y="3270684"/>
            <a:ext cx="103631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836580" y="1958976"/>
            <a:ext cx="103632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40000"/>
                    <a:lumOff val="60000"/>
                  </a:schemeClr>
                </a:solidFill>
                <a:latin typeface="+mn-lt"/>
              </a:rPr>
              <a:pPr algn="r"/>
              <a:t>‹#›</a:t>
            </a:fld>
            <a:endParaRPr lang="en-US" sz="900" dirty="0">
              <a:solidFill>
                <a:schemeClr val="accent4">
                  <a:lumMod val="40000"/>
                  <a:lumOff val="6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89406" y="1138"/>
            <a:ext cx="11904645"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3" name="Rectangle 2"/>
          <p:cNvSpPr/>
          <p:nvPr/>
        </p:nvSpPr>
        <p:spPr>
          <a:xfrm>
            <a:off x="0" y="0"/>
            <a:ext cx="289405"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6" name="Subtitle 2"/>
          <p:cNvSpPr>
            <a:spLocks noGrp="1"/>
          </p:cNvSpPr>
          <p:nvPr>
            <p:ph type="subTitle" idx="1" hasCustomPrompt="1"/>
          </p:nvPr>
        </p:nvSpPr>
        <p:spPr>
          <a:xfrm>
            <a:off x="836579" y="1381535"/>
            <a:ext cx="103631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836581" y="3270684"/>
            <a:ext cx="103631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6968867" y="6288148"/>
            <a:ext cx="4426443" cy="197428"/>
          </a:xfrm>
        </p:spPr>
        <p:txBody>
          <a:bodyPr anchor="ctr">
            <a:noAutofit/>
          </a:bodyPr>
          <a:lstStyle>
            <a:lvl1pPr marL="0" indent="0" algn="r">
              <a:buNone/>
              <a:defRPr sz="90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836580" y="1958976"/>
            <a:ext cx="103632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11307950" y="6288149"/>
            <a:ext cx="376765"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5">
                    <a:lumMod val="40000"/>
                    <a:lumOff val="60000"/>
                  </a:schemeClr>
                </a:solidFill>
                <a:latin typeface="+mn-lt"/>
              </a:rPr>
              <a:pPr algn="r"/>
              <a:t>‹#›</a:t>
            </a:fld>
            <a:endParaRPr lang="en-US" sz="900" dirty="0">
              <a:solidFill>
                <a:schemeClr val="accent5">
                  <a:lumMod val="40000"/>
                  <a:lumOff val="60000"/>
                </a:schemeClr>
              </a:solidFill>
              <a:latin typeface="+mn-lt"/>
            </a:endParaRP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836579" y="6183033"/>
            <a:ext cx="1838888"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MWF Section 2 Photo - Blue">
    <p:spTree>
      <p:nvGrpSpPr>
        <p:cNvPr id="1" name=""/>
        <p:cNvGrpSpPr/>
        <p:nvPr/>
      </p:nvGrpSpPr>
      <p:grpSpPr>
        <a:xfrm>
          <a:off x="0" y="0"/>
          <a:ext cx="0" cy="0"/>
          <a:chOff x="0" y="0"/>
          <a:chExt cx="0" cy="0"/>
        </a:xfrm>
      </p:grpSpPr>
      <p:sp>
        <p:nvSpPr>
          <p:cNvPr id="13" name="Rectangle 12"/>
          <p:cNvSpPr/>
          <p:nvPr/>
        </p:nvSpPr>
        <p:spPr>
          <a:xfrm>
            <a:off x="-1" y="3333275"/>
            <a:ext cx="12194052"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1" y="3467100"/>
            <a:ext cx="12192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3609975"/>
            <a:ext cx="10937731"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4987213"/>
            <a:ext cx="10937729"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12192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
        <p:nvSpPr>
          <p:cNvPr id="17" name="Text Placeholder 3"/>
          <p:cNvSpPr>
            <a:spLocks noGrp="1"/>
          </p:cNvSpPr>
          <p:nvPr>
            <p:ph type="body" sz="quarter" idx="14" hasCustomPrompt="1"/>
          </p:nvPr>
        </p:nvSpPr>
        <p:spPr>
          <a:xfrm>
            <a:off x="6773333" y="6024225"/>
            <a:ext cx="5000976"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MWF Section 2 Photo - Orange">
    <p:spTree>
      <p:nvGrpSpPr>
        <p:cNvPr id="1" name=""/>
        <p:cNvGrpSpPr/>
        <p:nvPr/>
      </p:nvGrpSpPr>
      <p:grpSpPr>
        <a:xfrm>
          <a:off x="0" y="0"/>
          <a:ext cx="0" cy="0"/>
          <a:chOff x="0" y="0"/>
          <a:chExt cx="0" cy="0"/>
        </a:xfrm>
      </p:grpSpPr>
      <p:sp>
        <p:nvSpPr>
          <p:cNvPr id="13" name="Rectangle 12"/>
          <p:cNvSpPr/>
          <p:nvPr/>
        </p:nvSpPr>
        <p:spPr>
          <a:xfrm>
            <a:off x="-1" y="3333275"/>
            <a:ext cx="12194052"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1" y="3467100"/>
            <a:ext cx="12192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3609975"/>
            <a:ext cx="10937731"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4987213"/>
            <a:ext cx="10937729"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12192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
        <p:nvSpPr>
          <p:cNvPr id="10" name="Text Placeholder 3"/>
          <p:cNvSpPr>
            <a:spLocks noGrp="1"/>
          </p:cNvSpPr>
          <p:nvPr>
            <p:ph type="body" sz="quarter" idx="14" hasCustomPrompt="1"/>
          </p:nvPr>
        </p:nvSpPr>
        <p:spPr>
          <a:xfrm>
            <a:off x="6773335" y="6024225"/>
            <a:ext cx="5000976"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Section 2 Photo - Teal">
    <p:spTree>
      <p:nvGrpSpPr>
        <p:cNvPr id="1" name=""/>
        <p:cNvGrpSpPr/>
        <p:nvPr/>
      </p:nvGrpSpPr>
      <p:grpSpPr>
        <a:xfrm>
          <a:off x="0" y="0"/>
          <a:ext cx="0" cy="0"/>
          <a:chOff x="0" y="0"/>
          <a:chExt cx="0" cy="0"/>
        </a:xfrm>
      </p:grpSpPr>
      <p:sp>
        <p:nvSpPr>
          <p:cNvPr id="13" name="Rectangle 12"/>
          <p:cNvSpPr/>
          <p:nvPr/>
        </p:nvSpPr>
        <p:spPr>
          <a:xfrm>
            <a:off x="-1" y="3333275"/>
            <a:ext cx="12194052"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1" y="3467100"/>
            <a:ext cx="12192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Title 1"/>
          <p:cNvSpPr>
            <a:spLocks noGrp="1"/>
          </p:cNvSpPr>
          <p:nvPr>
            <p:ph type="ctrTitle" hasCustomPrompt="1"/>
          </p:nvPr>
        </p:nvSpPr>
        <p:spPr>
          <a:xfrm>
            <a:off x="836580" y="3609975"/>
            <a:ext cx="10937731"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836581" y="4987213"/>
            <a:ext cx="10937729"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12192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795867" y="5803900"/>
            <a:ext cx="2838431" cy="638078"/>
          </a:xfrm>
          <a:prstGeom prst="rect">
            <a:avLst/>
          </a:prstGeom>
        </p:spPr>
      </p:pic>
      <p:sp>
        <p:nvSpPr>
          <p:cNvPr id="10" name="Text Placeholder 3"/>
          <p:cNvSpPr>
            <a:spLocks noGrp="1"/>
          </p:cNvSpPr>
          <p:nvPr>
            <p:ph type="body" sz="quarter" idx="14" hasCustomPrompt="1"/>
          </p:nvPr>
        </p:nvSpPr>
        <p:spPr>
          <a:xfrm>
            <a:off x="6773335" y="6024225"/>
            <a:ext cx="5000976" cy="197428"/>
          </a:xfrm>
        </p:spPr>
        <p:txBody>
          <a:bodyPr anchor="ctr">
            <a:noAutofit/>
          </a:bodyPr>
          <a:lstStyle>
            <a:lvl1pPr marL="0" indent="0" algn="r">
              <a:buNone/>
              <a:defRPr sz="1050" baseline="0">
                <a:solidFill>
                  <a:schemeClr val="bg1"/>
                </a:solidFill>
              </a:defRPr>
            </a:lvl1pPr>
            <a:lvl2pPr marL="171446" indent="0" algn="r">
              <a:buNone/>
              <a:defRPr sz="1000">
                <a:solidFill>
                  <a:schemeClr val="bg1"/>
                </a:solidFill>
              </a:defRPr>
            </a:lvl2pPr>
            <a:lvl3pPr marL="344479" indent="0" algn="r">
              <a:buNone/>
              <a:defRPr sz="1000">
                <a:solidFill>
                  <a:schemeClr val="bg1"/>
                </a:solidFill>
              </a:defRPr>
            </a:lvl3pPr>
            <a:lvl4pPr marL="515925" indent="0" algn="r">
              <a:buNone/>
              <a:defRPr sz="1000">
                <a:solidFill>
                  <a:schemeClr val="bg1"/>
                </a:solidFill>
              </a:defRPr>
            </a:lvl4pPr>
            <a:lvl5pPr marL="687371" indent="0" algn="r">
              <a:buNone/>
              <a:defRPr sz="100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46" Type="http://schemas.openxmlformats.org/officeDocument/2006/relationships/theme" Target="../theme/theme1.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79963"/>
            <a:ext cx="10363200" cy="817561"/>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1219202"/>
            <a:ext cx="10363200" cy="46275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3633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4.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xml"/><Relationship Id="rId3"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3.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12161520" cy="914400"/>
          </a:xfrm>
        </p:spPr>
        <p:txBody>
          <a:bodyPr anchor="t" anchorCtr="0">
            <a:normAutofit/>
          </a:bodyPr>
          <a:lstStyle/>
          <a:p>
            <a:r>
              <a:rPr lang="en-US" sz="2600" dirty="0">
                <a:solidFill>
                  <a:srgbClr val="4C515A"/>
                </a:solidFill>
                <a:latin typeface="Berlingske Serif Text" charset="0"/>
                <a:ea typeface="Berlingske Serif Text" charset="0"/>
                <a:cs typeface="Berlingske Serif Text" charset="0"/>
              </a:rPr>
              <a:t>Additional Amount Spent in Annual Premiums Each Year Due to Repeal of </a:t>
            </a:r>
            <a:r>
              <a:rPr lang="en-US" sz="2600" dirty="0" smtClean="0">
                <a:solidFill>
                  <a:srgbClr val="4C515A"/>
                </a:solidFill>
                <a:latin typeface="Berlingske Serif Text" charset="0"/>
                <a:ea typeface="Berlingske Serif Text" charset="0"/>
                <a:cs typeface="Berlingske Serif Text" charset="0"/>
              </a:rPr>
              <a:t/>
            </a:r>
            <a:br>
              <a:rPr lang="en-US" sz="2600" dirty="0" smtClean="0">
                <a:solidFill>
                  <a:srgbClr val="4C515A"/>
                </a:solidFill>
                <a:latin typeface="Berlingske Serif Text" charset="0"/>
                <a:ea typeface="Berlingske Serif Text" charset="0"/>
                <a:cs typeface="Berlingske Serif Text" charset="0"/>
              </a:rPr>
            </a:br>
            <a:r>
              <a:rPr lang="en-US" sz="2600" dirty="0" smtClean="0">
                <a:solidFill>
                  <a:srgbClr val="4C515A"/>
                </a:solidFill>
                <a:latin typeface="Berlingske Serif Text" charset="0"/>
                <a:ea typeface="Berlingske Serif Text" charset="0"/>
                <a:cs typeface="Berlingske Serif Text" charset="0"/>
              </a:rPr>
              <a:t>Individual </a:t>
            </a:r>
            <a:r>
              <a:rPr lang="en-US" sz="2600" dirty="0">
                <a:solidFill>
                  <a:srgbClr val="4C515A"/>
                </a:solidFill>
                <a:latin typeface="Berlingske Serif Text" charset="0"/>
                <a:ea typeface="Berlingske Serif Text" charset="0"/>
                <a:cs typeface="Berlingske Serif Text" charset="0"/>
              </a:rPr>
              <a:t>Mandate vs. Average Tax Cut in Senate Bill, </a:t>
            </a:r>
            <a:r>
              <a:rPr lang="en-US" sz="2600" dirty="0" smtClean="0">
                <a:solidFill>
                  <a:srgbClr val="4C515A"/>
                </a:solidFill>
                <a:latin typeface="Berlingske Serif Text" charset="0"/>
                <a:ea typeface="Berlingske Serif Text" charset="0"/>
                <a:cs typeface="Berlingske Serif Text" charset="0"/>
              </a:rPr>
              <a:t>2019–2027</a:t>
            </a:r>
            <a:endParaRPr lang="en-US" sz="2600" dirty="0">
              <a:solidFill>
                <a:srgbClr val="4C515A"/>
              </a:solidFill>
              <a:latin typeface="Berlingske Serif Text" charset="0"/>
              <a:ea typeface="Berlingske Serif Text" charset="0"/>
              <a:cs typeface="Berlingske Serif Text"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4611245"/>
              </p:ext>
            </p:extLst>
          </p:nvPr>
        </p:nvGraphicFramePr>
        <p:xfrm>
          <a:off x="116541" y="1070061"/>
          <a:ext cx="11905130" cy="442801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0" y="5486400"/>
            <a:ext cx="12161520" cy="784830"/>
          </a:xfrm>
          <a:prstGeom prst="rect">
            <a:avLst/>
          </a:prstGeom>
          <a:noFill/>
        </p:spPr>
        <p:txBody>
          <a:bodyPr wrap="square" rtlCol="0" anchor="b" anchorCtr="0">
            <a:spAutoFit/>
          </a:bodyPr>
          <a:lstStyle/>
          <a:p>
            <a:pPr>
              <a:defRPr/>
            </a:pPr>
            <a:r>
              <a:rPr kumimoji="0" lang="en-US" sz="900" b="0" i="0" u="none" strike="noStrike" kern="1200" cap="none" spc="0" normalizeH="0" baseline="0" noProof="0" dirty="0">
                <a:ln>
                  <a:noFill/>
                </a:ln>
                <a:solidFill>
                  <a:srgbClr val="4C515A"/>
                </a:solidFill>
                <a:effectLst/>
                <a:uLnTx/>
                <a:uFillTx/>
                <a:latin typeface="Interface"/>
              </a:rPr>
              <a:t>Notes: </a:t>
            </a:r>
            <a:r>
              <a:rPr kumimoji="0" lang="en-US" sz="900" b="0" i="0" u="none" strike="noStrike" kern="1200" cap="none" spc="0" normalizeH="0" baseline="0" noProof="0" dirty="0" smtClean="0">
                <a:ln>
                  <a:noFill/>
                </a:ln>
                <a:solidFill>
                  <a:srgbClr val="4C515A"/>
                </a:solidFill>
                <a:effectLst/>
                <a:uLnTx/>
                <a:uFillTx/>
                <a:latin typeface="Interface"/>
              </a:rPr>
              <a:t>* </a:t>
            </a:r>
            <a:r>
              <a:rPr lang="en-US" sz="900" dirty="0" smtClean="0">
                <a:solidFill>
                  <a:srgbClr val="4C515A"/>
                </a:solidFill>
                <a:latin typeface="Interface"/>
              </a:rPr>
              <a:t>We </a:t>
            </a:r>
            <a:r>
              <a:rPr lang="en-US" sz="900" dirty="0">
                <a:solidFill>
                  <a:srgbClr val="4C515A"/>
                </a:solidFill>
                <a:latin typeface="Interface"/>
              </a:rPr>
              <a:t>estimate the additional amount spent in annual premiums in </a:t>
            </a:r>
            <a:r>
              <a:rPr lang="en-US" sz="900" dirty="0" smtClean="0">
                <a:solidFill>
                  <a:srgbClr val="4C515A"/>
                </a:solidFill>
                <a:latin typeface="Interface"/>
              </a:rPr>
              <a:t>2019–2027 </a:t>
            </a:r>
            <a:r>
              <a:rPr lang="en-US" sz="900" dirty="0">
                <a:solidFill>
                  <a:srgbClr val="4C515A"/>
                </a:solidFill>
                <a:latin typeface="Interface"/>
              </a:rPr>
              <a:t>using 2018 premium data as </a:t>
            </a:r>
            <a:r>
              <a:rPr lang="en-US" sz="900" dirty="0" smtClean="0">
                <a:solidFill>
                  <a:srgbClr val="4C515A"/>
                </a:solidFill>
                <a:latin typeface="Interface"/>
              </a:rPr>
              <a:t>the </a:t>
            </a:r>
            <a:r>
              <a:rPr lang="en-US" sz="900" dirty="0">
                <a:solidFill>
                  <a:srgbClr val="4C515A"/>
                </a:solidFill>
                <a:latin typeface="Interface"/>
              </a:rPr>
              <a:t>baseline. The 2018 </a:t>
            </a:r>
            <a:r>
              <a:rPr lang="en-US" sz="900" dirty="0" smtClean="0">
                <a:solidFill>
                  <a:srgbClr val="4C515A"/>
                </a:solidFill>
                <a:latin typeface="Interface"/>
              </a:rPr>
              <a:t>premiums </a:t>
            </a:r>
            <a:r>
              <a:rPr lang="en-US" sz="900" dirty="0">
                <a:solidFill>
                  <a:srgbClr val="4C515A"/>
                </a:solidFill>
                <a:latin typeface="Interface"/>
              </a:rPr>
              <a:t>are the average of the lowest-cost silver plan in each rating area, unless the lowest-cost gold plan in the rating area has a lower premium than the lowest-cost silver plan. </a:t>
            </a:r>
            <a:r>
              <a:rPr kumimoji="0" lang="en-US" sz="900" b="0" i="0" u="none" strike="noStrike" kern="1200" cap="none" spc="0" normalizeH="0" baseline="0" noProof="0" dirty="0">
                <a:ln>
                  <a:noFill/>
                </a:ln>
                <a:solidFill>
                  <a:srgbClr val="4C515A"/>
                </a:solidFill>
                <a:effectLst/>
                <a:uLnTx/>
                <a:uFillTx/>
                <a:latin typeface="Interface"/>
              </a:rPr>
              <a:t>This analysis is limited to the 39 states that use the </a:t>
            </a:r>
            <a:r>
              <a:rPr kumimoji="0" lang="en-US" sz="900" b="0" i="0" u="none" strike="noStrike" kern="1200" cap="none" spc="0" normalizeH="0" baseline="0" noProof="0" dirty="0" smtClean="0">
                <a:ln>
                  <a:noFill/>
                </a:ln>
                <a:solidFill>
                  <a:srgbClr val="4C515A"/>
                </a:solidFill>
                <a:effectLst/>
                <a:uLnTx/>
                <a:uFillTx/>
                <a:latin typeface="Interface"/>
              </a:rPr>
              <a:t>federally</a:t>
            </a:r>
            <a:r>
              <a:rPr kumimoji="0" lang="en-US" sz="900" b="0" i="0" u="none" strike="noStrike" kern="1200" cap="none" spc="0" normalizeH="0" noProof="0" dirty="0" smtClean="0">
                <a:ln>
                  <a:noFill/>
                </a:ln>
                <a:solidFill>
                  <a:srgbClr val="4C515A"/>
                </a:solidFill>
                <a:effectLst/>
                <a:uLnTx/>
                <a:uFillTx/>
                <a:latin typeface="Interface"/>
              </a:rPr>
              <a:t> </a:t>
            </a:r>
            <a:r>
              <a:rPr kumimoji="0" lang="en-US" sz="900" b="0" i="0" u="none" strike="noStrike" kern="1200" cap="none" spc="0" normalizeH="0" baseline="0" noProof="0" dirty="0" smtClean="0">
                <a:ln>
                  <a:noFill/>
                </a:ln>
                <a:solidFill>
                  <a:srgbClr val="4C515A"/>
                </a:solidFill>
                <a:effectLst/>
                <a:uLnTx/>
                <a:uFillTx/>
                <a:latin typeface="Interface"/>
              </a:rPr>
              <a:t>facilitated </a:t>
            </a:r>
            <a:r>
              <a:rPr kumimoji="0" lang="en-US" sz="900" b="0" i="0" u="none" strike="noStrike" kern="1200" cap="none" spc="0" normalizeH="0" baseline="0" noProof="0" dirty="0">
                <a:ln>
                  <a:noFill/>
                </a:ln>
                <a:solidFill>
                  <a:srgbClr val="4C515A"/>
                </a:solidFill>
                <a:effectLst/>
                <a:uLnTx/>
                <a:uFillTx/>
                <a:latin typeface="Interface"/>
              </a:rPr>
              <a:t>marketplace. We assume premiums will increase by 5% annually under current law starting in 2020 as projected by CBO. We look at the </a:t>
            </a:r>
            <a:r>
              <a:rPr lang="en-US" sz="900" dirty="0">
                <a:solidFill>
                  <a:srgbClr val="4C515A"/>
                </a:solidFill>
                <a:latin typeface="Interface"/>
              </a:rPr>
              <a:t>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a:t>
            </a:r>
            <a:r>
              <a:rPr lang="en-US" sz="900" dirty="0" smtClean="0">
                <a:solidFill>
                  <a:srgbClr val="4C515A"/>
                </a:solidFill>
                <a:latin typeface="Interface"/>
              </a:rPr>
              <a:t>2019–2027.</a:t>
            </a:r>
            <a:endParaRPr lang="en-US" sz="900" dirty="0">
              <a:solidFill>
                <a:srgbClr val="4C515A"/>
              </a:solidFill>
              <a:latin typeface="Interface"/>
            </a:endParaRPr>
          </a:p>
          <a:p>
            <a:pPr>
              <a:defRPr/>
            </a:pPr>
            <a:r>
              <a:rPr kumimoji="0" lang="en-US" sz="900" b="0" i="0" u="none" strike="noStrike" kern="1200" cap="none" spc="0" normalizeH="0" baseline="0" noProof="0" dirty="0" smtClean="0">
                <a:ln>
                  <a:noFill/>
                </a:ln>
                <a:solidFill>
                  <a:srgbClr val="4C515A"/>
                </a:solidFill>
                <a:effectLst/>
                <a:uLnTx/>
                <a:uFillTx/>
                <a:latin typeface="Interface"/>
              </a:rPr>
              <a:t>Data: </a:t>
            </a:r>
            <a:r>
              <a:rPr kumimoji="0" lang="en-US" sz="900" b="0" i="0" u="none" strike="noStrike" kern="1200" cap="none" spc="0" normalizeH="0" baseline="0" noProof="0" dirty="0">
                <a:ln>
                  <a:noFill/>
                </a:ln>
                <a:solidFill>
                  <a:srgbClr val="4C515A"/>
                </a:solidFill>
                <a:effectLst/>
                <a:uLnTx/>
                <a:uFillTx/>
                <a:latin typeface="Interface"/>
              </a:rPr>
              <a:t>Data.Healthcare.gov Plan Year 2018 Individual Medical Coverage Landscape; </a:t>
            </a:r>
            <a:r>
              <a:rPr lang="en-US" sz="900" dirty="0">
                <a:solidFill>
                  <a:srgbClr val="4C515A"/>
                </a:solidFill>
                <a:latin typeface="Interface"/>
              </a:rPr>
              <a:t>Tax Policy Center</a:t>
            </a:r>
            <a:r>
              <a:rPr lang="en-US" sz="900" i="1" dirty="0">
                <a:solidFill>
                  <a:srgbClr val="4C515A"/>
                </a:solidFill>
                <a:latin typeface="Interface"/>
              </a:rPr>
              <a:t>, Distributional Analysis </a:t>
            </a:r>
            <a:r>
              <a:rPr lang="en-US" sz="900" i="1" dirty="0" smtClean="0">
                <a:solidFill>
                  <a:srgbClr val="4C515A"/>
                </a:solidFill>
                <a:latin typeface="Interface"/>
              </a:rPr>
              <a:t>of </a:t>
            </a:r>
            <a:r>
              <a:rPr lang="en-US" sz="900" i="1" dirty="0">
                <a:solidFill>
                  <a:srgbClr val="4C515A"/>
                </a:solidFill>
                <a:latin typeface="Interface"/>
              </a:rPr>
              <a:t>t</a:t>
            </a:r>
            <a:r>
              <a:rPr lang="en-US" sz="900" i="1" dirty="0" smtClean="0">
                <a:solidFill>
                  <a:srgbClr val="4C515A"/>
                </a:solidFill>
                <a:latin typeface="Interface"/>
              </a:rPr>
              <a:t>he </a:t>
            </a:r>
            <a:r>
              <a:rPr lang="en-US" sz="900" i="1" dirty="0">
                <a:solidFill>
                  <a:srgbClr val="4C515A"/>
                </a:solidFill>
                <a:latin typeface="Interface"/>
              </a:rPr>
              <a:t>Tax Cuts </a:t>
            </a:r>
            <a:r>
              <a:rPr lang="en-US" sz="900" i="1" dirty="0" smtClean="0">
                <a:solidFill>
                  <a:srgbClr val="4C515A"/>
                </a:solidFill>
                <a:latin typeface="Interface"/>
              </a:rPr>
              <a:t>and </a:t>
            </a:r>
            <a:r>
              <a:rPr lang="en-US" sz="900" i="1" dirty="0">
                <a:solidFill>
                  <a:srgbClr val="4C515A"/>
                </a:solidFill>
                <a:latin typeface="Interface"/>
              </a:rPr>
              <a:t>Jobs Act </a:t>
            </a:r>
            <a:r>
              <a:rPr lang="en-US" sz="900" i="1" dirty="0" smtClean="0">
                <a:solidFill>
                  <a:srgbClr val="4C515A"/>
                </a:solidFill>
                <a:latin typeface="Interface"/>
              </a:rPr>
              <a:t>as </a:t>
            </a:r>
            <a:r>
              <a:rPr lang="en-US" sz="900" i="1" dirty="0">
                <a:solidFill>
                  <a:srgbClr val="4C515A"/>
                </a:solidFill>
                <a:latin typeface="Interface"/>
              </a:rPr>
              <a:t>Passed </a:t>
            </a:r>
            <a:r>
              <a:rPr lang="en-US" sz="900" i="1" dirty="0" smtClean="0">
                <a:solidFill>
                  <a:srgbClr val="4C515A"/>
                </a:solidFill>
                <a:latin typeface="Interface"/>
              </a:rPr>
              <a:t>by the </a:t>
            </a:r>
            <a:r>
              <a:rPr lang="en-US" sz="900" i="1" dirty="0">
                <a:solidFill>
                  <a:srgbClr val="4C515A"/>
                </a:solidFill>
                <a:latin typeface="Interface"/>
              </a:rPr>
              <a:t>Senate Finance Committee</a:t>
            </a:r>
            <a:r>
              <a:rPr lang="en-US" sz="900" dirty="0">
                <a:solidFill>
                  <a:srgbClr val="4C515A"/>
                </a:solidFill>
                <a:latin typeface="Interface"/>
              </a:rPr>
              <a:t>, </a:t>
            </a:r>
            <a:r>
              <a:rPr lang="en-US" sz="900" dirty="0" smtClean="0">
                <a:solidFill>
                  <a:srgbClr val="4C515A"/>
                </a:solidFill>
                <a:latin typeface="Interface"/>
              </a:rPr>
              <a:t>Nov. </a:t>
            </a:r>
            <a:r>
              <a:rPr lang="en-US" sz="900" dirty="0">
                <a:solidFill>
                  <a:srgbClr val="4C515A"/>
                </a:solidFill>
                <a:latin typeface="Interface"/>
              </a:rPr>
              <a:t>2017.</a:t>
            </a:r>
            <a:endParaRPr kumimoji="0" lang="en-US" sz="900" b="0" i="0" u="none" strike="noStrike" kern="1200" cap="none" spc="0" normalizeH="0" baseline="0" noProof="0" dirty="0">
              <a:ln>
                <a:noFill/>
              </a:ln>
              <a:solidFill>
                <a:srgbClr val="4C515A"/>
              </a:solidFill>
              <a:effectLst/>
              <a:uLnTx/>
              <a:uFillTx/>
              <a:latin typeface="Interface"/>
            </a:endParaRPr>
          </a:p>
        </p:txBody>
      </p:sp>
      <p:sp>
        <p:nvSpPr>
          <p:cNvPr id="18" name="TextBox 17">
            <a:extLst>
              <a:ext uri="{FF2B5EF4-FFF2-40B4-BE49-F238E27FC236}">
                <a16:creationId xmlns:a16="http://schemas.microsoft.com/office/drawing/2014/main" xmlns="" id="{BF5D1C27-E2D9-4880-988F-EAC4DF46E6E9}"/>
              </a:ext>
            </a:extLst>
          </p:cNvPr>
          <p:cNvSpPr txBox="1"/>
          <p:nvPr/>
        </p:nvSpPr>
        <p:spPr>
          <a:xfrm>
            <a:off x="1469991" y="1587815"/>
            <a:ext cx="1518286"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a:ln>
                  <a:noFill/>
                </a:ln>
                <a:solidFill>
                  <a:schemeClr val="accent2">
                    <a:lumMod val="50000"/>
                  </a:schemeClr>
                </a:solidFill>
                <a:effectLst/>
                <a:uLnTx/>
                <a:uFillTx/>
                <a:latin typeface="InterFace" charset="0"/>
                <a:ea typeface="InterFace" charset="0"/>
                <a:cs typeface="InterFace" charset="0"/>
              </a:rPr>
              <a:t>$2,230</a:t>
            </a:r>
          </a:p>
        </p:txBody>
      </p:sp>
      <p:sp>
        <p:nvSpPr>
          <p:cNvPr id="19" name="TextBox 18">
            <a:extLst>
              <a:ext uri="{FF2B5EF4-FFF2-40B4-BE49-F238E27FC236}">
                <a16:creationId xmlns:a16="http://schemas.microsoft.com/office/drawing/2014/main" xmlns="" id="{EA6A9D41-B26A-4715-8A90-1BF95C472837}"/>
              </a:ext>
            </a:extLst>
          </p:cNvPr>
          <p:cNvSpPr txBox="1"/>
          <p:nvPr/>
        </p:nvSpPr>
        <p:spPr>
          <a:xfrm>
            <a:off x="10572504" y="4911921"/>
            <a:ext cx="1167430" cy="261610"/>
          </a:xfrm>
          <a:prstGeom prst="rect">
            <a:avLst/>
          </a:prstGeom>
          <a:noFill/>
        </p:spPr>
        <p:txBody>
          <a:bodyPr wrap="square" rtlCol="0">
            <a:spAutoFit/>
          </a:bodyPr>
          <a:lstStyle/>
          <a:p>
            <a:pPr algn="ctr">
              <a:defRPr/>
            </a:pPr>
            <a:r>
              <a:rPr lang="en-US" sz="1100" b="1" kern="0" dirty="0">
                <a:solidFill>
                  <a:schemeClr val="accent2"/>
                </a:solidFill>
                <a:latin typeface="InterFace" charset="0"/>
                <a:ea typeface="InterFace" charset="0"/>
                <a:cs typeface="InterFace" charset="0"/>
              </a:rPr>
              <a:t>$50</a:t>
            </a:r>
          </a:p>
        </p:txBody>
      </p:sp>
      <p:sp>
        <p:nvSpPr>
          <p:cNvPr id="20" name="TextBox 19">
            <a:extLst>
              <a:ext uri="{FF2B5EF4-FFF2-40B4-BE49-F238E27FC236}">
                <a16:creationId xmlns:a16="http://schemas.microsoft.com/office/drawing/2014/main" xmlns="" id="{8C017D67-BBDE-4B65-BA9B-1C85E54E0A43}"/>
              </a:ext>
            </a:extLst>
          </p:cNvPr>
          <p:cNvSpPr txBox="1"/>
          <p:nvPr/>
        </p:nvSpPr>
        <p:spPr>
          <a:xfrm>
            <a:off x="10579518" y="4736846"/>
            <a:ext cx="123137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accent2">
                    <a:lumMod val="75000"/>
                  </a:schemeClr>
                </a:solidFill>
                <a:effectLst/>
                <a:uLnTx/>
                <a:uFillTx/>
                <a:latin typeface="InterFace" charset="0"/>
                <a:ea typeface="InterFace" charset="0"/>
                <a:cs typeface="InterFace" charset="0"/>
              </a:rPr>
              <a:t>$</a:t>
            </a:r>
            <a:r>
              <a:rPr lang="en-US" sz="1100" b="1" dirty="0">
                <a:solidFill>
                  <a:schemeClr val="accent2">
                    <a:lumMod val="75000"/>
                  </a:schemeClr>
                </a:solidFill>
                <a:latin typeface="InterFace" charset="0"/>
                <a:ea typeface="InterFace" charset="0"/>
                <a:cs typeface="InterFace" charset="0"/>
              </a:rPr>
              <a:t>150</a:t>
            </a:r>
            <a:endParaRPr kumimoji="0" lang="en-US" sz="1100" b="1" u="none" strike="noStrike" kern="1200" cap="none" spc="0" normalizeH="0" baseline="0" noProof="0" dirty="0">
              <a:ln>
                <a:noFill/>
              </a:ln>
              <a:solidFill>
                <a:schemeClr val="accent2">
                  <a:lumMod val="75000"/>
                </a:schemeClr>
              </a:solidFill>
              <a:effectLst/>
              <a:uLnTx/>
              <a:uFillTx/>
              <a:latin typeface="InterFace" charset="0"/>
              <a:ea typeface="InterFace" charset="0"/>
              <a:cs typeface="InterFace" charset="0"/>
            </a:endParaRPr>
          </a:p>
        </p:txBody>
      </p:sp>
      <p:sp>
        <p:nvSpPr>
          <p:cNvPr id="21" name="TextBox 20">
            <a:extLst>
              <a:ext uri="{FF2B5EF4-FFF2-40B4-BE49-F238E27FC236}">
                <a16:creationId xmlns:a16="http://schemas.microsoft.com/office/drawing/2014/main" xmlns="" id="{CA8C1D27-2C8A-45A5-8E87-430DC7F9E4AA}"/>
              </a:ext>
            </a:extLst>
          </p:cNvPr>
          <p:cNvSpPr txBox="1"/>
          <p:nvPr/>
        </p:nvSpPr>
        <p:spPr>
          <a:xfrm>
            <a:off x="10608535" y="4456334"/>
            <a:ext cx="1192195"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accent2">
                    <a:lumMod val="50000"/>
                  </a:schemeClr>
                </a:solidFill>
                <a:effectLst/>
                <a:uLnTx/>
                <a:uFillTx/>
                <a:latin typeface="InterFace" charset="0"/>
                <a:ea typeface="InterFace" charset="0"/>
                <a:cs typeface="InterFace" charset="0"/>
              </a:rPr>
              <a:t>$</a:t>
            </a:r>
            <a:r>
              <a:rPr lang="en-US" sz="1100" b="1" dirty="0">
                <a:solidFill>
                  <a:schemeClr val="accent2">
                    <a:lumMod val="50000"/>
                  </a:schemeClr>
                </a:solidFill>
                <a:latin typeface="InterFace" charset="0"/>
                <a:ea typeface="InterFace" charset="0"/>
                <a:cs typeface="InterFace" charset="0"/>
              </a:rPr>
              <a:t>340</a:t>
            </a:r>
            <a:endParaRPr kumimoji="0" lang="en-US" sz="1100" b="1" u="none" strike="noStrike" kern="1200" cap="none" spc="0" normalizeH="0" baseline="0" noProof="0" dirty="0">
              <a:ln>
                <a:noFill/>
              </a:ln>
              <a:solidFill>
                <a:schemeClr val="accent2">
                  <a:lumMod val="50000"/>
                </a:schemeClr>
              </a:solidFill>
              <a:effectLst/>
              <a:uLnTx/>
              <a:uFillTx/>
              <a:latin typeface="InterFace" charset="0"/>
              <a:ea typeface="InterFace" charset="0"/>
              <a:cs typeface="InterFace" charset="0"/>
            </a:endParaRPr>
          </a:p>
        </p:txBody>
      </p:sp>
      <p:sp>
        <p:nvSpPr>
          <p:cNvPr id="36" name="TextBox 35">
            <a:extLst>
              <a:ext uri="{FF2B5EF4-FFF2-40B4-BE49-F238E27FC236}">
                <a16:creationId xmlns:a16="http://schemas.microsoft.com/office/drawing/2014/main" xmlns="" id="{1841ABD0-D1F7-46B0-962E-54F4DCAE245F}"/>
              </a:ext>
            </a:extLst>
          </p:cNvPr>
          <p:cNvSpPr txBox="1"/>
          <p:nvPr/>
        </p:nvSpPr>
        <p:spPr>
          <a:xfrm>
            <a:off x="1469991" y="2749659"/>
            <a:ext cx="1518286"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u="none" strike="noStrike" kern="1200" cap="none" spc="0" normalizeH="0" baseline="0" noProof="0" dirty="0">
                <a:ln>
                  <a:noFill/>
                </a:ln>
                <a:solidFill>
                  <a:schemeClr val="accent2">
                    <a:lumMod val="75000"/>
                  </a:schemeClr>
                </a:solidFill>
                <a:effectLst/>
                <a:uLnTx/>
                <a:uFillTx/>
                <a:latin typeface="InterFace" charset="0"/>
                <a:ea typeface="InterFace" charset="0"/>
                <a:cs typeface="InterFace" charset="0"/>
              </a:rPr>
              <a:t>$1,430</a:t>
            </a:r>
          </a:p>
        </p:txBody>
      </p:sp>
      <p:sp>
        <p:nvSpPr>
          <p:cNvPr id="37" name="TextBox 36">
            <a:extLst>
              <a:ext uri="{FF2B5EF4-FFF2-40B4-BE49-F238E27FC236}">
                <a16:creationId xmlns:a16="http://schemas.microsoft.com/office/drawing/2014/main" xmlns="" id="{5D39BEA3-56ED-4711-A1D6-992CC94E3C47}"/>
              </a:ext>
            </a:extLst>
          </p:cNvPr>
          <p:cNvSpPr txBox="1"/>
          <p:nvPr/>
        </p:nvSpPr>
        <p:spPr>
          <a:xfrm>
            <a:off x="1471099" y="3581122"/>
            <a:ext cx="1517178" cy="27699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u="none" strike="noStrike" kern="0" cap="none" spc="0" normalizeH="0" baseline="0" noProof="0">
                <a:ln>
                  <a:noFill/>
                </a:ln>
                <a:solidFill>
                  <a:schemeClr val="accent2"/>
                </a:solidFill>
                <a:effectLst/>
                <a:uLnTx/>
                <a:uFillTx/>
                <a:latin typeface="InterFace" charset="0"/>
                <a:ea typeface="InterFace" charset="0"/>
                <a:cs typeface="InterFace" charset="0"/>
              </a:rPr>
              <a:t>$850</a:t>
            </a:r>
            <a:endParaRPr kumimoji="0" lang="en-US" sz="1200" b="1" u="none" strike="noStrike" kern="0" cap="none" spc="0" normalizeH="0" baseline="0" noProof="0" dirty="0">
              <a:ln>
                <a:noFill/>
              </a:ln>
              <a:solidFill>
                <a:schemeClr val="accent2"/>
              </a:solidFill>
              <a:effectLst/>
              <a:uLnTx/>
              <a:uFillTx/>
              <a:latin typeface="InterFace" charset="0"/>
              <a:ea typeface="InterFace" charset="0"/>
              <a:cs typeface="InterFace" charset="0"/>
            </a:endParaRPr>
          </a:p>
        </p:txBody>
      </p:sp>
      <p:sp>
        <p:nvSpPr>
          <p:cNvPr id="31" name="TextBox 30">
            <a:extLst>
              <a:ext uri="{FF2B5EF4-FFF2-40B4-BE49-F238E27FC236}">
                <a16:creationId xmlns:a16="http://schemas.microsoft.com/office/drawing/2014/main" xmlns="" id="{406C4816-2B36-4749-9D69-006ED08BF1D6}"/>
              </a:ext>
            </a:extLst>
          </p:cNvPr>
          <p:cNvSpPr txBox="1"/>
          <p:nvPr/>
        </p:nvSpPr>
        <p:spPr>
          <a:xfrm>
            <a:off x="7760111" y="2159725"/>
            <a:ext cx="1624693"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accent2">
                    <a:lumMod val="50000"/>
                  </a:schemeClr>
                </a:solidFill>
                <a:effectLst/>
                <a:uLnTx/>
                <a:uFillTx/>
                <a:latin typeface="InterFace" charset="0"/>
                <a:ea typeface="InterFace" charset="0"/>
                <a:cs typeface="InterFace" charset="0"/>
              </a:rPr>
              <a:t>$</a:t>
            </a:r>
            <a:r>
              <a:rPr lang="en-US" sz="1100" b="1" dirty="0">
                <a:solidFill>
                  <a:schemeClr val="accent2">
                    <a:lumMod val="50000"/>
                  </a:schemeClr>
                </a:solidFill>
                <a:latin typeface="InterFace" charset="0"/>
                <a:ea typeface="InterFace" charset="0"/>
                <a:cs typeface="InterFace" charset="0"/>
              </a:rPr>
              <a:t>1,800</a:t>
            </a:r>
            <a:endParaRPr kumimoji="0" lang="en-US" sz="1100" b="1" u="none" strike="noStrike" kern="1200" cap="none" spc="0" normalizeH="0" baseline="0" noProof="0" dirty="0">
              <a:ln>
                <a:noFill/>
              </a:ln>
              <a:solidFill>
                <a:schemeClr val="accent2">
                  <a:lumMod val="50000"/>
                </a:schemeClr>
              </a:solidFill>
              <a:effectLst/>
              <a:uLnTx/>
              <a:uFillTx/>
              <a:latin typeface="InterFace" charset="0"/>
              <a:ea typeface="InterFace" charset="0"/>
              <a:cs typeface="InterFace" charset="0"/>
            </a:endParaRPr>
          </a:p>
        </p:txBody>
      </p:sp>
      <p:sp>
        <p:nvSpPr>
          <p:cNvPr id="32" name="TextBox 31">
            <a:extLst>
              <a:ext uri="{FF2B5EF4-FFF2-40B4-BE49-F238E27FC236}">
                <a16:creationId xmlns:a16="http://schemas.microsoft.com/office/drawing/2014/main" xmlns="" id="{C2C633B5-AF06-44A7-B6DC-3B7C8AEF1CEF}"/>
              </a:ext>
            </a:extLst>
          </p:cNvPr>
          <p:cNvSpPr txBox="1"/>
          <p:nvPr/>
        </p:nvSpPr>
        <p:spPr>
          <a:xfrm>
            <a:off x="7655037" y="2891164"/>
            <a:ext cx="1835902"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accent2">
                    <a:lumMod val="75000"/>
                  </a:schemeClr>
                </a:solidFill>
                <a:effectLst/>
                <a:uLnTx/>
                <a:uFillTx/>
                <a:latin typeface="InterFace" charset="0"/>
                <a:ea typeface="InterFace" charset="0"/>
                <a:cs typeface="InterFace" charset="0"/>
              </a:rPr>
              <a:t>$1,330</a:t>
            </a:r>
          </a:p>
        </p:txBody>
      </p:sp>
      <p:sp>
        <p:nvSpPr>
          <p:cNvPr id="39" name="TextBox 38">
            <a:extLst>
              <a:ext uri="{FF2B5EF4-FFF2-40B4-BE49-F238E27FC236}">
                <a16:creationId xmlns:a16="http://schemas.microsoft.com/office/drawing/2014/main" xmlns="" id="{5DF27CD0-1B8F-44A4-A0E6-0DA59EF9EFD8}"/>
              </a:ext>
            </a:extLst>
          </p:cNvPr>
          <p:cNvSpPr txBox="1"/>
          <p:nvPr/>
        </p:nvSpPr>
        <p:spPr>
          <a:xfrm>
            <a:off x="7815126" y="3554022"/>
            <a:ext cx="1506597"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u="none" strike="noStrike" kern="0" cap="none" spc="0" normalizeH="0" baseline="0" noProof="0" dirty="0">
                <a:ln>
                  <a:noFill/>
                </a:ln>
                <a:solidFill>
                  <a:schemeClr val="accent2"/>
                </a:solidFill>
                <a:effectLst/>
                <a:uLnTx/>
                <a:uFillTx/>
                <a:latin typeface="InterFace" charset="0"/>
                <a:ea typeface="InterFace" charset="0"/>
                <a:cs typeface="InterFace" charset="0"/>
              </a:rPr>
              <a:t>$880</a:t>
            </a:r>
          </a:p>
        </p:txBody>
      </p:sp>
      <p:sp>
        <p:nvSpPr>
          <p:cNvPr id="42" name="TextBox 41">
            <a:extLst>
              <a:ext uri="{FF2B5EF4-FFF2-40B4-BE49-F238E27FC236}">
                <a16:creationId xmlns:a16="http://schemas.microsoft.com/office/drawing/2014/main" xmlns="" id="{DA0A6934-2D4D-4861-A543-EF15F0D5870C}"/>
              </a:ext>
            </a:extLst>
          </p:cNvPr>
          <p:cNvSpPr txBox="1"/>
          <p:nvPr/>
        </p:nvSpPr>
        <p:spPr>
          <a:xfrm>
            <a:off x="10966131" y="2204829"/>
            <a:ext cx="1349716"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solidFill>
                  <a:schemeClr val="bg2">
                    <a:lumMod val="50000"/>
                  </a:schemeClr>
                </a:solidFill>
                <a:effectLst/>
                <a:uLnTx/>
                <a:uFillTx/>
                <a:latin typeface="InterFace" charset="0"/>
                <a:ea typeface="InterFace" charset="0"/>
                <a:cs typeface="InterFace" charset="0"/>
              </a:rPr>
              <a:t>60-year-old</a:t>
            </a:r>
            <a:endParaRPr kumimoji="0" lang="en-US" sz="1400" b="1" u="none" strike="noStrike" kern="1200" cap="none" spc="0" normalizeH="0" baseline="0" noProof="0" dirty="0">
              <a:ln>
                <a:noFill/>
              </a:ln>
              <a:solidFill>
                <a:schemeClr val="bg2">
                  <a:lumMod val="50000"/>
                </a:schemeClr>
              </a:solidFill>
              <a:effectLst/>
              <a:uLnTx/>
              <a:uFillTx/>
              <a:latin typeface="InterFace" charset="0"/>
              <a:ea typeface="InterFace" charset="0"/>
              <a:cs typeface="InterFace" charset="0"/>
            </a:endParaRPr>
          </a:p>
        </p:txBody>
      </p:sp>
      <p:sp>
        <p:nvSpPr>
          <p:cNvPr id="45" name="TextBox 44">
            <a:extLst>
              <a:ext uri="{FF2B5EF4-FFF2-40B4-BE49-F238E27FC236}">
                <a16:creationId xmlns:a16="http://schemas.microsoft.com/office/drawing/2014/main" xmlns="" id="{A02F197A-9BD3-415F-8840-FDC236D62ECD}"/>
              </a:ext>
            </a:extLst>
          </p:cNvPr>
          <p:cNvSpPr txBox="1"/>
          <p:nvPr/>
        </p:nvSpPr>
        <p:spPr>
          <a:xfrm>
            <a:off x="10966131" y="3671989"/>
            <a:ext cx="1310142"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solidFill>
                  <a:schemeClr val="bg2">
                    <a:lumMod val="75000"/>
                  </a:schemeClr>
                </a:solidFill>
                <a:effectLst/>
                <a:uLnTx/>
                <a:uFillTx/>
                <a:latin typeface="InterFace" charset="0"/>
                <a:ea typeface="InterFace" charset="0"/>
                <a:cs typeface="InterFace" charset="0"/>
              </a:rPr>
              <a:t>40-year-old</a:t>
            </a:r>
            <a:endParaRPr kumimoji="0" lang="en-US" sz="1400" b="1" u="none" strike="noStrike" kern="1200" cap="none" spc="0" normalizeH="0" baseline="0" noProof="0" dirty="0">
              <a:ln>
                <a:noFill/>
              </a:ln>
              <a:solidFill>
                <a:schemeClr val="bg2">
                  <a:lumMod val="75000"/>
                </a:schemeClr>
              </a:solidFill>
              <a:effectLst/>
              <a:uLnTx/>
              <a:uFillTx/>
              <a:latin typeface="InterFace" charset="0"/>
              <a:ea typeface="InterFace" charset="0"/>
              <a:cs typeface="InterFace" charset="0"/>
            </a:endParaRPr>
          </a:p>
        </p:txBody>
      </p:sp>
      <p:sp>
        <p:nvSpPr>
          <p:cNvPr id="49" name="TextBox 48">
            <a:extLst>
              <a:ext uri="{FF2B5EF4-FFF2-40B4-BE49-F238E27FC236}">
                <a16:creationId xmlns:a16="http://schemas.microsoft.com/office/drawing/2014/main" xmlns="" id="{3E33029C-5B5E-47CC-B47D-70384DBF2F68}"/>
              </a:ext>
            </a:extLst>
          </p:cNvPr>
          <p:cNvSpPr txBox="1"/>
          <p:nvPr/>
        </p:nvSpPr>
        <p:spPr>
          <a:xfrm>
            <a:off x="10966131" y="3898083"/>
            <a:ext cx="142624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solidFill>
                  <a:schemeClr val="bg2"/>
                </a:solidFill>
                <a:effectLst/>
                <a:uLnTx/>
                <a:uFillTx/>
                <a:latin typeface="InterFace" charset="0"/>
                <a:ea typeface="InterFace" charset="0"/>
                <a:cs typeface="InterFace" charset="0"/>
              </a:rPr>
              <a:t>27-year-old</a:t>
            </a:r>
            <a:endParaRPr kumimoji="0" lang="en-US" sz="1400" b="1" u="none" strike="noStrike" kern="1200" cap="none" spc="0" normalizeH="0" baseline="0" noProof="0" dirty="0">
              <a:ln>
                <a:noFill/>
              </a:ln>
              <a:solidFill>
                <a:schemeClr val="bg2"/>
              </a:solidFill>
              <a:effectLst/>
              <a:uLnTx/>
              <a:uFillTx/>
              <a:latin typeface="InterFace" charset="0"/>
              <a:ea typeface="InterFace" charset="0"/>
              <a:cs typeface="InterFace" charset="0"/>
            </a:endParaRPr>
          </a:p>
        </p:txBody>
      </p:sp>
      <p:sp>
        <p:nvSpPr>
          <p:cNvPr id="22" name="TextBox 21"/>
          <p:cNvSpPr txBox="1"/>
          <p:nvPr/>
        </p:nvSpPr>
        <p:spPr>
          <a:xfrm>
            <a:off x="0" y="939505"/>
            <a:ext cx="12161520" cy="292388"/>
          </a:xfrm>
          <a:prstGeom prst="rect">
            <a:avLst/>
          </a:prstGeom>
          <a:noFill/>
        </p:spPr>
        <p:txBody>
          <a:bodyPr wrap="square" rtlCol="0">
            <a:spAutoFit/>
          </a:bodyPr>
          <a:lstStyle/>
          <a:p>
            <a:r>
              <a:rPr lang="en-US" sz="1300" i="1" dirty="0">
                <a:solidFill>
                  <a:srgbClr val="4C515A"/>
                </a:solidFill>
                <a:latin typeface="Interface"/>
              </a:rPr>
              <a:t>Additional amount spent in annual premiums if the Affordable Care Act individual mandate is repealed, based on </a:t>
            </a:r>
            <a:r>
              <a:rPr lang="en-US" sz="1300" i="1" dirty="0" smtClean="0">
                <a:solidFill>
                  <a:srgbClr val="4C515A"/>
                </a:solidFill>
                <a:latin typeface="Interface"/>
              </a:rPr>
              <a:t>lowest-cost </a:t>
            </a:r>
            <a:r>
              <a:rPr lang="en-US" sz="1300" i="1" dirty="0">
                <a:solidFill>
                  <a:srgbClr val="4C515A"/>
                </a:solidFill>
                <a:latin typeface="Interface"/>
              </a:rPr>
              <a:t>silver plan*</a:t>
            </a:r>
          </a:p>
        </p:txBody>
      </p:sp>
      <p:grpSp>
        <p:nvGrpSpPr>
          <p:cNvPr id="23" name="Group 22">
            <a:extLst>
              <a:ext uri="{FF2B5EF4-FFF2-40B4-BE49-F238E27FC236}">
                <a16:creationId xmlns:a16="http://schemas.microsoft.com/office/drawing/2014/main" xmlns="" id="{A39E3EE0-3E73-4985-8531-B0A622D13FAF}"/>
              </a:ext>
            </a:extLst>
          </p:cNvPr>
          <p:cNvGrpSpPr/>
          <p:nvPr/>
        </p:nvGrpSpPr>
        <p:grpSpPr>
          <a:xfrm>
            <a:off x="6244290" y="1250323"/>
            <a:ext cx="4149166" cy="719088"/>
            <a:chOff x="3696100" y="1280854"/>
            <a:chExt cx="4149166" cy="719088"/>
          </a:xfrm>
        </p:grpSpPr>
        <p:grpSp>
          <p:nvGrpSpPr>
            <p:cNvPr id="24" name="Group 23">
              <a:extLst>
                <a:ext uri="{FF2B5EF4-FFF2-40B4-BE49-F238E27FC236}">
                  <a16:creationId xmlns:a16="http://schemas.microsoft.com/office/drawing/2014/main" xmlns="" id="{61D9C54A-3FA3-490F-B492-531D2FDC1AAE}"/>
                </a:ext>
              </a:extLst>
            </p:cNvPr>
            <p:cNvGrpSpPr/>
            <p:nvPr/>
          </p:nvGrpSpPr>
          <p:grpSpPr>
            <a:xfrm>
              <a:off x="3696100" y="1722943"/>
              <a:ext cx="4149166" cy="276999"/>
              <a:chOff x="3696100" y="1541968"/>
              <a:chExt cx="4149166" cy="276999"/>
            </a:xfrm>
          </p:grpSpPr>
          <p:sp>
            <p:nvSpPr>
              <p:cNvPr id="33" name="TextBox 32">
                <a:extLst>
                  <a:ext uri="{FF2B5EF4-FFF2-40B4-BE49-F238E27FC236}">
                    <a16:creationId xmlns:a16="http://schemas.microsoft.com/office/drawing/2014/main" xmlns="" id="{6C5602B1-E318-4CFB-B403-94FBBFEBCEBC}"/>
                  </a:ext>
                </a:extLst>
              </p:cNvPr>
              <p:cNvSpPr txBox="1"/>
              <p:nvPr/>
            </p:nvSpPr>
            <p:spPr>
              <a:xfrm>
                <a:off x="3951397" y="1541968"/>
                <a:ext cx="3893869" cy="276999"/>
              </a:xfrm>
              <a:prstGeom prst="rect">
                <a:avLst/>
              </a:prstGeom>
              <a:noFill/>
            </p:spPr>
            <p:txBody>
              <a:bodyPr wrap="square" rtlCol="0">
                <a:spAutoFit/>
              </a:bodyPr>
              <a:lstStyle/>
              <a:p>
                <a:pPr lvl="0">
                  <a:defRPr/>
                </a:pPr>
                <a:r>
                  <a:rPr kumimoji="0" lang="en-US" sz="1200" u="none" strike="noStrike" kern="1200" cap="none" spc="0" normalizeH="0" baseline="0" noProof="0" dirty="0">
                    <a:ln>
                      <a:noFill/>
                    </a:ln>
                    <a:effectLst/>
                    <a:uLnTx/>
                    <a:uFillTx/>
                    <a:latin typeface="InterFace" charset="0"/>
                    <a:ea typeface="InterFace" charset="0"/>
                    <a:cs typeface="InterFace" charset="0"/>
                  </a:rPr>
                  <a:t>Average tax cut for </a:t>
                </a:r>
                <a:r>
                  <a:rPr lang="en-US" sz="1200" dirty="0" smtClean="0">
                    <a:latin typeface="InterFace" charset="0"/>
                    <a:ea typeface="InterFace" charset="0"/>
                    <a:cs typeface="InterFace" charset="0"/>
                  </a:rPr>
                  <a:t>3rd </a:t>
                </a:r>
                <a:r>
                  <a:rPr lang="en-US" sz="1200" dirty="0">
                    <a:latin typeface="InterFace" charset="0"/>
                    <a:ea typeface="InterFace" charset="0"/>
                    <a:cs typeface="InterFace" charset="0"/>
                  </a:rPr>
                  <a:t>quintile</a:t>
                </a:r>
              </a:p>
            </p:txBody>
          </p:sp>
          <p:cxnSp>
            <p:nvCxnSpPr>
              <p:cNvPr id="34" name="Straight Connector 33">
                <a:extLst>
                  <a:ext uri="{FF2B5EF4-FFF2-40B4-BE49-F238E27FC236}">
                    <a16:creationId xmlns:a16="http://schemas.microsoft.com/office/drawing/2014/main" xmlns="" id="{2A4FFDF7-1ACC-49A2-BD17-3157BF752E3A}"/>
                  </a:ext>
                </a:extLst>
              </p:cNvPr>
              <p:cNvCxnSpPr>
                <a:cxnSpLocks/>
              </p:cNvCxnSpPr>
              <p:nvPr/>
            </p:nvCxnSpPr>
            <p:spPr>
              <a:xfrm>
                <a:off x="3696100" y="1695856"/>
                <a:ext cx="294545"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xmlns="" id="{92572DBB-6DB7-405A-892E-9DD27A2B3AA8}"/>
                </a:ext>
              </a:extLst>
            </p:cNvPr>
            <p:cNvGrpSpPr/>
            <p:nvPr/>
          </p:nvGrpSpPr>
          <p:grpSpPr>
            <a:xfrm>
              <a:off x="3696100" y="1509178"/>
              <a:ext cx="4035465" cy="276999"/>
              <a:chOff x="3696100" y="1499131"/>
              <a:chExt cx="4035465" cy="276999"/>
            </a:xfrm>
          </p:grpSpPr>
          <p:sp>
            <p:nvSpPr>
              <p:cNvPr id="29" name="TextBox 28">
                <a:extLst>
                  <a:ext uri="{FF2B5EF4-FFF2-40B4-BE49-F238E27FC236}">
                    <a16:creationId xmlns:a16="http://schemas.microsoft.com/office/drawing/2014/main" xmlns="" id="{7BE3B55D-B6DE-4291-8EB5-B7B0BFEF83F0}"/>
                  </a:ext>
                </a:extLst>
              </p:cNvPr>
              <p:cNvSpPr txBox="1"/>
              <p:nvPr/>
            </p:nvSpPr>
            <p:spPr>
              <a:xfrm>
                <a:off x="3951397" y="1499131"/>
                <a:ext cx="3780168" cy="276999"/>
              </a:xfrm>
              <a:prstGeom prst="rect">
                <a:avLst/>
              </a:prstGeom>
              <a:noFill/>
            </p:spPr>
            <p:txBody>
              <a:bodyPr wrap="square" rtlCol="0">
                <a:spAutoFit/>
              </a:bodyPr>
              <a:lstStyle/>
              <a:p>
                <a:pPr lvl="0">
                  <a:defRPr/>
                </a:pPr>
                <a:r>
                  <a:rPr kumimoji="0" lang="en-US" sz="1200" u="none" strike="noStrike" kern="1200" cap="none" spc="0" normalizeH="0" baseline="0" noProof="0" dirty="0">
                    <a:ln>
                      <a:noFill/>
                    </a:ln>
                    <a:effectLst/>
                    <a:uLnTx/>
                    <a:uFillTx/>
                    <a:latin typeface="InterFace" charset="0"/>
                    <a:ea typeface="InterFace" charset="0"/>
                    <a:cs typeface="InterFace" charset="0"/>
                  </a:rPr>
                  <a:t>Average tax cut </a:t>
                </a:r>
                <a:r>
                  <a:rPr lang="en-US" sz="1200" dirty="0">
                    <a:latin typeface="InterFace" charset="0"/>
                    <a:ea typeface="InterFace" charset="0"/>
                    <a:cs typeface="InterFace" charset="0"/>
                  </a:rPr>
                  <a:t>for 4th </a:t>
                </a:r>
                <a:r>
                  <a:rPr lang="en-US" sz="1200" dirty="0" smtClean="0">
                    <a:latin typeface="InterFace" charset="0"/>
                    <a:ea typeface="InterFace" charset="0"/>
                    <a:cs typeface="InterFace" charset="0"/>
                  </a:rPr>
                  <a:t>quintile</a:t>
                </a:r>
                <a:endParaRPr lang="en-US" sz="1200" dirty="0">
                  <a:latin typeface="InterFace" charset="0"/>
                  <a:ea typeface="InterFace" charset="0"/>
                  <a:cs typeface="InterFace" charset="0"/>
                </a:endParaRPr>
              </a:p>
            </p:txBody>
          </p:sp>
          <p:cxnSp>
            <p:nvCxnSpPr>
              <p:cNvPr id="30" name="Straight Connector 29">
                <a:extLst>
                  <a:ext uri="{FF2B5EF4-FFF2-40B4-BE49-F238E27FC236}">
                    <a16:creationId xmlns:a16="http://schemas.microsoft.com/office/drawing/2014/main" xmlns="" id="{375989BE-49C5-4256-875F-F412E7FA6090}"/>
                  </a:ext>
                </a:extLst>
              </p:cNvPr>
              <p:cNvCxnSpPr>
                <a:cxnSpLocks/>
              </p:cNvCxnSpPr>
              <p:nvPr/>
            </p:nvCxnSpPr>
            <p:spPr>
              <a:xfrm>
                <a:off x="3696100" y="1653019"/>
                <a:ext cx="294545" cy="0"/>
              </a:xfrm>
              <a:prstGeom prst="line">
                <a:avLst/>
              </a:prstGeom>
              <a:ln w="2540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xmlns="" id="{0887880D-40EF-4604-895B-CB5820FC5AC0}"/>
                </a:ext>
              </a:extLst>
            </p:cNvPr>
            <p:cNvGrpSpPr/>
            <p:nvPr/>
          </p:nvGrpSpPr>
          <p:grpSpPr>
            <a:xfrm>
              <a:off x="3696100" y="1280854"/>
              <a:ext cx="4149166" cy="276999"/>
              <a:chOff x="3696100" y="1433254"/>
              <a:chExt cx="4149166" cy="276999"/>
            </a:xfrm>
          </p:grpSpPr>
          <p:sp>
            <p:nvSpPr>
              <p:cNvPr id="27" name="TextBox 26">
                <a:extLst>
                  <a:ext uri="{FF2B5EF4-FFF2-40B4-BE49-F238E27FC236}">
                    <a16:creationId xmlns:a16="http://schemas.microsoft.com/office/drawing/2014/main" xmlns="" id="{259D0CAC-CBC0-4362-99CA-6633A40881A6}"/>
                  </a:ext>
                </a:extLst>
              </p:cNvPr>
              <p:cNvSpPr txBox="1"/>
              <p:nvPr/>
            </p:nvSpPr>
            <p:spPr>
              <a:xfrm>
                <a:off x="3951397" y="1433254"/>
                <a:ext cx="3893869" cy="276999"/>
              </a:xfrm>
              <a:prstGeom prst="rect">
                <a:avLst/>
              </a:prstGeom>
              <a:noFill/>
            </p:spPr>
            <p:txBody>
              <a:bodyPr wrap="square" rtlCol="0">
                <a:spAutoFit/>
              </a:bodyPr>
              <a:lstStyle/>
              <a:p>
                <a:pPr lvl="0">
                  <a:defRPr/>
                </a:pPr>
                <a:r>
                  <a:rPr lang="en-US" sz="1200" dirty="0">
                    <a:latin typeface="InterFace" charset="0"/>
                    <a:ea typeface="InterFace" charset="0"/>
                    <a:cs typeface="InterFace" charset="0"/>
                  </a:rPr>
                  <a:t>A</a:t>
                </a:r>
                <a:r>
                  <a:rPr lang="en-US" sz="1200" dirty="0" smtClean="0">
                    <a:latin typeface="InterFace" charset="0"/>
                    <a:ea typeface="InterFace" charset="0"/>
                    <a:cs typeface="InterFace" charset="0"/>
                  </a:rPr>
                  <a:t>verage </a:t>
                </a:r>
                <a:r>
                  <a:rPr lang="en-US" sz="1200" dirty="0">
                    <a:latin typeface="InterFace" charset="0"/>
                    <a:ea typeface="InterFace" charset="0"/>
                    <a:cs typeface="InterFace" charset="0"/>
                  </a:rPr>
                  <a:t>tax cut for </a:t>
                </a:r>
                <a:r>
                  <a:rPr lang="en-US" sz="1200" dirty="0" smtClean="0">
                    <a:latin typeface="InterFace" charset="0"/>
                    <a:ea typeface="InterFace" charset="0"/>
                    <a:cs typeface="InterFace" charset="0"/>
                  </a:rPr>
                  <a:t>80th–90th </a:t>
                </a:r>
                <a:r>
                  <a:rPr lang="en-US" sz="1200" dirty="0">
                    <a:latin typeface="InterFace" charset="0"/>
                    <a:ea typeface="InterFace" charset="0"/>
                    <a:cs typeface="InterFace" charset="0"/>
                  </a:rPr>
                  <a:t>percentile</a:t>
                </a:r>
              </a:p>
            </p:txBody>
          </p:sp>
          <p:cxnSp>
            <p:nvCxnSpPr>
              <p:cNvPr id="28" name="Straight Connector 27">
                <a:extLst>
                  <a:ext uri="{FF2B5EF4-FFF2-40B4-BE49-F238E27FC236}">
                    <a16:creationId xmlns:a16="http://schemas.microsoft.com/office/drawing/2014/main" xmlns="" id="{469EEE61-C786-4F2B-AC3B-613A7DEBE97A}"/>
                  </a:ext>
                </a:extLst>
              </p:cNvPr>
              <p:cNvCxnSpPr>
                <a:cxnSpLocks/>
              </p:cNvCxnSpPr>
              <p:nvPr/>
            </p:nvCxnSpPr>
            <p:spPr>
              <a:xfrm>
                <a:off x="3696100" y="1587142"/>
                <a:ext cx="294545" cy="0"/>
              </a:xfrm>
              <a:prstGeom prst="line">
                <a:avLst/>
              </a:prstGeom>
              <a:ln w="25400">
                <a:solidFill>
                  <a:schemeClr val="accent2">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6685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758448648"/>
              </p:ext>
            </p:extLst>
          </p:nvPr>
        </p:nvGraphicFramePr>
        <p:xfrm>
          <a:off x="0" y="1461915"/>
          <a:ext cx="12161520" cy="3872086"/>
        </p:xfrm>
        <a:graphic>
          <a:graphicData uri="http://schemas.openxmlformats.org/drawingml/2006/chart">
            <c:chart xmlns:c="http://schemas.openxmlformats.org/drawingml/2006/chart" xmlns:r="http://schemas.openxmlformats.org/officeDocument/2006/relationships" r:id="rId3"/>
          </a:graphicData>
        </a:graphic>
      </p:graphicFrame>
      <p:sp>
        <p:nvSpPr>
          <p:cNvPr id="13" name="Oval 12"/>
          <p:cNvSpPr/>
          <p:nvPr/>
        </p:nvSpPr>
        <p:spPr bwMode="gray">
          <a:xfrm>
            <a:off x="1701278" y="1603363"/>
            <a:ext cx="182853" cy="18288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15" name="TextBox 14"/>
          <p:cNvSpPr txBox="1"/>
          <p:nvPr/>
        </p:nvSpPr>
        <p:spPr bwMode="gray">
          <a:xfrm>
            <a:off x="1905875" y="1984036"/>
            <a:ext cx="1924030"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a:t>
            </a:r>
            <a:r>
              <a:rPr lang="en-US" sz="1200">
                <a:solidFill>
                  <a:srgbClr val="4C515A"/>
                </a:solidFill>
                <a:latin typeface="Interface"/>
                <a:ea typeface="Tahoma" panose="020B0604030504040204" pitchFamily="34" charset="0"/>
                <a:cs typeface="Tahoma" panose="020B0604030504040204" pitchFamily="34" charset="0"/>
              </a:rPr>
              <a:t>in </a:t>
            </a:r>
            <a:br>
              <a:rPr lang="en-US" sz="1200">
                <a:solidFill>
                  <a:srgbClr val="4C515A"/>
                </a:solidFill>
                <a:latin typeface="Interface"/>
                <a:ea typeface="Tahoma" panose="020B0604030504040204" pitchFamily="34" charset="0"/>
                <a:cs typeface="Tahoma" panose="020B0604030504040204" pitchFamily="34" charset="0"/>
              </a:rPr>
            </a:br>
            <a:r>
              <a:rPr lang="en-US" sz="1200">
                <a:solidFill>
                  <a:srgbClr val="4C515A"/>
                </a:solidFill>
                <a:latin typeface="Interface"/>
                <a:ea typeface="Tahoma" panose="020B0604030504040204" pitchFamily="34" charset="0"/>
                <a:cs typeface="Tahoma" panose="020B0604030504040204" pitchFamily="34" charset="0"/>
              </a:rPr>
              <a:t>annual </a:t>
            </a:r>
            <a:r>
              <a:rPr lang="en-US" sz="1200" dirty="0">
                <a:solidFill>
                  <a:srgbClr val="4C515A"/>
                </a:solidFill>
                <a:latin typeface="Interface"/>
                <a:ea typeface="Tahoma" panose="020B0604030504040204" pitchFamily="34" charset="0"/>
                <a:cs typeface="Tahoma" panose="020B0604030504040204" pitchFamily="34" charset="0"/>
              </a:rPr>
              <a:t>premiums in 2019</a:t>
            </a:r>
          </a:p>
        </p:txBody>
      </p:sp>
      <p:sp>
        <p:nvSpPr>
          <p:cNvPr id="16" name="Oval 15"/>
          <p:cNvSpPr/>
          <p:nvPr/>
        </p:nvSpPr>
        <p:spPr bwMode="gray">
          <a:xfrm>
            <a:off x="1701278" y="2122695"/>
            <a:ext cx="182880" cy="18288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p:cNvSpPr txBox="1"/>
          <p:nvPr/>
        </p:nvSpPr>
        <p:spPr>
          <a:xfrm>
            <a:off x="0" y="939505"/>
            <a:ext cx="12161520" cy="292388"/>
          </a:xfrm>
          <a:prstGeom prst="rect">
            <a:avLst/>
          </a:prstGeom>
          <a:noFill/>
        </p:spPr>
        <p:txBody>
          <a:bodyPr wrap="square" rtlCol="0">
            <a:spAutoFit/>
          </a:bodyPr>
          <a:lstStyle/>
          <a:p>
            <a:r>
              <a:rPr lang="en-US" sz="1300" i="1" dirty="0">
                <a:solidFill>
                  <a:srgbClr val="4C515A"/>
                </a:solidFill>
                <a:latin typeface="Interface"/>
              </a:rPr>
              <a:t>Additional amount spent in annual premiums if the Affordable Care Act individual mandate is repealed, based on a 27-year-old’s premium for the lowest-cost silver plan*</a:t>
            </a:r>
          </a:p>
        </p:txBody>
      </p:sp>
      <p:sp>
        <p:nvSpPr>
          <p:cNvPr id="17" name="Title 3"/>
          <p:cNvSpPr>
            <a:spLocks noGrp="1"/>
          </p:cNvSpPr>
          <p:nvPr>
            <p:ph type="title"/>
          </p:nvPr>
        </p:nvSpPr>
        <p:spPr>
          <a:xfrm>
            <a:off x="0" y="94269"/>
            <a:ext cx="12161520" cy="914400"/>
          </a:xfrm>
        </p:spPr>
        <p:txBody>
          <a:bodyPr anchor="t" anchorCtr="0">
            <a:normAutofit/>
          </a:bodyPr>
          <a:lstStyle/>
          <a:p>
            <a:r>
              <a:rPr lang="en-US" sz="2600" dirty="0">
                <a:solidFill>
                  <a:srgbClr val="4C515A"/>
                </a:solidFill>
                <a:latin typeface="Berlingske Serif Text" charset="0"/>
                <a:ea typeface="Berlingske Serif Text" charset="0"/>
                <a:cs typeface="Berlingske Serif Text" charset="0"/>
              </a:rPr>
              <a:t>Additional Amount Spent in Annual Premiums Due to Repeal of Individual Mandate for a 27-Year-Old, 2019 and 2027</a:t>
            </a:r>
          </a:p>
        </p:txBody>
      </p:sp>
      <p:sp>
        <p:nvSpPr>
          <p:cNvPr id="19" name="TextBox 18"/>
          <p:cNvSpPr txBox="1"/>
          <p:nvPr/>
        </p:nvSpPr>
        <p:spPr>
          <a:xfrm>
            <a:off x="0" y="5491087"/>
            <a:ext cx="12161520" cy="784830"/>
          </a:xfrm>
          <a:prstGeom prst="rect">
            <a:avLst/>
          </a:prstGeom>
          <a:noFill/>
        </p:spPr>
        <p:txBody>
          <a:bodyPr wrap="square" rtlCol="0" anchor="b" anchorCtr="0">
            <a:spAutoFit/>
          </a:bodyPr>
          <a:lstStyle/>
          <a:p>
            <a:pPr>
              <a:defRPr/>
            </a:pPr>
            <a:r>
              <a:rPr lang="en-US" sz="900" dirty="0">
                <a:solidFill>
                  <a:srgbClr val="4C515A"/>
                </a:solidFill>
                <a:latin typeface="Interface"/>
              </a:rPr>
              <a:t>Notes: * We estimate the additional amount spent in annual premiums in 2019 and 2027 using 2018 premium data as </a:t>
            </a:r>
            <a:r>
              <a:rPr lang="en-US" sz="900" dirty="0" smtClean="0">
                <a:solidFill>
                  <a:srgbClr val="4C515A"/>
                </a:solidFill>
                <a:latin typeface="Interface"/>
              </a:rPr>
              <a:t>the </a:t>
            </a:r>
            <a:r>
              <a:rPr lang="en-US" sz="900" dirty="0">
                <a:solidFill>
                  <a:srgbClr val="4C515A"/>
                </a:solidFill>
                <a:latin typeface="Interface"/>
              </a:rPr>
              <a:t>baseline. The 2018 state premiums are the average of </a:t>
            </a:r>
            <a:r>
              <a:rPr lang="en-US" sz="900" dirty="0" smtClean="0">
                <a:solidFill>
                  <a:srgbClr val="4C515A"/>
                </a:solidFill>
                <a:latin typeface="Interface"/>
              </a:rPr>
              <a:t>the lowest-cost </a:t>
            </a:r>
            <a:r>
              <a:rPr lang="en-US" sz="900" dirty="0">
                <a:solidFill>
                  <a:srgbClr val="4C515A"/>
                </a:solidFill>
                <a:latin typeface="Interface"/>
              </a:rPr>
              <a:t>silver plan in each rating area, unless the lowest-cost gold plan in the rating area has a lower premium than the lowest-cost silver plan. This analysis is limited to the 39 states that use the </a:t>
            </a:r>
            <a:r>
              <a:rPr lang="en-US" sz="900" dirty="0" smtClean="0">
                <a:solidFill>
                  <a:srgbClr val="4C515A"/>
                </a:solidFill>
                <a:latin typeface="Interface"/>
              </a:rPr>
              <a:t>federally facilitated </a:t>
            </a:r>
            <a:r>
              <a:rPr lang="en-US" sz="900" dirty="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2019–2027.</a:t>
            </a:r>
          </a:p>
          <a:p>
            <a:r>
              <a:rPr lang="en-US" sz="900" dirty="0">
                <a:solidFill>
                  <a:srgbClr val="4C515A"/>
                </a:solidFill>
                <a:latin typeface="Interface"/>
              </a:rPr>
              <a:t>Data: Data.Healthcare.gov Plan Year 2018 Individual Medical Coverage Landscape.</a:t>
            </a:r>
          </a:p>
        </p:txBody>
      </p:sp>
      <p:sp>
        <p:nvSpPr>
          <p:cNvPr id="20" name="TextBox 19"/>
          <p:cNvSpPr txBox="1"/>
          <p:nvPr/>
        </p:nvSpPr>
        <p:spPr bwMode="gray">
          <a:xfrm>
            <a:off x="1905875" y="1452950"/>
            <a:ext cx="1964034"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in </a:t>
            </a:r>
            <a:br>
              <a:rPr lang="en-US" sz="1200" dirty="0">
                <a:solidFill>
                  <a:srgbClr val="4C515A"/>
                </a:solidFill>
                <a:latin typeface="Interface"/>
                <a:ea typeface="Tahoma" panose="020B0604030504040204" pitchFamily="34" charset="0"/>
                <a:cs typeface="Tahoma" panose="020B0604030504040204" pitchFamily="34" charset="0"/>
              </a:rPr>
            </a:br>
            <a:r>
              <a:rPr lang="en-US" sz="1200" dirty="0">
                <a:solidFill>
                  <a:srgbClr val="4C515A"/>
                </a:solidFill>
                <a:latin typeface="Interface"/>
                <a:ea typeface="Tahoma" panose="020B0604030504040204" pitchFamily="34" charset="0"/>
                <a:cs typeface="Tahoma" panose="020B0604030504040204" pitchFamily="34" charset="0"/>
              </a:rPr>
              <a:t>annual premiums in 2027</a:t>
            </a:r>
          </a:p>
        </p:txBody>
      </p:sp>
    </p:spTree>
    <p:extLst>
      <p:ext uri="{BB962C8B-B14F-4D97-AF65-F5344CB8AC3E}">
        <p14:creationId xmlns:p14="http://schemas.microsoft.com/office/powerpoint/2010/main" val="1241226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653770294"/>
              </p:ext>
            </p:extLst>
          </p:nvPr>
        </p:nvGraphicFramePr>
        <p:xfrm>
          <a:off x="0" y="1452951"/>
          <a:ext cx="12161520" cy="3890014"/>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3"/>
          <p:cNvSpPr>
            <a:spLocks noGrp="1"/>
          </p:cNvSpPr>
          <p:nvPr>
            <p:ph type="title"/>
          </p:nvPr>
        </p:nvSpPr>
        <p:spPr>
          <a:xfrm>
            <a:off x="0" y="94269"/>
            <a:ext cx="12161520" cy="914400"/>
          </a:xfrm>
        </p:spPr>
        <p:txBody>
          <a:bodyPr anchor="t" anchorCtr="0">
            <a:normAutofit/>
          </a:bodyPr>
          <a:lstStyle/>
          <a:p>
            <a:r>
              <a:rPr lang="en-US" sz="2600" dirty="0">
                <a:solidFill>
                  <a:srgbClr val="4C515A"/>
                </a:solidFill>
                <a:latin typeface="Berlingske Serif Text" charset="0"/>
                <a:ea typeface="Berlingske Serif Text" charset="0"/>
                <a:cs typeface="Berlingske Serif Text" charset="0"/>
              </a:rPr>
              <a:t>Additional Amount Spent in Annual Premiums Due to Repeal of Individual Mandate for a 40-Year-Old, 2019 and 2027</a:t>
            </a:r>
          </a:p>
        </p:txBody>
      </p:sp>
      <p:sp>
        <p:nvSpPr>
          <p:cNvPr id="11" name="Oval 10"/>
          <p:cNvSpPr/>
          <p:nvPr/>
        </p:nvSpPr>
        <p:spPr bwMode="gray">
          <a:xfrm>
            <a:off x="1701278" y="1603363"/>
            <a:ext cx="182853" cy="18288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14" name="TextBox 13"/>
          <p:cNvSpPr txBox="1"/>
          <p:nvPr/>
        </p:nvSpPr>
        <p:spPr bwMode="gray">
          <a:xfrm>
            <a:off x="1905875" y="1984036"/>
            <a:ext cx="1924030"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a:t>
            </a:r>
            <a:r>
              <a:rPr lang="en-US" sz="1200">
                <a:solidFill>
                  <a:srgbClr val="4C515A"/>
                </a:solidFill>
                <a:latin typeface="Interface"/>
                <a:ea typeface="Tahoma" panose="020B0604030504040204" pitchFamily="34" charset="0"/>
                <a:cs typeface="Tahoma" panose="020B0604030504040204" pitchFamily="34" charset="0"/>
              </a:rPr>
              <a:t>in </a:t>
            </a:r>
            <a:br>
              <a:rPr lang="en-US" sz="1200">
                <a:solidFill>
                  <a:srgbClr val="4C515A"/>
                </a:solidFill>
                <a:latin typeface="Interface"/>
                <a:ea typeface="Tahoma" panose="020B0604030504040204" pitchFamily="34" charset="0"/>
                <a:cs typeface="Tahoma" panose="020B0604030504040204" pitchFamily="34" charset="0"/>
              </a:rPr>
            </a:br>
            <a:r>
              <a:rPr lang="en-US" sz="1200">
                <a:solidFill>
                  <a:srgbClr val="4C515A"/>
                </a:solidFill>
                <a:latin typeface="Interface"/>
                <a:ea typeface="Tahoma" panose="020B0604030504040204" pitchFamily="34" charset="0"/>
                <a:cs typeface="Tahoma" panose="020B0604030504040204" pitchFamily="34" charset="0"/>
              </a:rPr>
              <a:t>annual </a:t>
            </a:r>
            <a:r>
              <a:rPr lang="en-US" sz="1200" dirty="0">
                <a:solidFill>
                  <a:srgbClr val="4C515A"/>
                </a:solidFill>
                <a:latin typeface="Interface"/>
                <a:ea typeface="Tahoma" panose="020B0604030504040204" pitchFamily="34" charset="0"/>
                <a:cs typeface="Tahoma" panose="020B0604030504040204" pitchFamily="34" charset="0"/>
              </a:rPr>
              <a:t>premiums in 2019</a:t>
            </a:r>
          </a:p>
        </p:txBody>
      </p:sp>
      <p:sp>
        <p:nvSpPr>
          <p:cNvPr id="21" name="Oval 20"/>
          <p:cNvSpPr/>
          <p:nvPr/>
        </p:nvSpPr>
        <p:spPr bwMode="gray">
          <a:xfrm>
            <a:off x="1701278" y="2122695"/>
            <a:ext cx="182880" cy="18288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0" y="939505"/>
            <a:ext cx="12161520" cy="292388"/>
          </a:xfrm>
          <a:prstGeom prst="rect">
            <a:avLst/>
          </a:prstGeom>
          <a:noFill/>
        </p:spPr>
        <p:txBody>
          <a:bodyPr wrap="square" rtlCol="0">
            <a:spAutoFit/>
          </a:bodyPr>
          <a:lstStyle/>
          <a:p>
            <a:r>
              <a:rPr lang="en-US" sz="1300" i="1" dirty="0">
                <a:solidFill>
                  <a:srgbClr val="4C515A"/>
                </a:solidFill>
                <a:latin typeface="Interface"/>
              </a:rPr>
              <a:t>Additional amount spent in annual premiums if the Affordable Care Act individual mandate is repealed, based on a 40-year-old’s premium for the lowest-cost silver plan*</a:t>
            </a:r>
          </a:p>
        </p:txBody>
      </p:sp>
      <p:sp>
        <p:nvSpPr>
          <p:cNvPr id="23" name="TextBox 22"/>
          <p:cNvSpPr txBox="1"/>
          <p:nvPr/>
        </p:nvSpPr>
        <p:spPr bwMode="gray">
          <a:xfrm>
            <a:off x="1905875" y="1452950"/>
            <a:ext cx="1964034"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in </a:t>
            </a:r>
            <a:br>
              <a:rPr lang="en-US" sz="1200" dirty="0">
                <a:solidFill>
                  <a:srgbClr val="4C515A"/>
                </a:solidFill>
                <a:latin typeface="Interface"/>
                <a:ea typeface="Tahoma" panose="020B0604030504040204" pitchFamily="34" charset="0"/>
                <a:cs typeface="Tahoma" panose="020B0604030504040204" pitchFamily="34" charset="0"/>
              </a:rPr>
            </a:br>
            <a:r>
              <a:rPr lang="en-US" sz="1200" dirty="0">
                <a:solidFill>
                  <a:srgbClr val="4C515A"/>
                </a:solidFill>
                <a:latin typeface="Interface"/>
                <a:ea typeface="Tahoma" panose="020B0604030504040204" pitchFamily="34" charset="0"/>
                <a:cs typeface="Tahoma" panose="020B0604030504040204" pitchFamily="34" charset="0"/>
              </a:rPr>
              <a:t>annual premiums in 2027</a:t>
            </a:r>
          </a:p>
        </p:txBody>
      </p:sp>
      <p:sp>
        <p:nvSpPr>
          <p:cNvPr id="24" name="TextBox 23"/>
          <p:cNvSpPr txBox="1"/>
          <p:nvPr/>
        </p:nvSpPr>
        <p:spPr>
          <a:xfrm>
            <a:off x="0" y="5491087"/>
            <a:ext cx="12161520" cy="784830"/>
          </a:xfrm>
          <a:prstGeom prst="rect">
            <a:avLst/>
          </a:prstGeom>
          <a:noFill/>
        </p:spPr>
        <p:txBody>
          <a:bodyPr wrap="square" rtlCol="0" anchor="b" anchorCtr="0">
            <a:spAutoFit/>
          </a:bodyPr>
          <a:lstStyle/>
          <a:p>
            <a:pPr>
              <a:defRPr/>
            </a:pPr>
            <a:r>
              <a:rPr lang="en-US" sz="900" dirty="0">
                <a:solidFill>
                  <a:srgbClr val="4C515A"/>
                </a:solidFill>
                <a:latin typeface="Interface"/>
              </a:rPr>
              <a:t>Notes: * We estimate the additional amount spent in annual premiums in 2019 and 2027 using 2018 premium data as </a:t>
            </a:r>
            <a:r>
              <a:rPr lang="en-US" sz="900" dirty="0" smtClean="0">
                <a:solidFill>
                  <a:srgbClr val="4C515A"/>
                </a:solidFill>
                <a:latin typeface="Interface"/>
              </a:rPr>
              <a:t>the </a:t>
            </a:r>
            <a:r>
              <a:rPr lang="en-US" sz="900" dirty="0">
                <a:solidFill>
                  <a:srgbClr val="4C515A"/>
                </a:solidFill>
                <a:latin typeface="Interface"/>
              </a:rPr>
              <a:t>baseline. The 2018 state premiums are the average of the </a:t>
            </a:r>
            <a:r>
              <a:rPr lang="en-US" sz="900" dirty="0" smtClean="0">
                <a:solidFill>
                  <a:srgbClr val="4C515A"/>
                </a:solidFill>
                <a:latin typeface="Interface"/>
              </a:rPr>
              <a:t>lowest-cost </a:t>
            </a:r>
            <a:r>
              <a:rPr lang="en-US" sz="900" dirty="0">
                <a:solidFill>
                  <a:srgbClr val="4C515A"/>
                </a:solidFill>
                <a:latin typeface="Interface"/>
              </a:rPr>
              <a:t>silver plan in each rating area, unless the lowest-cost gold plan in the rating area has a lower premium than the lowest-cost silver plan. This analysis is limited to the 39 states that use the </a:t>
            </a:r>
            <a:r>
              <a:rPr lang="en-US" sz="900" dirty="0" smtClean="0">
                <a:solidFill>
                  <a:srgbClr val="4C515A"/>
                </a:solidFill>
                <a:latin typeface="Interface"/>
              </a:rPr>
              <a:t>federally facilitated </a:t>
            </a:r>
            <a:r>
              <a:rPr lang="en-US" sz="900" dirty="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2019–2027.</a:t>
            </a:r>
          </a:p>
          <a:p>
            <a:r>
              <a:rPr lang="en-US" sz="900" dirty="0">
                <a:solidFill>
                  <a:srgbClr val="4C515A"/>
                </a:solidFill>
                <a:latin typeface="Interface"/>
              </a:rPr>
              <a:t>Data: Data.Healthcare.gov Plan Year 2018 Individual Medical Coverage Landscape.</a:t>
            </a:r>
          </a:p>
        </p:txBody>
      </p:sp>
    </p:spTree>
    <p:extLst>
      <p:ext uri="{BB962C8B-B14F-4D97-AF65-F5344CB8AC3E}">
        <p14:creationId xmlns:p14="http://schemas.microsoft.com/office/powerpoint/2010/main" val="152219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1392510138"/>
              </p:ext>
            </p:extLst>
          </p:nvPr>
        </p:nvGraphicFramePr>
        <p:xfrm>
          <a:off x="0" y="1452951"/>
          <a:ext cx="12161520" cy="3881049"/>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3"/>
          <p:cNvSpPr>
            <a:spLocks noGrp="1"/>
          </p:cNvSpPr>
          <p:nvPr>
            <p:ph type="title"/>
          </p:nvPr>
        </p:nvSpPr>
        <p:spPr>
          <a:xfrm>
            <a:off x="0" y="94269"/>
            <a:ext cx="12161520" cy="914400"/>
          </a:xfrm>
        </p:spPr>
        <p:txBody>
          <a:bodyPr anchor="t" anchorCtr="0">
            <a:normAutofit/>
          </a:bodyPr>
          <a:lstStyle/>
          <a:p>
            <a:r>
              <a:rPr lang="en-US" sz="2600" dirty="0">
                <a:solidFill>
                  <a:srgbClr val="4C515A"/>
                </a:solidFill>
                <a:latin typeface="Berlingske Serif Text" charset="0"/>
                <a:ea typeface="Berlingske Serif Text" charset="0"/>
                <a:cs typeface="Berlingske Serif Text" charset="0"/>
              </a:rPr>
              <a:t>Additional Amount Spent in Annual Premiums Due to Repeal of Individual Mandate for a 60-Year-Old, 2019 and 2027</a:t>
            </a:r>
          </a:p>
        </p:txBody>
      </p:sp>
      <p:sp>
        <p:nvSpPr>
          <p:cNvPr id="11" name="Oval 10"/>
          <p:cNvSpPr/>
          <p:nvPr/>
        </p:nvSpPr>
        <p:spPr bwMode="gray">
          <a:xfrm>
            <a:off x="1701278" y="1603363"/>
            <a:ext cx="182853" cy="18288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
        <p:nvSpPr>
          <p:cNvPr id="14" name="TextBox 13"/>
          <p:cNvSpPr txBox="1"/>
          <p:nvPr/>
        </p:nvSpPr>
        <p:spPr bwMode="gray">
          <a:xfrm>
            <a:off x="1905875" y="1984036"/>
            <a:ext cx="1924030"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a:t>
            </a:r>
            <a:r>
              <a:rPr lang="en-US" sz="1200">
                <a:solidFill>
                  <a:srgbClr val="4C515A"/>
                </a:solidFill>
                <a:latin typeface="Interface"/>
                <a:ea typeface="Tahoma" panose="020B0604030504040204" pitchFamily="34" charset="0"/>
                <a:cs typeface="Tahoma" panose="020B0604030504040204" pitchFamily="34" charset="0"/>
              </a:rPr>
              <a:t>in </a:t>
            </a:r>
            <a:br>
              <a:rPr lang="en-US" sz="1200">
                <a:solidFill>
                  <a:srgbClr val="4C515A"/>
                </a:solidFill>
                <a:latin typeface="Interface"/>
                <a:ea typeface="Tahoma" panose="020B0604030504040204" pitchFamily="34" charset="0"/>
                <a:cs typeface="Tahoma" panose="020B0604030504040204" pitchFamily="34" charset="0"/>
              </a:rPr>
            </a:br>
            <a:r>
              <a:rPr lang="en-US" sz="1200">
                <a:solidFill>
                  <a:srgbClr val="4C515A"/>
                </a:solidFill>
                <a:latin typeface="Interface"/>
                <a:ea typeface="Tahoma" panose="020B0604030504040204" pitchFamily="34" charset="0"/>
                <a:cs typeface="Tahoma" panose="020B0604030504040204" pitchFamily="34" charset="0"/>
              </a:rPr>
              <a:t>annual </a:t>
            </a:r>
            <a:r>
              <a:rPr lang="en-US" sz="1200" dirty="0">
                <a:solidFill>
                  <a:srgbClr val="4C515A"/>
                </a:solidFill>
                <a:latin typeface="Interface"/>
                <a:ea typeface="Tahoma" panose="020B0604030504040204" pitchFamily="34" charset="0"/>
                <a:cs typeface="Tahoma" panose="020B0604030504040204" pitchFamily="34" charset="0"/>
              </a:rPr>
              <a:t>premiums in 2019</a:t>
            </a:r>
          </a:p>
        </p:txBody>
      </p:sp>
      <p:sp>
        <p:nvSpPr>
          <p:cNvPr id="21" name="Oval 20"/>
          <p:cNvSpPr/>
          <p:nvPr/>
        </p:nvSpPr>
        <p:spPr bwMode="gray">
          <a:xfrm>
            <a:off x="1701278" y="2122695"/>
            <a:ext cx="182880" cy="18288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0" y="939505"/>
            <a:ext cx="12161520" cy="292388"/>
          </a:xfrm>
          <a:prstGeom prst="rect">
            <a:avLst/>
          </a:prstGeom>
          <a:noFill/>
        </p:spPr>
        <p:txBody>
          <a:bodyPr wrap="square" rtlCol="0">
            <a:spAutoFit/>
          </a:bodyPr>
          <a:lstStyle/>
          <a:p>
            <a:r>
              <a:rPr lang="en-US" sz="1300" i="1" dirty="0">
                <a:solidFill>
                  <a:srgbClr val="4C515A"/>
                </a:solidFill>
                <a:latin typeface="Interface"/>
              </a:rPr>
              <a:t>Additional amount spent in annual premiums if the Affordable Care Act individual mandate is repealed, based on a 60-year-old’s premium for the lowest-cost silver plan*</a:t>
            </a:r>
          </a:p>
        </p:txBody>
      </p:sp>
      <p:sp>
        <p:nvSpPr>
          <p:cNvPr id="23" name="TextBox 22"/>
          <p:cNvSpPr txBox="1"/>
          <p:nvPr/>
        </p:nvSpPr>
        <p:spPr bwMode="gray">
          <a:xfrm>
            <a:off x="1905875" y="1452950"/>
            <a:ext cx="1964034" cy="461665"/>
          </a:xfrm>
          <a:prstGeom prst="rect">
            <a:avLst/>
          </a:prstGeom>
          <a:noFill/>
        </p:spPr>
        <p:txBody>
          <a:bodyPr wrap="square" rtlCol="0">
            <a:spAutoFit/>
          </a:bodyPr>
          <a:lstStyle/>
          <a:p>
            <a:r>
              <a:rPr lang="en-US" sz="1200" dirty="0">
                <a:solidFill>
                  <a:srgbClr val="4C515A"/>
                </a:solidFill>
                <a:latin typeface="Interface"/>
                <a:ea typeface="Tahoma" panose="020B0604030504040204" pitchFamily="34" charset="0"/>
                <a:cs typeface="Tahoma" panose="020B0604030504040204" pitchFamily="34" charset="0"/>
              </a:rPr>
              <a:t>Additional amount spent in </a:t>
            </a:r>
            <a:br>
              <a:rPr lang="en-US" sz="1200" dirty="0">
                <a:solidFill>
                  <a:srgbClr val="4C515A"/>
                </a:solidFill>
                <a:latin typeface="Interface"/>
                <a:ea typeface="Tahoma" panose="020B0604030504040204" pitchFamily="34" charset="0"/>
                <a:cs typeface="Tahoma" panose="020B0604030504040204" pitchFamily="34" charset="0"/>
              </a:rPr>
            </a:br>
            <a:r>
              <a:rPr lang="en-US" sz="1200" dirty="0">
                <a:solidFill>
                  <a:srgbClr val="4C515A"/>
                </a:solidFill>
                <a:latin typeface="Interface"/>
                <a:ea typeface="Tahoma" panose="020B0604030504040204" pitchFamily="34" charset="0"/>
                <a:cs typeface="Tahoma" panose="020B0604030504040204" pitchFamily="34" charset="0"/>
              </a:rPr>
              <a:t>annual premiums in 2027</a:t>
            </a:r>
          </a:p>
        </p:txBody>
      </p:sp>
      <p:sp>
        <p:nvSpPr>
          <p:cNvPr id="24" name="TextBox 23"/>
          <p:cNvSpPr txBox="1"/>
          <p:nvPr/>
        </p:nvSpPr>
        <p:spPr>
          <a:xfrm>
            <a:off x="0" y="5491087"/>
            <a:ext cx="12161520" cy="784830"/>
          </a:xfrm>
          <a:prstGeom prst="rect">
            <a:avLst/>
          </a:prstGeom>
          <a:noFill/>
        </p:spPr>
        <p:txBody>
          <a:bodyPr wrap="square" rtlCol="0" anchor="b" anchorCtr="0">
            <a:spAutoFit/>
          </a:bodyPr>
          <a:lstStyle/>
          <a:p>
            <a:pPr>
              <a:defRPr/>
            </a:pPr>
            <a:r>
              <a:rPr lang="en-US" sz="900" dirty="0" smtClean="0">
                <a:solidFill>
                  <a:srgbClr val="4C515A"/>
                </a:solidFill>
                <a:latin typeface="Interface"/>
              </a:rPr>
              <a:t>Notes: * We estimate the additional amount spent in annual premiums in 2019 and 2027 using 2018 premium data as the baseline. The 2018 state premiums are the average of the lowest-cost silver plan in each rating area, unless the lowest-cost gold plan in the rating area has a lower premium than the lowest-cost silver plan. This analysis is limited to the 39 states that use the </a:t>
            </a:r>
            <a:r>
              <a:rPr lang="en-US" sz="900" dirty="0" smtClean="0">
                <a:solidFill>
                  <a:srgbClr val="4C515A"/>
                </a:solidFill>
                <a:latin typeface="Interface"/>
              </a:rPr>
              <a:t>federally facilitated </a:t>
            </a:r>
            <a:r>
              <a:rPr lang="en-US" sz="900" dirty="0" smtClean="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2019–2027.</a:t>
            </a:r>
          </a:p>
          <a:p>
            <a:r>
              <a:rPr lang="en-US" sz="900" dirty="0" smtClean="0">
                <a:solidFill>
                  <a:srgbClr val="4C515A"/>
                </a:solidFill>
                <a:latin typeface="Interface"/>
              </a:rPr>
              <a:t>Data: Data.Healthcare.gov Plan Year 2018 Individual Medical Coverage Landscape.</a:t>
            </a:r>
            <a:endParaRPr lang="en-US" sz="900" dirty="0">
              <a:solidFill>
                <a:srgbClr val="4C515A"/>
              </a:solidFill>
              <a:latin typeface="Interface"/>
            </a:endParaRPr>
          </a:p>
        </p:txBody>
      </p:sp>
    </p:spTree>
    <p:extLst>
      <p:ext uri="{BB962C8B-B14F-4D97-AF65-F5344CB8AC3E}">
        <p14:creationId xmlns:p14="http://schemas.microsoft.com/office/powerpoint/2010/main" val="1364839252"/>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CMWF_Template_Apr2017</Template>
  <TotalTime>829</TotalTime>
  <Words>968</Words>
  <Application>Microsoft Macintosh PowerPoint</Application>
  <PresentationFormat>Widescreen</PresentationFormat>
  <Paragraphs>40</Paragraphs>
  <Slides>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Berlingske Serif Text</vt:lpstr>
      <vt:lpstr>Calibri</vt:lpstr>
      <vt:lpstr>Georgia</vt:lpstr>
      <vt:lpstr>Interface</vt:lpstr>
      <vt:lpstr>Interface</vt:lpstr>
      <vt:lpstr>Open Sans Light</vt:lpstr>
      <vt:lpstr>Tahoma</vt:lpstr>
      <vt:lpstr>Trebuchet MS</vt:lpstr>
      <vt:lpstr>Arial</vt:lpstr>
      <vt:lpstr>1_Office Theme</vt:lpstr>
      <vt:lpstr>Additional Amount Spent in Annual Premiums Each Year Due to Repeal of  Individual Mandate vs. Average Tax Cut in Senate Bill, 2019–2027</vt:lpstr>
      <vt:lpstr>Additional Amount Spent in Annual Premiums Due to Repeal of Individual Mandate for a 27-Year-Old, 2019 and 2027</vt:lpstr>
      <vt:lpstr>Additional Amount Spent in Annual Premiums Due to Repeal of Individual Mandate for a 40-Year-Old, 2019 and 2027</vt:lpstr>
      <vt:lpstr>Additional Amount Spent in Annual Premiums Due to Repeal of Individual Mandate for a 60-Year-Old, 2019 and 2027</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Amount Spent in Annual Premiums Over 10-Year Period For a 27-year old, 2018-2027</dc:title>
  <dc:creator>Munira Gunja</dc:creator>
  <cp:lastModifiedBy>Paul Frame</cp:lastModifiedBy>
  <cp:revision>175</cp:revision>
  <cp:lastPrinted>2017-11-20T21:20:49Z</cp:lastPrinted>
  <dcterms:created xsi:type="dcterms:W3CDTF">2017-11-15T19:42:30Z</dcterms:created>
  <dcterms:modified xsi:type="dcterms:W3CDTF">2017-11-21T19:04:10Z</dcterms:modified>
</cp:coreProperties>
</file>