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notesSlides/notesSlide1.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8"/>
  </p:notesMasterIdLst>
  <p:handoutMasterIdLst>
    <p:handoutMasterId r:id="rId9"/>
  </p:handoutMasterIdLst>
  <p:sldIdLst>
    <p:sldId id="302" r:id="rId2"/>
    <p:sldId id="314" r:id="rId3"/>
    <p:sldId id="268" r:id="rId4"/>
    <p:sldId id="315" r:id="rId5"/>
    <p:sldId id="317" r:id="rId6"/>
    <p:sldId id="303" r:id="rId7"/>
  </p:sldIdLst>
  <p:sldSz cx="9144000" cy="6858000" type="screen4x3"/>
  <p:notesSz cx="6858000" cy="9418638"/>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967"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 id="2" name="Munira Gunja" initials="MG" lastIdx="21" clrIdx="1">
    <p:extLst>
      <p:ext uri="{19B8F6BF-5375-455C-9EA6-DF929625EA0E}">
        <p15:presenceInfo xmlns:p15="http://schemas.microsoft.com/office/powerpoint/2012/main" userId="S-1-5-21-1004529278-3813118908-2288687658-31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7493" autoAdjust="0"/>
    <p:restoredTop sz="95491" autoAdjust="0"/>
  </p:normalViewPr>
  <p:slideViewPr>
    <p:cSldViewPr snapToGrid="0" snapToObjects="1">
      <p:cViewPr varScale="1">
        <p:scale>
          <a:sx n="150" d="100"/>
          <a:sy n="150" d="100"/>
        </p:scale>
        <p:origin x="2000" y="160"/>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112" d="100"/>
          <a:sy n="112" d="100"/>
        </p:scale>
        <p:origin x="4984" y="200"/>
      </p:cViewPr>
      <p:guideLst>
        <p:guide orient="horz" pos="2967"/>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1" u="none" strike="noStrike" kern="1200" spc="0" baseline="0">
                <a:solidFill>
                  <a:schemeClr val="tx1"/>
                </a:solidFill>
                <a:latin typeface="+mn-lt"/>
                <a:ea typeface="+mn-ea"/>
                <a:cs typeface="+mn-cs"/>
              </a:defRPr>
            </a:pPr>
            <a:r>
              <a:rPr lang="en-US" dirty="0"/>
              <a:t>Percent of adults ages 19–64 who were uninsured</a:t>
            </a:r>
          </a:p>
        </c:rich>
      </c:tx>
      <c:layout>
        <c:manualLayout>
          <c:xMode val="edge"/>
          <c:yMode val="edge"/>
          <c:x val="3.8806260328570096E-4"/>
          <c:y val="2.1311689953165121E-2"/>
        </c:manualLayout>
      </c:layout>
      <c:overlay val="0"/>
      <c:spPr>
        <a:noFill/>
        <a:ln>
          <a:noFill/>
        </a:ln>
        <a:effectLst/>
      </c:spPr>
      <c:txPr>
        <a:bodyPr rot="0" spcFirstLastPara="1" vertOverflow="ellipsis" vert="horz" wrap="square" anchor="ctr" anchorCtr="1"/>
        <a:lstStyle/>
        <a:p>
          <a:pPr>
            <a:defRPr sz="1400" b="0" i="1"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3.1342859920287743E-2"/>
          <c:y val="0.13116419905775101"/>
          <c:w val="0.74780696857337281"/>
          <c:h val="0.78776721054009258"/>
        </c:manualLayout>
      </c:layout>
      <c:lineChart>
        <c:grouping val="standard"/>
        <c:varyColors val="0"/>
        <c:ser>
          <c:idx val="0"/>
          <c:order val="0"/>
          <c:tx>
            <c:strRef>
              <c:f>Sheet1!$A$2</c:f>
              <c:strCache>
                <c:ptCount val="1"/>
                <c:pt idx="0">
                  <c:v>All adults</c:v>
                </c:pt>
              </c:strCache>
            </c:strRef>
          </c:tx>
          <c:spPr>
            <a:ln w="28575" cap="rnd">
              <a:solidFill>
                <a:srgbClr val="4C515A"/>
              </a:solidFill>
              <a:round/>
            </a:ln>
            <a:effectLst/>
          </c:spPr>
          <c:marker>
            <c:symbol val="none"/>
          </c:marker>
          <c:dLbls>
            <c:dLbl>
              <c:idx val="4"/>
              <c:layout>
                <c:manualLayout>
                  <c:x val="-3.538357705286839E-2"/>
                  <c:y val="-3.9273030573235182E-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5.4333333333333331E-2"/>
                      <c:h val="6.4842891978928147E-2"/>
                    </c:manualLayout>
                  </c15:layout>
                </c:ext>
                <c:ext xmlns:c16="http://schemas.microsoft.com/office/drawing/2014/chart" uri="{C3380CC4-5D6E-409C-BE32-E72D297353CC}">
                  <c16:uniqueId val="{00000000-A37A-46F7-866E-256CF05EFAD0}"/>
                </c:ext>
              </c:extLst>
            </c:dLbl>
            <c:dLbl>
              <c:idx val="5"/>
              <c:layout>
                <c:manualLayout>
                  <c:x val="-4.2328042328042331E-3"/>
                  <c:y val="-3.360322428127068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37A-46F7-866E-256CF05EFAD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July–Sept. 2013</c:v>
                </c:pt>
                <c:pt idx="1">
                  <c:v>Apr.–June 2014</c:v>
                </c:pt>
                <c:pt idx="2">
                  <c:v>Mar.–May 2015</c:v>
                </c:pt>
                <c:pt idx="3">
                  <c:v>Feb.–Apr. 2016</c:v>
                </c:pt>
                <c:pt idx="4">
                  <c:v>Mar.–June 2017</c:v>
                </c:pt>
                <c:pt idx="5">
                  <c:v>Feb.–Mar. 2018</c:v>
                </c:pt>
              </c:strCache>
            </c:strRef>
          </c:cat>
          <c:val>
            <c:numRef>
              <c:f>Sheet1!$B$2:$G$2</c:f>
              <c:numCache>
                <c:formatCode>0.0</c:formatCode>
                <c:ptCount val="6"/>
                <c:pt idx="0">
                  <c:v>19.919999999999998</c:v>
                </c:pt>
                <c:pt idx="1">
                  <c:v>14.82</c:v>
                </c:pt>
                <c:pt idx="2">
                  <c:v>13.29</c:v>
                </c:pt>
                <c:pt idx="3">
                  <c:v>12.709999999999999</c:v>
                </c:pt>
                <c:pt idx="4">
                  <c:v>14.02</c:v>
                </c:pt>
                <c:pt idx="5">
                  <c:v>15.479999999999999</c:v>
                </c:pt>
              </c:numCache>
            </c:numRef>
          </c:val>
          <c:smooth val="0"/>
          <c:extLst>
            <c:ext xmlns:c16="http://schemas.microsoft.com/office/drawing/2014/chart" uri="{C3380CC4-5D6E-409C-BE32-E72D297353CC}">
              <c16:uniqueId val="{00000000-12AE-455D-B976-4B1D84704B66}"/>
            </c:ext>
          </c:extLst>
        </c:ser>
        <c:ser>
          <c:idx val="1"/>
          <c:order val="1"/>
          <c:tx>
            <c:strRef>
              <c:f>Sheet1!$A$3</c:f>
              <c:strCache>
                <c:ptCount val="1"/>
                <c:pt idx="0">
                  <c:v>Less than 250% FPL </c:v>
                </c:pt>
              </c:strCache>
            </c:strRef>
          </c:tx>
          <c:spPr>
            <a:ln w="28575" cap="rnd">
              <a:solidFill>
                <a:srgbClr val="F47920"/>
              </a:solidFill>
              <a:round/>
            </a:ln>
            <a:effectLst/>
          </c:spPr>
          <c:marker>
            <c:symbol val="none"/>
          </c:marker>
          <c:dLbls>
            <c:dLbl>
              <c:idx val="1"/>
              <c:layout>
                <c:manualLayout>
                  <c:x val="-2.454326542515519E-2"/>
                  <c:y val="-5.314686501536616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F74-FC41-BD69-DB1EB21B6668}"/>
                </c:ext>
              </c:extLst>
            </c:dLbl>
            <c:dLbl>
              <c:idx val="5"/>
              <c:layout>
                <c:manualLayout>
                  <c:x val="-2.8218694885361554E-3"/>
                  <c:y val="-2.84334974687674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F74-FC41-BD69-DB1EB21B6668}"/>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July–Sept. 2013</c:v>
                </c:pt>
                <c:pt idx="1">
                  <c:v>Apr.–June 2014</c:v>
                </c:pt>
                <c:pt idx="2">
                  <c:v>Mar.–May 2015</c:v>
                </c:pt>
                <c:pt idx="3">
                  <c:v>Feb.–Apr. 2016</c:v>
                </c:pt>
                <c:pt idx="4">
                  <c:v>Mar.–June 2017</c:v>
                </c:pt>
                <c:pt idx="5">
                  <c:v>Feb.–Mar. 2018</c:v>
                </c:pt>
              </c:strCache>
            </c:strRef>
          </c:cat>
          <c:val>
            <c:numRef>
              <c:f>Sheet1!$B$3:$G$3</c:f>
              <c:numCache>
                <c:formatCode>0.0</c:formatCode>
                <c:ptCount val="6"/>
                <c:pt idx="0">
                  <c:v>33.589999999999996</c:v>
                </c:pt>
                <c:pt idx="1">
                  <c:v>23.35</c:v>
                </c:pt>
                <c:pt idx="2">
                  <c:v>21.2</c:v>
                </c:pt>
                <c:pt idx="3">
                  <c:v>20.91</c:v>
                </c:pt>
                <c:pt idx="4">
                  <c:v>22.36</c:v>
                </c:pt>
                <c:pt idx="5">
                  <c:v>25.7</c:v>
                </c:pt>
              </c:numCache>
            </c:numRef>
          </c:val>
          <c:smooth val="0"/>
          <c:extLst>
            <c:ext xmlns:c16="http://schemas.microsoft.com/office/drawing/2014/chart" uri="{C3380CC4-5D6E-409C-BE32-E72D297353CC}">
              <c16:uniqueId val="{00000001-12AE-455D-B976-4B1D84704B66}"/>
            </c:ext>
          </c:extLst>
        </c:ser>
        <c:ser>
          <c:idx val="2"/>
          <c:order val="2"/>
          <c:tx>
            <c:strRef>
              <c:f>Sheet1!$A$4</c:f>
              <c:strCache>
                <c:ptCount val="1"/>
                <c:pt idx="0">
                  <c:v>250% FPL or more</c:v>
                </c:pt>
              </c:strCache>
            </c:strRef>
          </c:tx>
          <c:spPr>
            <a:ln w="28575" cap="rnd">
              <a:solidFill>
                <a:schemeClr val="accent3"/>
              </a:solidFill>
              <a:round/>
            </a:ln>
            <a:effectLst/>
          </c:spPr>
          <c:marker>
            <c:symbol val="none"/>
          </c:marker>
          <c:dLbls>
            <c:dLbl>
              <c:idx val="5"/>
              <c:layout>
                <c:manualLayout>
                  <c:x val="-4.2328042328042331E-3"/>
                  <c:y val="-2.84334974687674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F74-FC41-BD69-DB1EB21B6668}"/>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July–Sept. 2013</c:v>
                </c:pt>
                <c:pt idx="1">
                  <c:v>Apr.–June 2014</c:v>
                </c:pt>
                <c:pt idx="2">
                  <c:v>Mar.–May 2015</c:v>
                </c:pt>
                <c:pt idx="3">
                  <c:v>Feb.–Apr. 2016</c:v>
                </c:pt>
                <c:pt idx="4">
                  <c:v>Mar.–June 2017</c:v>
                </c:pt>
                <c:pt idx="5">
                  <c:v>Feb.–Mar. 2018</c:v>
                </c:pt>
              </c:strCache>
            </c:strRef>
          </c:cat>
          <c:val>
            <c:numRef>
              <c:f>Sheet1!$B$4:$G$4</c:f>
              <c:numCache>
                <c:formatCode>0.0</c:formatCode>
                <c:ptCount val="6"/>
                <c:pt idx="0">
                  <c:v>7.1499999999999995</c:v>
                </c:pt>
                <c:pt idx="1">
                  <c:v>5.6899999999999995</c:v>
                </c:pt>
                <c:pt idx="2">
                  <c:v>4.1399999999999997</c:v>
                </c:pt>
                <c:pt idx="3">
                  <c:v>4.3999999999999995</c:v>
                </c:pt>
                <c:pt idx="4">
                  <c:v>6.22</c:v>
                </c:pt>
                <c:pt idx="5">
                  <c:v>5.76</c:v>
                </c:pt>
              </c:numCache>
            </c:numRef>
          </c:val>
          <c:smooth val="0"/>
          <c:extLst>
            <c:ext xmlns:c16="http://schemas.microsoft.com/office/drawing/2014/chart" uri="{C3380CC4-5D6E-409C-BE32-E72D297353CC}">
              <c16:uniqueId val="{00000000-5D2B-42B5-8686-176EDFEB3C33}"/>
            </c:ext>
          </c:extLst>
        </c:ser>
        <c:dLbls>
          <c:showLegendKey val="0"/>
          <c:showVal val="0"/>
          <c:showCatName val="0"/>
          <c:showSerName val="0"/>
          <c:showPercent val="0"/>
          <c:showBubbleSize val="0"/>
        </c:dLbls>
        <c:smooth val="0"/>
        <c:axId val="478227856"/>
        <c:axId val="478230992"/>
      </c:lineChart>
      <c:catAx>
        <c:axId val="478227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just">
              <a:defRPr sz="1150" b="0" i="0" u="none" strike="noStrike" kern="1200" baseline="0">
                <a:solidFill>
                  <a:schemeClr val="tx1"/>
                </a:solidFill>
                <a:latin typeface="+mn-lt"/>
                <a:ea typeface="+mn-ea"/>
                <a:cs typeface="+mn-cs"/>
              </a:defRPr>
            </a:pPr>
            <a:endParaRPr lang="en-US"/>
          </a:p>
        </c:txPr>
        <c:crossAx val="478230992"/>
        <c:crosses val="autoZero"/>
        <c:auto val="1"/>
        <c:lblAlgn val="ctr"/>
        <c:lblOffset val="100"/>
        <c:noMultiLvlLbl val="0"/>
      </c:catAx>
      <c:valAx>
        <c:axId val="478230992"/>
        <c:scaling>
          <c:orientation val="minMax"/>
          <c:max val="50"/>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78227856"/>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1" u="none" strike="noStrike" kern="1200" spc="0" baseline="0">
                <a:solidFill>
                  <a:schemeClr val="tx1"/>
                </a:solidFill>
                <a:latin typeface="+mn-lt"/>
                <a:ea typeface="+mn-ea"/>
                <a:cs typeface="+mn-cs"/>
              </a:defRPr>
            </a:pPr>
            <a:r>
              <a:rPr lang="en-US" dirty="0"/>
              <a:t>Percent of adults ages 19–64 who were uninsured</a:t>
            </a:r>
          </a:p>
        </c:rich>
      </c:tx>
      <c:layout>
        <c:manualLayout>
          <c:xMode val="edge"/>
          <c:yMode val="edge"/>
          <c:x val="3.8806260328570096E-4"/>
          <c:y val="2.1311689953165121E-2"/>
        </c:manualLayout>
      </c:layout>
      <c:overlay val="0"/>
      <c:spPr>
        <a:noFill/>
        <a:ln>
          <a:noFill/>
        </a:ln>
        <a:effectLst/>
      </c:spPr>
      <c:txPr>
        <a:bodyPr rot="0" spcFirstLastPara="1" vertOverflow="ellipsis" vert="horz" wrap="square" anchor="ctr" anchorCtr="1"/>
        <a:lstStyle/>
        <a:p>
          <a:pPr>
            <a:defRPr sz="1400" b="0" i="1"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3.1342859920287743E-2"/>
          <c:y val="0.13116419905775101"/>
          <c:w val="0.74780696857337281"/>
          <c:h val="0.76106581041879051"/>
        </c:manualLayout>
      </c:layout>
      <c:lineChart>
        <c:grouping val="standard"/>
        <c:varyColors val="0"/>
        <c:ser>
          <c:idx val="0"/>
          <c:order val="0"/>
          <c:tx>
            <c:strRef>
              <c:f>Sheet1!$A$2</c:f>
              <c:strCache>
                <c:ptCount val="1"/>
                <c:pt idx="0">
                  <c:v>Did not expand Medicaid</c:v>
                </c:pt>
              </c:strCache>
            </c:strRef>
          </c:tx>
          <c:spPr>
            <a:ln w="28575" cap="rnd">
              <a:solidFill>
                <a:srgbClr val="4C515A"/>
              </a:solidFill>
              <a:round/>
            </a:ln>
            <a:effectLst/>
          </c:spPr>
          <c:marker>
            <c:symbol val="none"/>
          </c:marker>
          <c:dLbls>
            <c:dLbl>
              <c:idx val="4"/>
              <c:layout>
                <c:manualLayout>
                  <c:x val="-3.538357705286839E-2"/>
                  <c:y val="-3.9273030573235182E-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5.4333333333333331E-2"/>
                      <c:h val="6.4842891978928147E-2"/>
                    </c:manualLayout>
                  </c15:layout>
                </c:ext>
                <c:ext xmlns:c16="http://schemas.microsoft.com/office/drawing/2014/chart" uri="{C3380CC4-5D6E-409C-BE32-E72D297353CC}">
                  <c16:uniqueId val="{00000000-A37A-46F7-866E-256CF05EFAD0}"/>
                </c:ext>
              </c:extLst>
            </c:dLbl>
            <c:dLbl>
              <c:idx val="5"/>
              <c:layout>
                <c:manualLayout>
                  <c:x val="-4.0465314212216781E-3"/>
                  <c:y val="-3.360322428127068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37A-46F7-866E-256CF05EFAD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July–Sept. 2013</c:v>
                </c:pt>
                <c:pt idx="1">
                  <c:v>Apr.–June 2014</c:v>
                </c:pt>
                <c:pt idx="2">
                  <c:v>Mar.–May 2015</c:v>
                </c:pt>
                <c:pt idx="3">
                  <c:v>Feb.–Apr. 2016</c:v>
                </c:pt>
                <c:pt idx="4">
                  <c:v>Mar.–June 2017</c:v>
                </c:pt>
                <c:pt idx="5">
                  <c:v>Feb.–Mar. 2018</c:v>
                </c:pt>
              </c:strCache>
            </c:strRef>
          </c:cat>
          <c:val>
            <c:numRef>
              <c:f>Sheet1!$B$2:$G$2</c:f>
              <c:numCache>
                <c:formatCode>0.0</c:formatCode>
                <c:ptCount val="6"/>
                <c:pt idx="0">
                  <c:v>22.6</c:v>
                </c:pt>
                <c:pt idx="1">
                  <c:v>19.27</c:v>
                </c:pt>
                <c:pt idx="2">
                  <c:v>18.3</c:v>
                </c:pt>
                <c:pt idx="3">
                  <c:v>16.100000000000001</c:v>
                </c:pt>
                <c:pt idx="4">
                  <c:v>19.34</c:v>
                </c:pt>
                <c:pt idx="5">
                  <c:v>21.89</c:v>
                </c:pt>
              </c:numCache>
            </c:numRef>
          </c:val>
          <c:smooth val="0"/>
          <c:extLst>
            <c:ext xmlns:c16="http://schemas.microsoft.com/office/drawing/2014/chart" uri="{C3380CC4-5D6E-409C-BE32-E72D297353CC}">
              <c16:uniqueId val="{00000000-12AE-455D-B976-4B1D84704B66}"/>
            </c:ext>
          </c:extLst>
        </c:ser>
        <c:ser>
          <c:idx val="1"/>
          <c:order val="1"/>
          <c:tx>
            <c:strRef>
              <c:f>Sheet1!$A$3</c:f>
              <c:strCache>
                <c:ptCount val="1"/>
                <c:pt idx="0">
                  <c:v>Expanded Medicaid</c:v>
                </c:pt>
              </c:strCache>
            </c:strRef>
          </c:tx>
          <c:spPr>
            <a:ln w="28575" cap="rnd">
              <a:solidFill>
                <a:srgbClr val="F47920"/>
              </a:solidFill>
              <a:round/>
            </a:ln>
            <a:effectLst/>
          </c:spPr>
          <c:marker>
            <c:symbol val="none"/>
          </c:marker>
          <c:dLbls>
            <c:dLbl>
              <c:idx val="1"/>
              <c:layout>
                <c:manualLayout>
                  <c:x val="-2.454326542515519E-2"/>
                  <c:y val="-5.314686501536616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F74-FC41-BD69-DB1EB21B6668}"/>
                </c:ext>
              </c:extLst>
            </c:dLbl>
            <c:dLbl>
              <c:idx val="4"/>
              <c:layout>
                <c:manualLayout>
                  <c:x val="-2.2592620366898582E-2"/>
                  <c:y val="-3.7596736477653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286-4E00-A213-AB7A68AD4A81}"/>
                </c:ext>
              </c:extLst>
            </c:dLbl>
            <c:dLbl>
              <c:idx val="5"/>
              <c:layout>
                <c:manualLayout>
                  <c:x val="-3.8602086270293325E-3"/>
                  <c:y val="-3.618808768752217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F74-FC41-BD69-DB1EB21B6668}"/>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July–Sept. 2013</c:v>
                </c:pt>
                <c:pt idx="1">
                  <c:v>Apr.–June 2014</c:v>
                </c:pt>
                <c:pt idx="2">
                  <c:v>Mar.–May 2015</c:v>
                </c:pt>
                <c:pt idx="3">
                  <c:v>Feb.–Apr. 2016</c:v>
                </c:pt>
                <c:pt idx="4">
                  <c:v>Mar.–June 2017</c:v>
                </c:pt>
                <c:pt idx="5">
                  <c:v>Feb.–Mar. 2018</c:v>
                </c:pt>
              </c:strCache>
            </c:strRef>
          </c:cat>
          <c:val>
            <c:numRef>
              <c:f>Sheet1!$B$3:$G$3</c:f>
              <c:numCache>
                <c:formatCode>0.0</c:formatCode>
                <c:ptCount val="6"/>
                <c:pt idx="0">
                  <c:v>17.88</c:v>
                </c:pt>
                <c:pt idx="1">
                  <c:v>11.75</c:v>
                </c:pt>
                <c:pt idx="2">
                  <c:v>9.84</c:v>
                </c:pt>
                <c:pt idx="3">
                  <c:v>10.37</c:v>
                </c:pt>
                <c:pt idx="4">
                  <c:v>10.72</c:v>
                </c:pt>
                <c:pt idx="5">
                  <c:v>11.43</c:v>
                </c:pt>
              </c:numCache>
            </c:numRef>
          </c:val>
          <c:smooth val="0"/>
          <c:extLst>
            <c:ext xmlns:c16="http://schemas.microsoft.com/office/drawing/2014/chart" uri="{C3380CC4-5D6E-409C-BE32-E72D297353CC}">
              <c16:uniqueId val="{00000001-12AE-455D-B976-4B1D84704B66}"/>
            </c:ext>
          </c:extLst>
        </c:ser>
        <c:dLbls>
          <c:showLegendKey val="0"/>
          <c:showVal val="0"/>
          <c:showCatName val="0"/>
          <c:showSerName val="0"/>
          <c:showPercent val="0"/>
          <c:showBubbleSize val="0"/>
        </c:dLbls>
        <c:smooth val="0"/>
        <c:axId val="478227856"/>
        <c:axId val="478230992"/>
      </c:lineChart>
      <c:catAx>
        <c:axId val="478227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just">
              <a:defRPr sz="1150" b="0" i="0" u="none" strike="noStrike" kern="1200" baseline="0">
                <a:solidFill>
                  <a:schemeClr val="tx1"/>
                </a:solidFill>
                <a:latin typeface="+mn-lt"/>
                <a:ea typeface="+mn-ea"/>
                <a:cs typeface="+mn-cs"/>
              </a:defRPr>
            </a:pPr>
            <a:endParaRPr lang="en-US"/>
          </a:p>
        </c:txPr>
        <c:crossAx val="478230992"/>
        <c:crosses val="autoZero"/>
        <c:auto val="1"/>
        <c:lblAlgn val="ctr"/>
        <c:lblOffset val="100"/>
        <c:noMultiLvlLbl val="0"/>
      </c:catAx>
      <c:valAx>
        <c:axId val="478230992"/>
        <c:scaling>
          <c:orientation val="minMax"/>
          <c:max val="50"/>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78227856"/>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1" u="none" strike="noStrike" kern="1200" spc="0" baseline="0">
                <a:solidFill>
                  <a:schemeClr val="tx1"/>
                </a:solidFill>
                <a:latin typeface="+mn-lt"/>
                <a:ea typeface="+mn-ea"/>
                <a:cs typeface="+mn-cs"/>
              </a:defRPr>
            </a:pPr>
            <a:r>
              <a:rPr lang="en-US" dirty="0"/>
              <a:t>Percent of adults ages 19–64 who were uninsured</a:t>
            </a:r>
          </a:p>
        </c:rich>
      </c:tx>
      <c:layout>
        <c:manualLayout>
          <c:xMode val="edge"/>
          <c:yMode val="edge"/>
          <c:x val="3.8806260328570096E-4"/>
          <c:y val="2.1311689953165121E-2"/>
        </c:manualLayout>
      </c:layout>
      <c:overlay val="0"/>
      <c:spPr>
        <a:noFill/>
        <a:ln>
          <a:noFill/>
        </a:ln>
        <a:effectLst/>
      </c:spPr>
      <c:txPr>
        <a:bodyPr rot="0" spcFirstLastPara="1" vertOverflow="ellipsis" vert="horz" wrap="square" anchor="ctr" anchorCtr="1"/>
        <a:lstStyle/>
        <a:p>
          <a:pPr>
            <a:defRPr sz="1400" b="0" i="1"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3.1342859920287743E-2"/>
          <c:y val="0.13116419905775101"/>
          <c:w val="0.74780696857337281"/>
          <c:h val="0.76106581041879051"/>
        </c:manualLayout>
      </c:layout>
      <c:lineChart>
        <c:grouping val="standard"/>
        <c:varyColors val="0"/>
        <c:ser>
          <c:idx val="0"/>
          <c:order val="0"/>
          <c:tx>
            <c:strRef>
              <c:f>Sheet1!$A$2</c:f>
              <c:strCache>
                <c:ptCount val="1"/>
                <c:pt idx="0">
                  <c:v>19–34 years</c:v>
                </c:pt>
              </c:strCache>
            </c:strRef>
          </c:tx>
          <c:spPr>
            <a:ln w="28575" cap="rnd">
              <a:solidFill>
                <a:srgbClr val="4C515A"/>
              </a:solidFill>
              <a:round/>
            </a:ln>
            <a:effectLst/>
          </c:spPr>
          <c:marker>
            <c:symbol val="none"/>
          </c:marker>
          <c:dLbls>
            <c:dLbl>
              <c:idx val="4"/>
              <c:layout>
                <c:manualLayout>
                  <c:x val="-3.538357705286839E-2"/>
                  <c:y val="-3.9273030573235182E-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5.4333333333333331E-2"/>
                      <c:h val="6.4842891978928147E-2"/>
                    </c:manualLayout>
                  </c15:layout>
                </c:ext>
                <c:ext xmlns:c16="http://schemas.microsoft.com/office/drawing/2014/chart" uri="{C3380CC4-5D6E-409C-BE32-E72D297353CC}">
                  <c16:uniqueId val="{00000000-A37A-46F7-866E-256CF05EFAD0}"/>
                </c:ext>
              </c:extLst>
            </c:dLbl>
            <c:dLbl>
              <c:idx val="5"/>
              <c:layout>
                <c:manualLayout>
                  <c:x val="5.994312235798752E-4"/>
                  <c:y val="2.584863406251583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37A-46F7-866E-256CF05EFAD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July–Sept. 2013</c:v>
                </c:pt>
                <c:pt idx="1">
                  <c:v>Apr.–June 2014</c:v>
                </c:pt>
                <c:pt idx="2">
                  <c:v>Mar.–May 2015</c:v>
                </c:pt>
                <c:pt idx="3">
                  <c:v>Feb.–Apr. 2016</c:v>
                </c:pt>
                <c:pt idx="4">
                  <c:v>Mar.–June 2017</c:v>
                </c:pt>
                <c:pt idx="5">
                  <c:v>Feb.–Mar. 2018</c:v>
                </c:pt>
              </c:strCache>
            </c:strRef>
          </c:cat>
          <c:val>
            <c:numRef>
              <c:f>Sheet1!$B$2:$G$2</c:f>
              <c:numCache>
                <c:formatCode>0.0</c:formatCode>
                <c:ptCount val="6"/>
                <c:pt idx="0">
                  <c:v>28.4</c:v>
                </c:pt>
                <c:pt idx="1">
                  <c:v>18.45</c:v>
                </c:pt>
                <c:pt idx="2">
                  <c:v>19.489999999999998</c:v>
                </c:pt>
                <c:pt idx="3">
                  <c:v>18.060000000000002</c:v>
                </c:pt>
                <c:pt idx="4">
                  <c:v>16.350000000000001</c:v>
                </c:pt>
                <c:pt idx="5">
                  <c:v>17.010000000000002</c:v>
                </c:pt>
              </c:numCache>
            </c:numRef>
          </c:val>
          <c:smooth val="0"/>
          <c:extLst>
            <c:ext xmlns:c16="http://schemas.microsoft.com/office/drawing/2014/chart" uri="{C3380CC4-5D6E-409C-BE32-E72D297353CC}">
              <c16:uniqueId val="{00000000-12AE-455D-B976-4B1D84704B66}"/>
            </c:ext>
          </c:extLst>
        </c:ser>
        <c:ser>
          <c:idx val="1"/>
          <c:order val="1"/>
          <c:tx>
            <c:strRef>
              <c:f>Sheet1!$A$3</c:f>
              <c:strCache>
                <c:ptCount val="1"/>
                <c:pt idx="0">
                  <c:v>35–49 years</c:v>
                </c:pt>
              </c:strCache>
            </c:strRef>
          </c:tx>
          <c:spPr>
            <a:ln w="28575" cap="rnd">
              <a:solidFill>
                <a:srgbClr val="F47920"/>
              </a:solidFill>
              <a:round/>
            </a:ln>
            <a:effectLst/>
          </c:spPr>
          <c:marker>
            <c:symbol val="none"/>
          </c:marker>
          <c:dLbls>
            <c:dLbl>
              <c:idx val="1"/>
              <c:layout>
                <c:manualLayout>
                  <c:x val="-2.7365134913691368E-2"/>
                  <c:y val="1.922934841699495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F74-FC41-BD69-DB1EB21B6668}"/>
                </c:ext>
              </c:extLst>
            </c:dLbl>
            <c:dLbl>
              <c:idx val="4"/>
              <c:layout>
                <c:manualLayout>
                  <c:x val="-2.2592620366898582E-2"/>
                  <c:y val="2.960971208488772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286-4E00-A213-AB7A68AD4A81}"/>
                </c:ext>
              </c:extLst>
            </c:dLbl>
            <c:dLbl>
              <c:idx val="5"/>
              <c:layout>
                <c:manualLayout>
                  <c:x val="-8.8206577846699694E-4"/>
                  <c:y val="-2.584863406251583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F74-FC41-BD69-DB1EB21B6668}"/>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July–Sept. 2013</c:v>
                </c:pt>
                <c:pt idx="1">
                  <c:v>Apr.–June 2014</c:v>
                </c:pt>
                <c:pt idx="2">
                  <c:v>Mar.–May 2015</c:v>
                </c:pt>
                <c:pt idx="3">
                  <c:v>Feb.–Apr. 2016</c:v>
                </c:pt>
                <c:pt idx="4">
                  <c:v>Mar.–June 2017</c:v>
                </c:pt>
                <c:pt idx="5">
                  <c:v>Feb.–Mar. 2018</c:v>
                </c:pt>
              </c:strCache>
            </c:strRef>
          </c:cat>
          <c:val>
            <c:numRef>
              <c:f>Sheet1!$B$3:$G$3</c:f>
              <c:numCache>
                <c:formatCode>0.0</c:formatCode>
                <c:ptCount val="6"/>
                <c:pt idx="0">
                  <c:v>18.09</c:v>
                </c:pt>
                <c:pt idx="1">
                  <c:v>14.85</c:v>
                </c:pt>
                <c:pt idx="2">
                  <c:v>12.97</c:v>
                </c:pt>
                <c:pt idx="3">
                  <c:v>11.26</c:v>
                </c:pt>
                <c:pt idx="4">
                  <c:v>15.129999999999999</c:v>
                </c:pt>
                <c:pt idx="5">
                  <c:v>17.72</c:v>
                </c:pt>
              </c:numCache>
            </c:numRef>
          </c:val>
          <c:smooth val="0"/>
          <c:extLst>
            <c:ext xmlns:c16="http://schemas.microsoft.com/office/drawing/2014/chart" uri="{C3380CC4-5D6E-409C-BE32-E72D297353CC}">
              <c16:uniqueId val="{00000001-12AE-455D-B976-4B1D84704B66}"/>
            </c:ext>
          </c:extLst>
        </c:ser>
        <c:ser>
          <c:idx val="2"/>
          <c:order val="2"/>
          <c:tx>
            <c:strRef>
              <c:f>Sheet1!$A$4</c:f>
              <c:strCache>
                <c:ptCount val="1"/>
                <c:pt idx="0">
                  <c:v>50–64 years</c:v>
                </c:pt>
              </c:strCache>
            </c:strRef>
          </c:tx>
          <c:spPr>
            <a:ln w="28575" cap="rnd">
              <a:solidFill>
                <a:schemeClr val="accent3"/>
              </a:solidFill>
              <a:round/>
            </a:ln>
            <a:effectLst/>
          </c:spPr>
          <c:marker>
            <c:symbol val="none"/>
          </c:marker>
          <c:dLbls>
            <c:dLbl>
              <c:idx val="5"/>
              <c:layout>
                <c:manualLayout>
                  <c:x val="8.7489173456755764E-4"/>
                  <c:y val="1.61102120626009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0F9-2D45-8B1A-AE79954C1B45}"/>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July–Sept. 2013</c:v>
                </c:pt>
                <c:pt idx="1">
                  <c:v>Apr.–June 2014</c:v>
                </c:pt>
                <c:pt idx="2">
                  <c:v>Mar.–May 2015</c:v>
                </c:pt>
                <c:pt idx="3">
                  <c:v>Feb.–Apr. 2016</c:v>
                </c:pt>
                <c:pt idx="4">
                  <c:v>Mar.–June 2017</c:v>
                </c:pt>
                <c:pt idx="5">
                  <c:v>Feb.–Mar. 2018</c:v>
                </c:pt>
              </c:strCache>
            </c:strRef>
          </c:cat>
          <c:val>
            <c:numRef>
              <c:f>Sheet1!$B$4:$G$4</c:f>
              <c:numCache>
                <c:formatCode>0.0</c:formatCode>
                <c:ptCount val="6"/>
                <c:pt idx="0">
                  <c:v>13.99</c:v>
                </c:pt>
                <c:pt idx="1">
                  <c:v>11.18</c:v>
                </c:pt>
                <c:pt idx="2">
                  <c:v>8.06</c:v>
                </c:pt>
                <c:pt idx="3">
                  <c:v>9.06</c:v>
                </c:pt>
                <c:pt idx="4">
                  <c:v>9.86</c:v>
                </c:pt>
                <c:pt idx="5">
                  <c:v>12.29</c:v>
                </c:pt>
              </c:numCache>
            </c:numRef>
          </c:val>
          <c:smooth val="0"/>
          <c:extLst>
            <c:ext xmlns:c16="http://schemas.microsoft.com/office/drawing/2014/chart" uri="{C3380CC4-5D6E-409C-BE32-E72D297353CC}">
              <c16:uniqueId val="{00000000-5D2B-42B5-8686-176EDFEB3C33}"/>
            </c:ext>
          </c:extLst>
        </c:ser>
        <c:dLbls>
          <c:showLegendKey val="0"/>
          <c:showVal val="0"/>
          <c:showCatName val="0"/>
          <c:showSerName val="0"/>
          <c:showPercent val="0"/>
          <c:showBubbleSize val="0"/>
        </c:dLbls>
        <c:smooth val="0"/>
        <c:axId val="478227856"/>
        <c:axId val="478230992"/>
      </c:lineChart>
      <c:catAx>
        <c:axId val="478227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just">
              <a:defRPr sz="1150" b="0" i="0" u="none" strike="noStrike" kern="1200" baseline="0">
                <a:solidFill>
                  <a:schemeClr val="tx1"/>
                </a:solidFill>
                <a:latin typeface="+mn-lt"/>
                <a:ea typeface="+mn-ea"/>
                <a:cs typeface="+mn-cs"/>
              </a:defRPr>
            </a:pPr>
            <a:endParaRPr lang="en-US"/>
          </a:p>
        </c:txPr>
        <c:crossAx val="478230992"/>
        <c:crosses val="autoZero"/>
        <c:auto val="1"/>
        <c:lblAlgn val="ctr"/>
        <c:lblOffset val="100"/>
        <c:noMultiLvlLbl val="0"/>
      </c:catAx>
      <c:valAx>
        <c:axId val="478230992"/>
        <c:scaling>
          <c:orientation val="minMax"/>
          <c:max val="50"/>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78227856"/>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1" u="none" strike="noStrike" kern="1200" spc="0" baseline="0">
                <a:solidFill>
                  <a:schemeClr val="tx1"/>
                </a:solidFill>
                <a:latin typeface="+mn-lt"/>
                <a:ea typeface="+mn-ea"/>
                <a:cs typeface="+mn-cs"/>
              </a:defRPr>
            </a:pPr>
            <a:r>
              <a:rPr lang="en-US" dirty="0"/>
              <a:t>Percent of adults ages 19–64 who were uninsured</a:t>
            </a:r>
          </a:p>
        </c:rich>
      </c:tx>
      <c:layout>
        <c:manualLayout>
          <c:xMode val="edge"/>
          <c:yMode val="edge"/>
          <c:x val="3.8806260328570096E-4"/>
          <c:y val="2.1311689953165121E-2"/>
        </c:manualLayout>
      </c:layout>
      <c:overlay val="0"/>
      <c:spPr>
        <a:noFill/>
        <a:ln>
          <a:noFill/>
        </a:ln>
        <a:effectLst/>
      </c:spPr>
    </c:title>
    <c:autoTitleDeleted val="0"/>
    <c:plotArea>
      <c:layout>
        <c:manualLayout>
          <c:layoutTarget val="inner"/>
          <c:xMode val="edge"/>
          <c:yMode val="edge"/>
          <c:x val="3.1342859920287743E-2"/>
          <c:y val="0.13116419905775101"/>
          <c:w val="0.74780696857337281"/>
          <c:h val="0.76106581041879051"/>
        </c:manualLayout>
      </c:layout>
      <c:lineChart>
        <c:grouping val="standard"/>
        <c:varyColors val="0"/>
        <c:ser>
          <c:idx val="0"/>
          <c:order val="0"/>
          <c:tx>
            <c:strRef>
              <c:f>Sheet1!$A$2</c:f>
              <c:strCache>
                <c:ptCount val="1"/>
                <c:pt idx="0">
                  <c:v>Republican</c:v>
                </c:pt>
              </c:strCache>
            </c:strRef>
          </c:tx>
          <c:spPr>
            <a:ln w="28575" cap="rnd">
              <a:solidFill>
                <a:srgbClr val="4C515A"/>
              </a:solidFill>
              <a:round/>
            </a:ln>
            <a:effectLst/>
          </c:spPr>
          <c:marker>
            <c:symbol val="none"/>
          </c:marker>
          <c:dLbls>
            <c:dLbl>
              <c:idx val="4"/>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b"/>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A37A-46F7-866E-256CF05EFAD0}"/>
                </c:ext>
              </c:extLst>
            </c:dLbl>
            <c:dLbl>
              <c:idx val="5"/>
              <c:layout>
                <c:manualLayout>
                  <c:x val="-7.7043898281005828E-3"/>
                  <c:y val="-3.219437195858773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37A-46F7-866E-256CF05EFAD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July–Sept. 2013</c:v>
                </c:pt>
                <c:pt idx="1">
                  <c:v>Apr.–June 2014</c:v>
                </c:pt>
                <c:pt idx="2">
                  <c:v>Mar.–May 2015</c:v>
                </c:pt>
                <c:pt idx="3">
                  <c:v>Feb.–Apr. 2016</c:v>
                </c:pt>
                <c:pt idx="4">
                  <c:v>Mar.–June 2017</c:v>
                </c:pt>
                <c:pt idx="5">
                  <c:v>Feb.–Mar. 2018</c:v>
                </c:pt>
              </c:strCache>
            </c:strRef>
          </c:cat>
          <c:val>
            <c:numRef>
              <c:f>Sheet1!$B$2:$G$2</c:f>
              <c:numCache>
                <c:formatCode>0.0</c:formatCode>
                <c:ptCount val="6"/>
                <c:pt idx="0">
                  <c:v>11.35</c:v>
                </c:pt>
                <c:pt idx="1">
                  <c:v>11.06</c:v>
                </c:pt>
                <c:pt idx="2">
                  <c:v>8.2900000000000009</c:v>
                </c:pt>
                <c:pt idx="3">
                  <c:v>7.870000000000001</c:v>
                </c:pt>
                <c:pt idx="4">
                  <c:v>9.93</c:v>
                </c:pt>
                <c:pt idx="5">
                  <c:v>13.850000000000001</c:v>
                </c:pt>
              </c:numCache>
            </c:numRef>
          </c:val>
          <c:smooth val="0"/>
          <c:extLst>
            <c:ext xmlns:c16="http://schemas.microsoft.com/office/drawing/2014/chart" uri="{C3380CC4-5D6E-409C-BE32-E72D297353CC}">
              <c16:uniqueId val="{00000000-12AE-455D-B976-4B1D84704B66}"/>
            </c:ext>
          </c:extLst>
        </c:ser>
        <c:ser>
          <c:idx val="1"/>
          <c:order val="1"/>
          <c:tx>
            <c:strRef>
              <c:f>Sheet1!$A$3</c:f>
              <c:strCache>
                <c:ptCount val="1"/>
                <c:pt idx="0">
                  <c:v>Democrat</c:v>
                </c:pt>
              </c:strCache>
            </c:strRef>
          </c:tx>
          <c:spPr>
            <a:ln w="28575" cap="rnd">
              <a:solidFill>
                <a:srgbClr val="F47920"/>
              </a:solidFill>
              <a:round/>
            </a:ln>
            <a:effectLst/>
          </c:spPr>
          <c:marker>
            <c:symbol val="none"/>
          </c:marker>
          <c:dLbls>
            <c:dLbl>
              <c:idx val="1"/>
              <c:layout>
                <c:manualLayout>
                  <c:x val="-2.454326542515519E-2"/>
                  <c:y val="-5.314686501536616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F74-FC41-BD69-DB1EB21B6668}"/>
                </c:ext>
              </c:extLst>
            </c:dLbl>
            <c:dLbl>
              <c:idx val="4"/>
              <c:layout>
                <c:manualLayout>
                  <c:x val="-2.2592620366898582E-2"/>
                  <c:y val="-3.7596736477653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286-4E00-A213-AB7A68AD4A81}"/>
                </c:ext>
              </c:extLst>
            </c:dLbl>
            <c:dLbl>
              <c:idx val="5"/>
              <c:layout>
                <c:manualLayout>
                  <c:x val="-3.6810910640717068E-3"/>
                  <c:y val="2.584863406251583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F74-FC41-BD69-DB1EB21B6668}"/>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July–Sept. 2013</c:v>
                </c:pt>
                <c:pt idx="1">
                  <c:v>Apr.–June 2014</c:v>
                </c:pt>
                <c:pt idx="2">
                  <c:v>Mar.–May 2015</c:v>
                </c:pt>
                <c:pt idx="3">
                  <c:v>Feb.–Apr. 2016</c:v>
                </c:pt>
                <c:pt idx="4">
                  <c:v>Mar.–June 2017</c:v>
                </c:pt>
                <c:pt idx="5">
                  <c:v>Feb.–Mar. 2018</c:v>
                </c:pt>
              </c:strCache>
            </c:strRef>
          </c:cat>
          <c:val>
            <c:numRef>
              <c:f>Sheet1!$B$3:$G$3</c:f>
              <c:numCache>
                <c:formatCode>0.0</c:formatCode>
                <c:ptCount val="6"/>
                <c:pt idx="0">
                  <c:v>18.12</c:v>
                </c:pt>
                <c:pt idx="1">
                  <c:v>13.04</c:v>
                </c:pt>
                <c:pt idx="2">
                  <c:v>10.130000000000001</c:v>
                </c:pt>
                <c:pt idx="3">
                  <c:v>9.89</c:v>
                </c:pt>
                <c:pt idx="4">
                  <c:v>10.35</c:v>
                </c:pt>
                <c:pt idx="5">
                  <c:v>9.08</c:v>
                </c:pt>
              </c:numCache>
            </c:numRef>
          </c:val>
          <c:smooth val="0"/>
          <c:extLst>
            <c:ext xmlns:c16="http://schemas.microsoft.com/office/drawing/2014/chart" uri="{C3380CC4-5D6E-409C-BE32-E72D297353CC}">
              <c16:uniqueId val="{00000001-12AE-455D-B976-4B1D84704B66}"/>
            </c:ext>
          </c:extLst>
        </c:ser>
        <c:dLbls>
          <c:showLegendKey val="0"/>
          <c:showVal val="0"/>
          <c:showCatName val="0"/>
          <c:showSerName val="0"/>
          <c:showPercent val="0"/>
          <c:showBubbleSize val="0"/>
        </c:dLbls>
        <c:smooth val="0"/>
        <c:axId val="478227856"/>
        <c:axId val="478230992"/>
      </c:lineChart>
      <c:catAx>
        <c:axId val="478227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just">
              <a:defRPr sz="1150" b="0" i="0" u="none" strike="noStrike" kern="1200" baseline="0">
                <a:solidFill>
                  <a:schemeClr val="tx1"/>
                </a:solidFill>
                <a:latin typeface="+mn-lt"/>
                <a:ea typeface="+mn-ea"/>
                <a:cs typeface="+mn-cs"/>
              </a:defRPr>
            </a:pPr>
            <a:endParaRPr lang="en-US"/>
          </a:p>
        </c:txPr>
        <c:crossAx val="478230992"/>
        <c:crosses val="autoZero"/>
        <c:auto val="1"/>
        <c:lblAlgn val="ctr"/>
        <c:lblOffset val="100"/>
        <c:noMultiLvlLbl val="0"/>
      </c:catAx>
      <c:valAx>
        <c:axId val="478230992"/>
        <c:scaling>
          <c:orientation val="minMax"/>
          <c:max val="50"/>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78227856"/>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1" u="none" strike="noStrike" kern="1200" spc="0" baseline="0">
                <a:solidFill>
                  <a:schemeClr val="tx1"/>
                </a:solidFill>
                <a:latin typeface="+mn-lt"/>
                <a:ea typeface="+mn-ea"/>
                <a:cs typeface="+mn-cs"/>
              </a:defRPr>
            </a:pPr>
            <a:r>
              <a:rPr lang="en-US" dirty="0"/>
              <a:t>Percent of adults ages 19–64 who were uninsured</a:t>
            </a:r>
          </a:p>
        </c:rich>
      </c:tx>
      <c:layout>
        <c:manualLayout>
          <c:xMode val="edge"/>
          <c:yMode val="edge"/>
          <c:x val="3.8806260328570096E-4"/>
          <c:y val="2.1311689953165121E-2"/>
        </c:manualLayout>
      </c:layout>
      <c:overlay val="0"/>
      <c:spPr>
        <a:noFill/>
        <a:ln>
          <a:noFill/>
        </a:ln>
        <a:effectLst/>
      </c:spPr>
    </c:title>
    <c:autoTitleDeleted val="0"/>
    <c:plotArea>
      <c:layout>
        <c:manualLayout>
          <c:layoutTarget val="inner"/>
          <c:xMode val="edge"/>
          <c:yMode val="edge"/>
          <c:x val="3.1342859920287743E-2"/>
          <c:y val="0.13116419905775101"/>
          <c:w val="0.74780696857337281"/>
          <c:h val="0.76106581041879051"/>
        </c:manualLayout>
      </c:layout>
      <c:lineChart>
        <c:grouping val="standard"/>
        <c:varyColors val="0"/>
        <c:ser>
          <c:idx val="0"/>
          <c:order val="0"/>
          <c:tx>
            <c:strRef>
              <c:f>Sheet1!$A$2</c:f>
              <c:strCache>
                <c:ptCount val="1"/>
                <c:pt idx="0">
                  <c:v>Northeast</c:v>
                </c:pt>
              </c:strCache>
            </c:strRef>
          </c:tx>
          <c:spPr>
            <a:ln w="28575" cap="rnd">
              <a:solidFill>
                <a:srgbClr val="4C515A"/>
              </a:solidFill>
              <a:round/>
            </a:ln>
            <a:effectLst/>
          </c:spPr>
          <c:marker>
            <c:symbol val="none"/>
          </c:marker>
          <c:dLbls>
            <c:dLbl>
              <c:idx val="3"/>
              <c:layout>
                <c:manualLayout>
                  <c:x val="-3.1354525128803344E-2"/>
                  <c:y val="-1.466899806420199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BE0-4563-AC54-BE51B8D1D9D9}"/>
                </c:ext>
              </c:extLst>
            </c:dLbl>
            <c:dLbl>
              <c:idx val="4"/>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1"/>
                      </a:solidFill>
                      <a:latin typeface="+mn-lt"/>
                      <a:ea typeface="+mn-ea"/>
                      <a:cs typeface="+mn-cs"/>
                    </a:defRPr>
                  </a:pPr>
                  <a:endParaRPr lang="en-US"/>
                </a:p>
              </c:txPr>
              <c:dLblPos val="b"/>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A37A-46F7-866E-256CF05EFAD0}"/>
                </c:ext>
              </c:extLst>
            </c:dLbl>
            <c:dLbl>
              <c:idx val="5"/>
              <c:layout>
                <c:manualLayout>
                  <c:x val="-9.1184375433431813E-3"/>
                  <c:y val="-2.1854918333581302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37A-46F7-866E-256CF05EFAD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July–Sept. 2013</c:v>
                </c:pt>
                <c:pt idx="1">
                  <c:v>Apr.–June 2014</c:v>
                </c:pt>
                <c:pt idx="2">
                  <c:v>Mar.–May 2015</c:v>
                </c:pt>
                <c:pt idx="3">
                  <c:v>Feb.–Apr. 2016</c:v>
                </c:pt>
                <c:pt idx="4">
                  <c:v>Mar.–June 2017</c:v>
                </c:pt>
                <c:pt idx="5">
                  <c:v>Feb.–Mar. 2018</c:v>
                </c:pt>
              </c:strCache>
            </c:strRef>
          </c:cat>
          <c:val>
            <c:numRef>
              <c:f>Sheet1!$B$2:$G$2</c:f>
              <c:numCache>
                <c:formatCode>0.0</c:formatCode>
                <c:ptCount val="6"/>
                <c:pt idx="0">
                  <c:v>13.450000000000001</c:v>
                </c:pt>
                <c:pt idx="1">
                  <c:v>12.06</c:v>
                </c:pt>
                <c:pt idx="2">
                  <c:v>8.39</c:v>
                </c:pt>
                <c:pt idx="3">
                  <c:v>10.190000000000001</c:v>
                </c:pt>
                <c:pt idx="4">
                  <c:v>8.7900000000000009</c:v>
                </c:pt>
                <c:pt idx="5">
                  <c:v>10.95</c:v>
                </c:pt>
              </c:numCache>
            </c:numRef>
          </c:val>
          <c:smooth val="0"/>
          <c:extLst>
            <c:ext xmlns:c16="http://schemas.microsoft.com/office/drawing/2014/chart" uri="{C3380CC4-5D6E-409C-BE32-E72D297353CC}">
              <c16:uniqueId val="{00000000-12AE-455D-B976-4B1D84704B66}"/>
            </c:ext>
          </c:extLst>
        </c:ser>
        <c:ser>
          <c:idx val="1"/>
          <c:order val="1"/>
          <c:tx>
            <c:strRef>
              <c:f>Sheet1!$A$3</c:f>
              <c:strCache>
                <c:ptCount val="1"/>
                <c:pt idx="0">
                  <c:v>Midwest</c:v>
                </c:pt>
              </c:strCache>
            </c:strRef>
          </c:tx>
          <c:spPr>
            <a:ln w="28575" cap="rnd">
              <a:solidFill>
                <a:srgbClr val="F47920"/>
              </a:solidFill>
              <a:round/>
            </a:ln>
            <a:effectLst/>
          </c:spPr>
          <c:marker>
            <c:symbol val="none"/>
          </c:marker>
          <c:dLbls>
            <c:dLbl>
              <c:idx val="1"/>
              <c:layout>
                <c:manualLayout>
                  <c:x val="-2.5710786151731009E-2"/>
                  <c:y val="-4.47826567470329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DD7-4A25-8336-11619DEEA33F}"/>
                </c:ext>
              </c:extLst>
            </c:dLbl>
            <c:dLbl>
              <c:idx val="3"/>
              <c:layout>
                <c:manualLayout>
                  <c:x val="-2.5654348761960311E-2"/>
                  <c:y val="4.051783565926941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BE0-4563-AC54-BE51B8D1D9D9}"/>
                </c:ext>
              </c:extLst>
            </c:dLbl>
            <c:dLbl>
              <c:idx val="5"/>
              <c:layout>
                <c:manualLayout>
                  <c:x val="-9.4762287486030543E-3"/>
                  <c:y val="1.0190874862284788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2"/>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80D-EA4E-AE13-CE73022B5F0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July–Sept. 2013</c:v>
                </c:pt>
                <c:pt idx="1">
                  <c:v>Apr.–June 2014</c:v>
                </c:pt>
                <c:pt idx="2">
                  <c:v>Mar.–May 2015</c:v>
                </c:pt>
                <c:pt idx="3">
                  <c:v>Feb.–Apr. 2016</c:v>
                </c:pt>
                <c:pt idx="4">
                  <c:v>Mar.–June 2017</c:v>
                </c:pt>
                <c:pt idx="5">
                  <c:v>Feb.–Mar. 2018</c:v>
                </c:pt>
              </c:strCache>
            </c:strRef>
          </c:cat>
          <c:val>
            <c:numRef>
              <c:f>Sheet1!$B$3:$G$3</c:f>
              <c:numCache>
                <c:formatCode>0.0</c:formatCode>
                <c:ptCount val="6"/>
                <c:pt idx="0">
                  <c:v>16.520000000000003</c:v>
                </c:pt>
                <c:pt idx="1">
                  <c:v>13.489999999999998</c:v>
                </c:pt>
                <c:pt idx="2">
                  <c:v>8.2100000000000009</c:v>
                </c:pt>
                <c:pt idx="3">
                  <c:v>8.24</c:v>
                </c:pt>
                <c:pt idx="4">
                  <c:v>9.41</c:v>
                </c:pt>
                <c:pt idx="5">
                  <c:v>10.8</c:v>
                </c:pt>
              </c:numCache>
            </c:numRef>
          </c:val>
          <c:smooth val="0"/>
          <c:extLst>
            <c:ext xmlns:c16="http://schemas.microsoft.com/office/drawing/2014/chart" uri="{C3380CC4-5D6E-409C-BE32-E72D297353CC}">
              <c16:uniqueId val="{00000001-12AE-455D-B976-4B1D84704B66}"/>
            </c:ext>
          </c:extLst>
        </c:ser>
        <c:ser>
          <c:idx val="2"/>
          <c:order val="2"/>
          <c:tx>
            <c:strRef>
              <c:f>Sheet1!$A$4</c:f>
              <c:strCache>
                <c:ptCount val="1"/>
                <c:pt idx="0">
                  <c:v>South</c:v>
                </c:pt>
              </c:strCache>
            </c:strRef>
          </c:tx>
          <c:marker>
            <c:symbol val="none"/>
          </c:marker>
          <c:dLbls>
            <c:dLbl>
              <c:idx val="5"/>
              <c:layout>
                <c:manualLayout>
                  <c:x val="-8.0300325974889935E-3"/>
                  <c:y val="-3.1166939637740552E-2"/>
                </c:manualLayout>
              </c:layout>
              <c:spPr>
                <a:noFill/>
                <a:ln>
                  <a:noFill/>
                </a:ln>
                <a:effectLst/>
              </c:spPr>
              <c:txPr>
                <a:bodyPr wrap="square" lIns="38100" tIns="19050" rIns="38100" bIns="19050" anchor="ctr">
                  <a:spAutoFit/>
                </a:bodyPr>
                <a:lstStyle/>
                <a:p>
                  <a:pPr>
                    <a:defRPr sz="1400" b="1">
                      <a:solidFill>
                        <a:schemeClr val="bg2"/>
                      </a:solidFill>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80D-EA4E-AE13-CE73022B5F01}"/>
                </c:ext>
              </c:extLst>
            </c:dLbl>
            <c:spPr>
              <a:noFill/>
              <a:ln>
                <a:noFill/>
              </a:ln>
              <a:effectLst/>
            </c:spPr>
            <c:txPr>
              <a:bodyPr wrap="square" lIns="38100" tIns="19050" rIns="38100" bIns="19050" anchor="ctr">
                <a:spAutoFit/>
              </a:bodyPr>
              <a:lstStyle/>
              <a:p>
                <a:pPr>
                  <a:defRPr sz="1200" b="1">
                    <a:solidFill>
                      <a:schemeClr val="bg2"/>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Sheet1!$B$1:$G$1</c:f>
              <c:strCache>
                <c:ptCount val="6"/>
                <c:pt idx="0">
                  <c:v>July–Sept. 2013</c:v>
                </c:pt>
                <c:pt idx="1">
                  <c:v>Apr.–June 2014</c:v>
                </c:pt>
                <c:pt idx="2">
                  <c:v>Mar.–May 2015</c:v>
                </c:pt>
                <c:pt idx="3">
                  <c:v>Feb.–Apr. 2016</c:v>
                </c:pt>
                <c:pt idx="4">
                  <c:v>Mar.–June 2017</c:v>
                </c:pt>
                <c:pt idx="5">
                  <c:v>Feb.–Mar. 2018</c:v>
                </c:pt>
              </c:strCache>
            </c:strRef>
          </c:cat>
          <c:val>
            <c:numRef>
              <c:f>Sheet1!$B$4:$G$4</c:f>
              <c:numCache>
                <c:formatCode>0.0</c:formatCode>
                <c:ptCount val="6"/>
                <c:pt idx="0">
                  <c:v>23.97</c:v>
                </c:pt>
                <c:pt idx="1">
                  <c:v>18.77</c:v>
                </c:pt>
                <c:pt idx="2">
                  <c:v>18.48</c:v>
                </c:pt>
                <c:pt idx="3">
                  <c:v>15.76</c:v>
                </c:pt>
                <c:pt idx="4">
                  <c:v>19.059999999999999</c:v>
                </c:pt>
                <c:pt idx="5">
                  <c:v>20.74</c:v>
                </c:pt>
              </c:numCache>
            </c:numRef>
          </c:val>
          <c:smooth val="0"/>
          <c:extLst>
            <c:ext xmlns:c16="http://schemas.microsoft.com/office/drawing/2014/chart" uri="{C3380CC4-5D6E-409C-BE32-E72D297353CC}">
              <c16:uniqueId val="{00000000-BBE0-4563-AC54-BE51B8D1D9D9}"/>
            </c:ext>
          </c:extLst>
        </c:ser>
        <c:ser>
          <c:idx val="3"/>
          <c:order val="3"/>
          <c:tx>
            <c:strRef>
              <c:f>Sheet1!$A$5</c:f>
              <c:strCache>
                <c:ptCount val="1"/>
                <c:pt idx="0">
                  <c:v>West</c:v>
                </c:pt>
              </c:strCache>
            </c:strRef>
          </c:tx>
          <c:marker>
            <c:symbol val="none"/>
          </c:marker>
          <c:dLbls>
            <c:dLbl>
              <c:idx val="0"/>
              <c:layout>
                <c:manualLayout>
                  <c:x val="-2.9943590384535278E-2"/>
                  <c:y val="-2.66886129032717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BE0-4563-AC54-BE51B8D1D9D9}"/>
                </c:ext>
              </c:extLst>
            </c:dLbl>
            <c:dLbl>
              <c:idx val="3"/>
              <c:layout>
                <c:manualLayout>
                  <c:x val="-2.853265564026719E-2"/>
                  <c:y val="-2.15188860907685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BE0-4563-AC54-BE51B8D1D9D9}"/>
                </c:ext>
              </c:extLst>
            </c:dLbl>
            <c:dLbl>
              <c:idx val="5"/>
              <c:layout>
                <c:manualLayout>
                  <c:x val="-9.4762287486030543E-3"/>
                  <c:y val="-2.8582076231489062E-2"/>
                </c:manualLayout>
              </c:layout>
              <c:spPr>
                <a:noFill/>
                <a:ln>
                  <a:noFill/>
                </a:ln>
                <a:effectLst/>
              </c:spPr>
              <c:txPr>
                <a:bodyPr wrap="square" lIns="38100" tIns="19050" rIns="38100" bIns="19050" anchor="ctr">
                  <a:spAutoFit/>
                </a:bodyPr>
                <a:lstStyle/>
                <a:p>
                  <a:pPr>
                    <a:defRPr sz="1400" b="1">
                      <a:solidFill>
                        <a:schemeClr val="accent4"/>
                      </a:solidFill>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80D-EA4E-AE13-CE73022B5F01}"/>
                </c:ext>
              </c:extLst>
            </c:dLbl>
            <c:spPr>
              <a:noFill/>
              <a:ln>
                <a:noFill/>
              </a:ln>
              <a:effectLst/>
            </c:spPr>
            <c:txPr>
              <a:bodyPr wrap="square" lIns="38100" tIns="19050" rIns="38100" bIns="19050" anchor="ctr">
                <a:spAutoFit/>
              </a:bodyPr>
              <a:lstStyle/>
              <a:p>
                <a:pPr>
                  <a:defRPr sz="1200" b="1">
                    <a:solidFill>
                      <a:schemeClr val="accent4"/>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Sheet1!$B$1:$G$1</c:f>
              <c:strCache>
                <c:ptCount val="6"/>
                <c:pt idx="0">
                  <c:v>July–Sept. 2013</c:v>
                </c:pt>
                <c:pt idx="1">
                  <c:v>Apr.–June 2014</c:v>
                </c:pt>
                <c:pt idx="2">
                  <c:v>Mar.–May 2015</c:v>
                </c:pt>
                <c:pt idx="3">
                  <c:v>Feb.–Apr. 2016</c:v>
                </c:pt>
                <c:pt idx="4">
                  <c:v>Mar.–June 2017</c:v>
                </c:pt>
                <c:pt idx="5">
                  <c:v>Feb.–Mar. 2018</c:v>
                </c:pt>
              </c:strCache>
            </c:strRef>
          </c:cat>
          <c:val>
            <c:numRef>
              <c:f>Sheet1!$B$5:$G$5</c:f>
              <c:numCache>
                <c:formatCode>0.0</c:formatCode>
                <c:ptCount val="6"/>
                <c:pt idx="0">
                  <c:v>21.26</c:v>
                </c:pt>
                <c:pt idx="1">
                  <c:v>11.74</c:v>
                </c:pt>
                <c:pt idx="2">
                  <c:v>12.950000000000001</c:v>
                </c:pt>
                <c:pt idx="3">
                  <c:v>13.36</c:v>
                </c:pt>
                <c:pt idx="4">
                  <c:v>13.750000000000002</c:v>
                </c:pt>
                <c:pt idx="5">
                  <c:v>14.35</c:v>
                </c:pt>
              </c:numCache>
            </c:numRef>
          </c:val>
          <c:smooth val="0"/>
          <c:extLst>
            <c:ext xmlns:c16="http://schemas.microsoft.com/office/drawing/2014/chart" uri="{C3380CC4-5D6E-409C-BE32-E72D297353CC}">
              <c16:uniqueId val="{00000001-BBE0-4563-AC54-BE51B8D1D9D9}"/>
            </c:ext>
          </c:extLst>
        </c:ser>
        <c:dLbls>
          <c:showLegendKey val="0"/>
          <c:showVal val="0"/>
          <c:showCatName val="0"/>
          <c:showSerName val="0"/>
          <c:showPercent val="0"/>
          <c:showBubbleSize val="0"/>
        </c:dLbls>
        <c:smooth val="0"/>
        <c:axId val="478227856"/>
        <c:axId val="478230992"/>
      </c:lineChart>
      <c:catAx>
        <c:axId val="478227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just">
              <a:defRPr sz="1150" b="0" i="0" u="none" strike="noStrike" kern="1200" baseline="0">
                <a:solidFill>
                  <a:schemeClr val="tx1"/>
                </a:solidFill>
                <a:latin typeface="+mn-lt"/>
                <a:ea typeface="+mn-ea"/>
                <a:cs typeface="+mn-cs"/>
              </a:defRPr>
            </a:pPr>
            <a:endParaRPr lang="en-US"/>
          </a:p>
        </c:txPr>
        <c:crossAx val="478230992"/>
        <c:crosses val="autoZero"/>
        <c:auto val="1"/>
        <c:lblAlgn val="ctr"/>
        <c:lblOffset val="100"/>
        <c:noMultiLvlLbl val="0"/>
      </c:catAx>
      <c:valAx>
        <c:axId val="478230992"/>
        <c:scaling>
          <c:orientation val="minMax"/>
          <c:max val="50"/>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78227856"/>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solidFill>
                <a:latin typeface="+mn-lt"/>
                <a:ea typeface="+mn-ea"/>
                <a:cs typeface="+mn-cs"/>
              </a:defRPr>
            </a:pPr>
            <a:r>
              <a:rPr lang="en-US" sz="1400" i="1" dirty="0"/>
              <a:t>Percent of insured adults ages 19–64 who said they </a:t>
            </a:r>
            <a:r>
              <a:rPr lang="en-US" sz="1400" i="1" baseline="0" dirty="0"/>
              <a:t>planned to drop coverage</a:t>
            </a:r>
            <a:endParaRPr lang="en-US" sz="1400" i="1" dirty="0"/>
          </a:p>
        </c:rich>
      </c:tx>
      <c:layout>
        <c:manualLayout>
          <c:xMode val="edge"/>
          <c:yMode val="edge"/>
          <c:x val="9.443264036439889E-6"/>
          <c:y val="2.9909763107951258E-2"/>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5.771834076296019E-3"/>
          <c:y val="0.20013599077411529"/>
          <c:w val="0.97978497132302911"/>
          <c:h val="0.62998660519620908"/>
        </c:manualLayout>
      </c:layout>
      <c:barChart>
        <c:barDir val="col"/>
        <c:grouping val="stacked"/>
        <c:varyColors val="0"/>
        <c:ser>
          <c:idx val="0"/>
          <c:order val="0"/>
          <c:tx>
            <c:strRef>
              <c:f>Sheet1!$B$1</c:f>
              <c:strCache>
                <c:ptCount val="1"/>
                <c:pt idx="0">
                  <c:v>Plan to drop</c:v>
                </c:pt>
              </c:strCache>
            </c:strRef>
          </c:tx>
          <c:spPr>
            <a:solidFill>
              <a:schemeClr val="accent1"/>
            </a:solidFill>
            <a:ln>
              <a:noFill/>
            </a:ln>
            <a:effectLst/>
          </c:spPr>
          <c:invertIfNegative val="0"/>
          <c:dLbls>
            <c:dLbl>
              <c:idx val="2"/>
              <c:layout>
                <c:manualLayout>
                  <c:x val="0"/>
                  <c:y val="-3.474380238461364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F0C-004F-AB19-47C301B35896}"/>
                </c:ext>
              </c:extLst>
            </c:dLbl>
            <c:spPr>
              <a:noFill/>
              <a:ln>
                <a:noFill/>
              </a:ln>
              <a:effectLst/>
            </c:spPr>
            <c:txPr>
              <a:bodyPr rot="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All adults</c:v>
                </c:pt>
                <c:pt idx="1">
                  <c:v>Employer</c:v>
                </c:pt>
                <c:pt idx="2">
                  <c:v>Individual</c:v>
                </c:pt>
                <c:pt idx="3">
                  <c:v>Medicaid</c:v>
                </c:pt>
              </c:strCache>
            </c:strRef>
          </c:cat>
          <c:val>
            <c:numRef>
              <c:f>Sheet1!$B$2:$B$5</c:f>
              <c:numCache>
                <c:formatCode>0</c:formatCode>
                <c:ptCount val="4"/>
                <c:pt idx="0">
                  <c:v>5.0200000000000005</c:v>
                </c:pt>
                <c:pt idx="1">
                  <c:v>4.5</c:v>
                </c:pt>
                <c:pt idx="2">
                  <c:v>9.3000000000000007</c:v>
                </c:pt>
                <c:pt idx="3">
                  <c:v>5.0599999999999996</c:v>
                </c:pt>
              </c:numCache>
            </c:numRef>
          </c:val>
          <c:extLst>
            <c:ext xmlns:c16="http://schemas.microsoft.com/office/drawing/2014/chart" uri="{C3380CC4-5D6E-409C-BE32-E72D297353CC}">
              <c16:uniqueId val="{00000000-DA00-C045-9FC7-E845C53F0BB9}"/>
            </c:ext>
          </c:extLst>
        </c:ser>
        <c:dLbls>
          <c:showLegendKey val="0"/>
          <c:showVal val="0"/>
          <c:showCatName val="0"/>
          <c:showSerName val="0"/>
          <c:showPercent val="0"/>
          <c:showBubbleSize val="0"/>
        </c:dLbls>
        <c:gapWidth val="80"/>
        <c:overlap val="100"/>
        <c:axId val="478225112"/>
        <c:axId val="478228640"/>
      </c:barChart>
      <c:catAx>
        <c:axId val="478225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78228640"/>
        <c:crosses val="autoZero"/>
        <c:auto val="1"/>
        <c:lblAlgn val="ctr"/>
        <c:lblOffset val="100"/>
        <c:noMultiLvlLbl val="0"/>
      </c:catAx>
      <c:valAx>
        <c:axId val="478228640"/>
        <c:scaling>
          <c:orientation val="minMax"/>
          <c:max val="25"/>
        </c:scaling>
        <c:delete val="0"/>
        <c:axPos val="l"/>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78225112"/>
        <c:crosses val="autoZero"/>
        <c:crossBetween val="between"/>
        <c:majorUnit val="5"/>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7256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2"/>
            <a:ext cx="2971800" cy="472568"/>
          </a:xfrm>
          <a:prstGeom prst="rect">
            <a:avLst/>
          </a:prstGeom>
        </p:spPr>
        <p:txBody>
          <a:bodyPr vert="horz" lIns="91440" tIns="45720" rIns="91440" bIns="45720" rtlCol="0"/>
          <a:lstStyle>
            <a:lvl1pPr algn="r">
              <a:defRPr sz="1200"/>
            </a:lvl1pPr>
          </a:lstStyle>
          <a:p>
            <a:fld id="{34E75CA9-D3DC-4CC4-B26F-4572B05774CA}" type="datetimeFigureOut">
              <a:rPr lang="en-US" smtClean="0"/>
              <a:t>4/30/18</a:t>
            </a:fld>
            <a:endParaRPr lang="en-US"/>
          </a:p>
        </p:txBody>
      </p:sp>
      <p:sp>
        <p:nvSpPr>
          <p:cNvPr id="4" name="Footer Placeholder 3"/>
          <p:cNvSpPr>
            <a:spLocks noGrp="1"/>
          </p:cNvSpPr>
          <p:nvPr>
            <p:ph type="ftr" sz="quarter" idx="2"/>
          </p:nvPr>
        </p:nvSpPr>
        <p:spPr>
          <a:xfrm>
            <a:off x="0" y="8946076"/>
            <a:ext cx="2971800" cy="47256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946076"/>
            <a:ext cx="2971800" cy="47256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09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70932"/>
          </a:xfrm>
          <a:prstGeom prst="rect">
            <a:avLst/>
          </a:prstGeom>
        </p:spPr>
        <p:txBody>
          <a:bodyPr vert="horz" lIns="91440" tIns="45720" rIns="91440" bIns="45720" rtlCol="0"/>
          <a:lstStyle>
            <a:lvl1pPr algn="r">
              <a:defRPr sz="1200"/>
            </a:lvl1pPr>
          </a:lstStyle>
          <a:p>
            <a:fld id="{03A1D146-B4E0-1741-B9EE-9789392EFCC4}" type="datetimeFigureOut">
              <a:rPr lang="en-US" smtClean="0"/>
              <a:t>4/30/18</a:t>
            </a:fld>
            <a:endParaRPr lang="en-US"/>
          </a:p>
        </p:txBody>
      </p:sp>
      <p:sp>
        <p:nvSpPr>
          <p:cNvPr id="4" name="Slide Image Placeholder 3"/>
          <p:cNvSpPr>
            <a:spLocks noGrp="1" noRot="1" noChangeAspect="1"/>
          </p:cNvSpPr>
          <p:nvPr>
            <p:ph type="sldImg" idx="2"/>
          </p:nvPr>
        </p:nvSpPr>
        <p:spPr>
          <a:xfrm>
            <a:off x="1074738" y="706438"/>
            <a:ext cx="4708525" cy="3532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55"/>
            <a:ext cx="5486400" cy="42383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46071"/>
            <a:ext cx="2971800" cy="4709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946071"/>
            <a:ext cx="2971800" cy="470932"/>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863621-2E60-B848-8968-B0341E26A312}" type="slidenum">
              <a:rPr lang="en-US" smtClean="0"/>
              <a:t>6</a:t>
            </a:fld>
            <a:endParaRPr lang="en-US"/>
          </a:p>
        </p:txBody>
      </p:sp>
    </p:spTree>
    <p:extLst>
      <p:ext uri="{BB962C8B-B14F-4D97-AF65-F5344CB8AC3E}">
        <p14:creationId xmlns:p14="http://schemas.microsoft.com/office/powerpoint/2010/main" val="38194237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sp>
        <p:nvSpPr>
          <p:cNvPr id="53" name="Title 1"/>
          <p:cNvSpPr>
            <a:spLocks noGrp="1"/>
          </p:cNvSpPr>
          <p:nvPr>
            <p:ph type="ctrTitle" hasCustomPrompt="1"/>
          </p:nvPr>
        </p:nvSpPr>
        <p:spPr>
          <a:xfrm>
            <a:off x="71500" y="296652"/>
            <a:ext cx="9001000" cy="756084"/>
          </a:xfrm>
          <a:effectLst/>
        </p:spPr>
        <p:txBody>
          <a:bodyPr anchor="t">
            <a:noAutofit/>
          </a:bodyPr>
          <a:lstStyle>
            <a:lvl1pPr algn="l">
              <a:lnSpc>
                <a:spcPct val="110000"/>
              </a:lnSpc>
              <a:defRPr sz="2000" spc="0" baseline="0">
                <a:solidFill>
                  <a:srgbClr val="4C515A"/>
                </a:solidFill>
                <a:effectLst/>
              </a:defRPr>
            </a:lvl1pPr>
          </a:lstStyle>
          <a:p>
            <a:r>
              <a:rPr lang="en-US" dirty="0"/>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p:nvPr>
        </p:nvSpPr>
        <p:spPr>
          <a:xfrm>
            <a:off x="71500" y="5697252"/>
            <a:ext cx="9001063" cy="495834"/>
          </a:xfrm>
        </p:spPr>
        <p:txBody>
          <a:bodyPr anchor="b" anchorCtr="0">
            <a:noAutofit/>
          </a:bodyPr>
          <a:lstStyle>
            <a:lvl1pPr marL="0" indent="0">
              <a:lnSpc>
                <a:spcPct val="90000"/>
              </a:lnSpc>
              <a:spcBef>
                <a:spcPts val="0"/>
              </a:spcBef>
              <a:spcAft>
                <a:spcPts val="600"/>
              </a:spcAft>
              <a:buNone/>
              <a:defRPr lang="en-US" sz="10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Tree>
    <p:extLst>
      <p:ext uri="{BB962C8B-B14F-4D97-AF65-F5344CB8AC3E}">
        <p14:creationId xmlns:p14="http://schemas.microsoft.com/office/powerpoint/2010/main" val="224968767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_Graph Layout: 01">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Title 1"/>
          <p:cNvSpPr>
            <a:spLocks noGrp="1"/>
          </p:cNvSpPr>
          <p:nvPr>
            <p:ph type="ctrTitle"/>
          </p:nvPr>
        </p:nvSpPr>
        <p:spPr>
          <a:xfrm>
            <a:off x="98134" y="0"/>
            <a:ext cx="9001000" cy="628410"/>
          </a:xfrm>
          <a:effectLst/>
        </p:spPr>
        <p:txBody>
          <a:bodyPr anchor="ctr">
            <a:noAutofit/>
          </a:bodyPr>
          <a:lstStyle>
            <a:lvl1pPr algn="l">
              <a:lnSpc>
                <a:spcPct val="90000"/>
              </a:lnSpc>
              <a:defRPr sz="1800" b="1" i="0" spc="0" baseline="0">
                <a:solidFill>
                  <a:schemeClr val="bg1"/>
                </a:solidFill>
                <a:effectLst/>
                <a:latin typeface="InterFace" charset="0"/>
                <a:ea typeface="InterFace" charset="0"/>
                <a:cs typeface="InterFace" charset="0"/>
              </a:defRPr>
            </a:lvl1pPr>
          </a:lstStyle>
          <a:p>
            <a:endParaRPr lang="en-US" dirty="0"/>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dirty="0"/>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p:nvPr>
        </p:nvSpPr>
        <p:spPr>
          <a:xfrm>
            <a:off x="71500"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pic>
        <p:nvPicPr>
          <p:cNvPr id="3" name="Picture 2">
            <a:extLst>
              <a:ext uri="{FF2B5EF4-FFF2-40B4-BE49-F238E27FC236}">
                <a16:creationId xmlns:a16="http://schemas.microsoft.com/office/drawing/2014/main" id="{61C7A60C-557E-654F-838D-7C673839196C}"/>
              </a:ext>
            </a:extLst>
          </p:cNvPr>
          <p:cNvPicPr>
            <a:picLocks noChangeAspect="1"/>
          </p:cNvPicPr>
          <p:nvPr userDrawn="1"/>
        </p:nvPicPr>
        <p:blipFill>
          <a:blip r:embed="rId2"/>
          <a:stretch>
            <a:fillRect/>
          </a:stretch>
        </p:blipFill>
        <p:spPr>
          <a:xfrm>
            <a:off x="73152" y="6382512"/>
            <a:ext cx="1906905" cy="426720"/>
          </a:xfrm>
          <a:prstGeom prst="rect">
            <a:avLst/>
          </a:prstGeom>
        </p:spPr>
      </p:pic>
      <p:sp>
        <p:nvSpPr>
          <p:cNvPr id="2" name="TextBox 1">
            <a:extLst>
              <a:ext uri="{FF2B5EF4-FFF2-40B4-BE49-F238E27FC236}">
                <a16:creationId xmlns:a16="http://schemas.microsoft.com/office/drawing/2014/main" id="{7431575D-4FF3-6846-85C6-58976B7B8650}"/>
              </a:ext>
            </a:extLst>
          </p:cNvPr>
          <p:cNvSpPr txBox="1"/>
          <p:nvPr userDrawn="1"/>
        </p:nvSpPr>
        <p:spPr>
          <a:xfrm>
            <a:off x="2192867" y="6417728"/>
            <a:ext cx="6879632" cy="369332"/>
          </a:xfrm>
          <a:prstGeom prst="rect">
            <a:avLst/>
          </a:prstGeom>
          <a:noFill/>
        </p:spPr>
        <p:txBody>
          <a:bodyPr wrap="squar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900" dirty="0"/>
              <a:t>Source: Sara R. Collins et al</a:t>
            </a:r>
            <a:r>
              <a:rPr lang="en-US" sz="900"/>
              <a:t>., “First Look at Health Insurance Coverage in 2018 Finds ACA Gains Beginning to Reverse: </a:t>
            </a:r>
            <a:r>
              <a:rPr lang="en-US" sz="900" dirty="0"/>
              <a:t>Findings from the Commonwealth Fund Affordable Care Act Tracking Survey, Feb.–Mar. 2018,” </a:t>
            </a:r>
            <a:r>
              <a:rPr lang="en-US" sz="900" i="1" dirty="0"/>
              <a:t>To the Point</a:t>
            </a:r>
            <a:r>
              <a:rPr lang="en-US" sz="900" dirty="0"/>
              <a:t> (blog), The Commonwealth Fund, May 1, 2018.</a:t>
            </a:r>
          </a:p>
        </p:txBody>
      </p:sp>
    </p:spTree>
    <p:extLst>
      <p:ext uri="{BB962C8B-B14F-4D97-AF65-F5344CB8AC3E}">
        <p14:creationId xmlns:p14="http://schemas.microsoft.com/office/powerpoint/2010/main" val="424900324"/>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 id="2147483723" r:id="rId2"/>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The uninsured rate among working-age adults increased to 15.5 percent</a:t>
            </a:r>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1506733652"/>
              </p:ext>
            </p:extLst>
          </p:nvPr>
        </p:nvGraphicFramePr>
        <p:xfrm>
          <a:off x="185605" y="914400"/>
          <a:ext cx="8778933" cy="4756315"/>
        </p:xfrm>
        <a:graphic>
          <a:graphicData uri="http://schemas.openxmlformats.org/drawingml/2006/chart">
            <c:chart xmlns:c="http://schemas.openxmlformats.org/drawingml/2006/chart" xmlns:r="http://schemas.openxmlformats.org/officeDocument/2006/relationships" r:id="rId2"/>
          </a:graphicData>
        </a:graphic>
      </p:graphicFrame>
      <p:sp>
        <p:nvSpPr>
          <p:cNvPr id="18" name="Text Placeholder 17"/>
          <p:cNvSpPr>
            <a:spLocks noGrp="1"/>
          </p:cNvSpPr>
          <p:nvPr>
            <p:ph type="body" sz="quarter" idx="22"/>
          </p:nvPr>
        </p:nvSpPr>
        <p:spPr/>
        <p:txBody>
          <a:bodyPr/>
          <a:lstStyle/>
          <a:p>
            <a:r>
              <a:rPr lang="en-US" dirty="0"/>
              <a:t>Note: FPL refers to federal poverty level; 250% FPL is about $31,150 for an individual and $61,500 for a family of four.</a:t>
            </a:r>
          </a:p>
          <a:p>
            <a:r>
              <a:rPr lang="en-US" dirty="0"/>
              <a:t>Data: The Commonwealth Fund Affordable Care Act Tracking Surveys, July–Sept. 2013, Apr.–June 2014, Mar.–May 2015, Feb.–Apr. 2016, Mar.–June 2017, Feb.–Mar. 2018.</a:t>
            </a:r>
            <a:endParaRPr lang="en-US" dirty="0">
              <a:solidFill>
                <a:srgbClr val="FF0000"/>
              </a:solidFill>
            </a:endParaRPr>
          </a:p>
        </p:txBody>
      </p:sp>
      <p:sp>
        <p:nvSpPr>
          <p:cNvPr id="2" name="TextBox 1">
            <a:extLst>
              <a:ext uri="{FF2B5EF4-FFF2-40B4-BE49-F238E27FC236}">
                <a16:creationId xmlns:a16="http://schemas.microsoft.com/office/drawing/2014/main" id="{37ACF853-5D20-0046-928D-75DF138D0A1B}"/>
              </a:ext>
            </a:extLst>
          </p:cNvPr>
          <p:cNvSpPr txBox="1"/>
          <p:nvPr/>
        </p:nvSpPr>
        <p:spPr>
          <a:xfrm>
            <a:off x="7067359" y="2987057"/>
            <a:ext cx="910827" cy="523220"/>
          </a:xfrm>
          <a:prstGeom prst="rect">
            <a:avLst/>
          </a:prstGeom>
          <a:noFill/>
        </p:spPr>
        <p:txBody>
          <a:bodyPr wrap="none" rtlCol="0">
            <a:spAutoFit/>
          </a:bodyPr>
          <a:lstStyle/>
          <a:p>
            <a:r>
              <a:rPr lang="en-US" sz="1400" dirty="0">
                <a:solidFill>
                  <a:schemeClr val="accent2"/>
                </a:solidFill>
              </a:rPr>
              <a:t>Less than</a:t>
            </a:r>
            <a:br>
              <a:rPr lang="en-US" sz="1400" dirty="0">
                <a:solidFill>
                  <a:schemeClr val="accent2"/>
                </a:solidFill>
              </a:rPr>
            </a:br>
            <a:r>
              <a:rPr lang="en-US" sz="1400" dirty="0">
                <a:solidFill>
                  <a:schemeClr val="accent2"/>
                </a:solidFill>
              </a:rPr>
              <a:t>250% FPL</a:t>
            </a:r>
          </a:p>
        </p:txBody>
      </p:sp>
      <p:sp>
        <p:nvSpPr>
          <p:cNvPr id="3" name="TextBox 2">
            <a:extLst>
              <a:ext uri="{FF2B5EF4-FFF2-40B4-BE49-F238E27FC236}">
                <a16:creationId xmlns:a16="http://schemas.microsoft.com/office/drawing/2014/main" id="{BEF46553-F756-5E4C-8F4E-B2D18F47358F}"/>
              </a:ext>
            </a:extLst>
          </p:cNvPr>
          <p:cNvSpPr txBox="1"/>
          <p:nvPr/>
        </p:nvSpPr>
        <p:spPr>
          <a:xfrm>
            <a:off x="7067359" y="3841634"/>
            <a:ext cx="846707" cy="307777"/>
          </a:xfrm>
          <a:prstGeom prst="rect">
            <a:avLst/>
          </a:prstGeom>
          <a:noFill/>
        </p:spPr>
        <p:txBody>
          <a:bodyPr wrap="none" rtlCol="0">
            <a:spAutoFit/>
          </a:bodyPr>
          <a:lstStyle/>
          <a:p>
            <a:r>
              <a:rPr lang="en-US" sz="1400" dirty="0"/>
              <a:t>All adults</a:t>
            </a:r>
          </a:p>
        </p:txBody>
      </p:sp>
      <p:sp>
        <p:nvSpPr>
          <p:cNvPr id="4" name="TextBox 3">
            <a:extLst>
              <a:ext uri="{FF2B5EF4-FFF2-40B4-BE49-F238E27FC236}">
                <a16:creationId xmlns:a16="http://schemas.microsoft.com/office/drawing/2014/main" id="{3D543A58-19AF-234B-8FB5-D23924EB3454}"/>
              </a:ext>
            </a:extLst>
          </p:cNvPr>
          <p:cNvSpPr txBox="1"/>
          <p:nvPr/>
        </p:nvSpPr>
        <p:spPr>
          <a:xfrm>
            <a:off x="7067359" y="4474023"/>
            <a:ext cx="910827" cy="523220"/>
          </a:xfrm>
          <a:prstGeom prst="rect">
            <a:avLst/>
          </a:prstGeom>
          <a:noFill/>
        </p:spPr>
        <p:txBody>
          <a:bodyPr wrap="none" rtlCol="0">
            <a:spAutoFit/>
          </a:bodyPr>
          <a:lstStyle/>
          <a:p>
            <a:r>
              <a:rPr lang="en-US" sz="1400" dirty="0">
                <a:solidFill>
                  <a:schemeClr val="accent3"/>
                </a:solidFill>
              </a:rPr>
              <a:t>250% FPL</a:t>
            </a:r>
            <a:br>
              <a:rPr lang="en-US" sz="1400" dirty="0">
                <a:solidFill>
                  <a:schemeClr val="accent3"/>
                </a:solidFill>
              </a:rPr>
            </a:br>
            <a:r>
              <a:rPr lang="en-US" sz="1400" dirty="0">
                <a:solidFill>
                  <a:schemeClr val="accent3"/>
                </a:solidFill>
              </a:rPr>
              <a:t>or more</a:t>
            </a:r>
          </a:p>
        </p:txBody>
      </p:sp>
    </p:spTree>
    <p:extLst>
      <p:ext uri="{BB962C8B-B14F-4D97-AF65-F5344CB8AC3E}">
        <p14:creationId xmlns:p14="http://schemas.microsoft.com/office/powerpoint/2010/main" val="979629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The uninsured rate among adults in states that did not expand Medicaid rose to </a:t>
            </a:r>
            <a:br>
              <a:rPr lang="en-US" dirty="0"/>
            </a:br>
            <a:r>
              <a:rPr lang="en-US" dirty="0"/>
              <a:t>21.9 percent</a:t>
            </a:r>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1206625140"/>
              </p:ext>
            </p:extLst>
          </p:nvPr>
        </p:nvGraphicFramePr>
        <p:xfrm>
          <a:off x="182881" y="902886"/>
          <a:ext cx="8807296" cy="4913219"/>
        </p:xfrm>
        <a:graphic>
          <a:graphicData uri="http://schemas.openxmlformats.org/drawingml/2006/chart">
            <c:chart xmlns:c="http://schemas.openxmlformats.org/drawingml/2006/chart" xmlns:r="http://schemas.openxmlformats.org/officeDocument/2006/relationships" r:id="rId2"/>
          </a:graphicData>
        </a:graphic>
      </p:graphicFrame>
      <p:sp>
        <p:nvSpPr>
          <p:cNvPr id="18" name="Text Placeholder 17"/>
          <p:cNvSpPr>
            <a:spLocks noGrp="1"/>
          </p:cNvSpPr>
          <p:nvPr>
            <p:ph type="body" sz="quarter" idx="22"/>
          </p:nvPr>
        </p:nvSpPr>
        <p:spPr/>
        <p:txBody>
          <a:bodyPr/>
          <a:lstStyle/>
          <a:p>
            <a:r>
              <a:rPr lang="en-US" dirty="0"/>
              <a:t>Data: The Commonwealth Fund Affordable Care Act Tracking Surveys, July–Sept. 2013, Apr.–June 2014, Mar.–May 2015, Feb.–Apr. 2016, Mar.–June 2017, Feb.–Mar. 2018.</a:t>
            </a:r>
            <a:endParaRPr lang="en-US" dirty="0">
              <a:solidFill>
                <a:srgbClr val="FF0000"/>
              </a:solidFill>
            </a:endParaRPr>
          </a:p>
        </p:txBody>
      </p:sp>
      <p:sp>
        <p:nvSpPr>
          <p:cNvPr id="6" name="TextBox 5">
            <a:extLst>
              <a:ext uri="{FF2B5EF4-FFF2-40B4-BE49-F238E27FC236}">
                <a16:creationId xmlns:a16="http://schemas.microsoft.com/office/drawing/2014/main" id="{6724C9C9-FD8A-8742-B00E-C80E061A0CF9}"/>
              </a:ext>
            </a:extLst>
          </p:cNvPr>
          <p:cNvSpPr txBox="1"/>
          <p:nvPr/>
        </p:nvSpPr>
        <p:spPr>
          <a:xfrm>
            <a:off x="7067359" y="4004002"/>
            <a:ext cx="942887" cy="523220"/>
          </a:xfrm>
          <a:prstGeom prst="rect">
            <a:avLst/>
          </a:prstGeom>
          <a:noFill/>
        </p:spPr>
        <p:txBody>
          <a:bodyPr wrap="none" rtlCol="0">
            <a:spAutoFit/>
          </a:bodyPr>
          <a:lstStyle/>
          <a:p>
            <a:r>
              <a:rPr lang="en-US" sz="1400" dirty="0">
                <a:solidFill>
                  <a:schemeClr val="accent2"/>
                </a:solidFill>
              </a:rPr>
              <a:t>Expanded </a:t>
            </a:r>
            <a:br>
              <a:rPr lang="en-US" sz="1400" dirty="0">
                <a:solidFill>
                  <a:schemeClr val="accent2"/>
                </a:solidFill>
              </a:rPr>
            </a:br>
            <a:r>
              <a:rPr lang="en-US" sz="1400" dirty="0">
                <a:solidFill>
                  <a:schemeClr val="accent2"/>
                </a:solidFill>
              </a:rPr>
              <a:t>Medicaid</a:t>
            </a:r>
          </a:p>
        </p:txBody>
      </p:sp>
      <p:sp>
        <p:nvSpPr>
          <p:cNvPr id="7" name="TextBox 6">
            <a:extLst>
              <a:ext uri="{FF2B5EF4-FFF2-40B4-BE49-F238E27FC236}">
                <a16:creationId xmlns:a16="http://schemas.microsoft.com/office/drawing/2014/main" id="{AEF97BE9-DC5B-8A4C-B7E7-C928A461147F}"/>
              </a:ext>
            </a:extLst>
          </p:cNvPr>
          <p:cNvSpPr txBox="1"/>
          <p:nvPr/>
        </p:nvSpPr>
        <p:spPr>
          <a:xfrm>
            <a:off x="7067359" y="3226331"/>
            <a:ext cx="1322798" cy="523220"/>
          </a:xfrm>
          <a:prstGeom prst="rect">
            <a:avLst/>
          </a:prstGeom>
          <a:noFill/>
        </p:spPr>
        <p:txBody>
          <a:bodyPr wrap="none" rtlCol="0">
            <a:spAutoFit/>
          </a:bodyPr>
          <a:lstStyle/>
          <a:p>
            <a:r>
              <a:rPr lang="en-US" sz="1400" dirty="0"/>
              <a:t>Did not expand </a:t>
            </a:r>
            <a:br>
              <a:rPr lang="en-US" sz="1400" dirty="0"/>
            </a:br>
            <a:r>
              <a:rPr lang="en-US" sz="1400" dirty="0"/>
              <a:t>Medicaid</a:t>
            </a:r>
          </a:p>
        </p:txBody>
      </p:sp>
    </p:spTree>
    <p:extLst>
      <p:ext uri="{BB962C8B-B14F-4D97-AF65-F5344CB8AC3E}">
        <p14:creationId xmlns:p14="http://schemas.microsoft.com/office/powerpoint/2010/main" val="748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The uninsured rate increased among adults age 35 and older</a:t>
            </a:r>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3925710661"/>
              </p:ext>
            </p:extLst>
          </p:nvPr>
        </p:nvGraphicFramePr>
        <p:xfrm>
          <a:off x="182881" y="902886"/>
          <a:ext cx="8781658" cy="4913219"/>
        </p:xfrm>
        <a:graphic>
          <a:graphicData uri="http://schemas.openxmlformats.org/drawingml/2006/chart">
            <c:chart xmlns:c="http://schemas.openxmlformats.org/drawingml/2006/chart" xmlns:r="http://schemas.openxmlformats.org/officeDocument/2006/relationships" r:id="rId2"/>
          </a:graphicData>
        </a:graphic>
      </p:graphicFrame>
      <p:sp>
        <p:nvSpPr>
          <p:cNvPr id="18" name="Text Placeholder 17"/>
          <p:cNvSpPr>
            <a:spLocks noGrp="1"/>
          </p:cNvSpPr>
          <p:nvPr>
            <p:ph type="body" sz="quarter" idx="22"/>
          </p:nvPr>
        </p:nvSpPr>
        <p:spPr/>
        <p:txBody>
          <a:bodyPr/>
          <a:lstStyle/>
          <a:p>
            <a:r>
              <a:rPr lang="en-US" dirty="0"/>
              <a:t>Data: The Commonwealth Fund Affordable Care Act Tracking Surveys, July–Sept. 2013, Apr.–June 2014, Mar.–May 2015, Feb.–Apr. 2016, Mar.–June 2017, Feb.–Mar. 2018.</a:t>
            </a:r>
            <a:endParaRPr lang="en-US" dirty="0">
              <a:solidFill>
                <a:srgbClr val="FF0000"/>
              </a:solidFill>
            </a:endParaRPr>
          </a:p>
        </p:txBody>
      </p:sp>
      <p:sp>
        <p:nvSpPr>
          <p:cNvPr id="6" name="TextBox 5">
            <a:extLst>
              <a:ext uri="{FF2B5EF4-FFF2-40B4-BE49-F238E27FC236}">
                <a16:creationId xmlns:a16="http://schemas.microsoft.com/office/drawing/2014/main" id="{D5155DF1-7418-4E44-AC44-D04E8398E174}"/>
              </a:ext>
            </a:extLst>
          </p:cNvPr>
          <p:cNvSpPr txBox="1"/>
          <p:nvPr/>
        </p:nvSpPr>
        <p:spPr>
          <a:xfrm>
            <a:off x="7068312" y="3696353"/>
            <a:ext cx="1093569" cy="307777"/>
          </a:xfrm>
          <a:prstGeom prst="rect">
            <a:avLst/>
          </a:prstGeom>
          <a:noFill/>
        </p:spPr>
        <p:txBody>
          <a:bodyPr wrap="none" rtlCol="0">
            <a:spAutoFit/>
          </a:bodyPr>
          <a:lstStyle/>
          <a:p>
            <a:r>
              <a:rPr lang="en-US" sz="1400" dirty="0">
                <a:solidFill>
                  <a:schemeClr val="accent2"/>
                </a:solidFill>
              </a:rPr>
              <a:t>35–49 years</a:t>
            </a:r>
          </a:p>
        </p:txBody>
      </p:sp>
      <p:sp>
        <p:nvSpPr>
          <p:cNvPr id="7" name="TextBox 6">
            <a:extLst>
              <a:ext uri="{FF2B5EF4-FFF2-40B4-BE49-F238E27FC236}">
                <a16:creationId xmlns:a16="http://schemas.microsoft.com/office/drawing/2014/main" id="{7143CB65-EA2C-E345-813B-AC40B171DE5A}"/>
              </a:ext>
            </a:extLst>
          </p:cNvPr>
          <p:cNvSpPr txBox="1"/>
          <p:nvPr/>
        </p:nvSpPr>
        <p:spPr>
          <a:xfrm>
            <a:off x="7068312" y="4004000"/>
            <a:ext cx="1093569" cy="307777"/>
          </a:xfrm>
          <a:prstGeom prst="rect">
            <a:avLst/>
          </a:prstGeom>
          <a:noFill/>
        </p:spPr>
        <p:txBody>
          <a:bodyPr wrap="none" rtlCol="0">
            <a:spAutoFit/>
          </a:bodyPr>
          <a:lstStyle/>
          <a:p>
            <a:r>
              <a:rPr lang="en-US" sz="1400" dirty="0"/>
              <a:t>19–34 years</a:t>
            </a:r>
          </a:p>
        </p:txBody>
      </p:sp>
      <p:sp>
        <p:nvSpPr>
          <p:cNvPr id="9" name="TextBox 8">
            <a:extLst>
              <a:ext uri="{FF2B5EF4-FFF2-40B4-BE49-F238E27FC236}">
                <a16:creationId xmlns:a16="http://schemas.microsoft.com/office/drawing/2014/main" id="{FE5C996E-4C01-C645-A765-31595BAEBB00}"/>
              </a:ext>
            </a:extLst>
          </p:cNvPr>
          <p:cNvSpPr txBox="1"/>
          <p:nvPr/>
        </p:nvSpPr>
        <p:spPr>
          <a:xfrm>
            <a:off x="7068312" y="4311649"/>
            <a:ext cx="1093569" cy="307777"/>
          </a:xfrm>
          <a:prstGeom prst="rect">
            <a:avLst/>
          </a:prstGeom>
          <a:noFill/>
        </p:spPr>
        <p:txBody>
          <a:bodyPr wrap="none" rtlCol="0">
            <a:spAutoFit/>
          </a:bodyPr>
          <a:lstStyle/>
          <a:p>
            <a:r>
              <a:rPr lang="en-US" sz="1400" dirty="0">
                <a:solidFill>
                  <a:schemeClr val="accent3"/>
                </a:solidFill>
              </a:rPr>
              <a:t>50–64 years</a:t>
            </a:r>
          </a:p>
        </p:txBody>
      </p:sp>
    </p:spTree>
    <p:extLst>
      <p:ext uri="{BB962C8B-B14F-4D97-AF65-F5344CB8AC3E}">
        <p14:creationId xmlns:p14="http://schemas.microsoft.com/office/powerpoint/2010/main" val="3383026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The uninsured rate among adults who identify as Republicans is higher compared to 2016</a:t>
            </a:r>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3383035998"/>
              </p:ext>
            </p:extLst>
          </p:nvPr>
        </p:nvGraphicFramePr>
        <p:xfrm>
          <a:off x="182881" y="902886"/>
          <a:ext cx="8798750" cy="4913219"/>
        </p:xfrm>
        <a:graphic>
          <a:graphicData uri="http://schemas.openxmlformats.org/drawingml/2006/chart">
            <c:chart xmlns:c="http://schemas.openxmlformats.org/drawingml/2006/chart" xmlns:r="http://schemas.openxmlformats.org/officeDocument/2006/relationships" r:id="rId2"/>
          </a:graphicData>
        </a:graphic>
      </p:graphicFrame>
      <p:sp>
        <p:nvSpPr>
          <p:cNvPr id="18" name="Text Placeholder 17"/>
          <p:cNvSpPr>
            <a:spLocks noGrp="1"/>
          </p:cNvSpPr>
          <p:nvPr>
            <p:ph type="body" sz="quarter" idx="22"/>
          </p:nvPr>
        </p:nvSpPr>
        <p:spPr/>
        <p:txBody>
          <a:bodyPr/>
          <a:lstStyle/>
          <a:p>
            <a:r>
              <a:rPr lang="en-US" dirty="0"/>
              <a:t>Data: The Commonwealth Fund Affordable Care Act Tracking Surveys, July–Sept. 2013, Apr.–June 2014, Mar.–May 2015, Feb.–Apr. 2016, Mar.–June 2017, Feb.–Mar. 2018.</a:t>
            </a:r>
            <a:endParaRPr lang="en-US" dirty="0">
              <a:solidFill>
                <a:srgbClr val="FF0000"/>
              </a:solidFill>
            </a:endParaRPr>
          </a:p>
        </p:txBody>
      </p:sp>
      <p:sp>
        <p:nvSpPr>
          <p:cNvPr id="6" name="TextBox 5">
            <a:extLst>
              <a:ext uri="{FF2B5EF4-FFF2-40B4-BE49-F238E27FC236}">
                <a16:creationId xmlns:a16="http://schemas.microsoft.com/office/drawing/2014/main" id="{BA503A47-D64E-914B-92F0-FE351DC9104B}"/>
              </a:ext>
            </a:extLst>
          </p:cNvPr>
          <p:cNvSpPr txBox="1"/>
          <p:nvPr/>
        </p:nvSpPr>
        <p:spPr>
          <a:xfrm>
            <a:off x="7068312" y="4610757"/>
            <a:ext cx="918841" cy="307777"/>
          </a:xfrm>
          <a:prstGeom prst="rect">
            <a:avLst/>
          </a:prstGeom>
          <a:noFill/>
        </p:spPr>
        <p:txBody>
          <a:bodyPr wrap="none" rtlCol="0">
            <a:spAutoFit/>
          </a:bodyPr>
          <a:lstStyle/>
          <a:p>
            <a:r>
              <a:rPr lang="en-US" sz="1400" dirty="0">
                <a:solidFill>
                  <a:schemeClr val="accent2"/>
                </a:solidFill>
              </a:rPr>
              <a:t>Democrat</a:t>
            </a:r>
          </a:p>
        </p:txBody>
      </p:sp>
      <p:sp>
        <p:nvSpPr>
          <p:cNvPr id="7" name="TextBox 6">
            <a:extLst>
              <a:ext uri="{FF2B5EF4-FFF2-40B4-BE49-F238E27FC236}">
                <a16:creationId xmlns:a16="http://schemas.microsoft.com/office/drawing/2014/main" id="{E8ACAE6A-DB0B-8F4B-B7AE-7C663C926301}"/>
              </a:ext>
            </a:extLst>
          </p:cNvPr>
          <p:cNvSpPr txBox="1"/>
          <p:nvPr/>
        </p:nvSpPr>
        <p:spPr>
          <a:xfrm>
            <a:off x="7068312" y="3961271"/>
            <a:ext cx="1005403" cy="307777"/>
          </a:xfrm>
          <a:prstGeom prst="rect">
            <a:avLst/>
          </a:prstGeom>
          <a:noFill/>
        </p:spPr>
        <p:txBody>
          <a:bodyPr wrap="none" rtlCol="0">
            <a:spAutoFit/>
          </a:bodyPr>
          <a:lstStyle/>
          <a:p>
            <a:r>
              <a:rPr lang="en-US" sz="1400" dirty="0"/>
              <a:t>Republican</a:t>
            </a:r>
          </a:p>
        </p:txBody>
      </p:sp>
    </p:spTree>
    <p:extLst>
      <p:ext uri="{BB962C8B-B14F-4D97-AF65-F5344CB8AC3E}">
        <p14:creationId xmlns:p14="http://schemas.microsoft.com/office/powerpoint/2010/main" val="1735456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The uninsured rate remains highest in southern states</a:t>
            </a:r>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3574520950"/>
              </p:ext>
            </p:extLst>
          </p:nvPr>
        </p:nvGraphicFramePr>
        <p:xfrm>
          <a:off x="182881" y="914400"/>
          <a:ext cx="8781658" cy="4913219"/>
        </p:xfrm>
        <a:graphic>
          <a:graphicData uri="http://schemas.openxmlformats.org/drawingml/2006/chart">
            <c:chart xmlns:c="http://schemas.openxmlformats.org/drawingml/2006/chart" xmlns:r="http://schemas.openxmlformats.org/officeDocument/2006/relationships" r:id="rId2"/>
          </a:graphicData>
        </a:graphic>
      </p:graphicFrame>
      <p:sp>
        <p:nvSpPr>
          <p:cNvPr id="18" name="Text Placeholder 17"/>
          <p:cNvSpPr>
            <a:spLocks noGrp="1"/>
          </p:cNvSpPr>
          <p:nvPr>
            <p:ph type="body" sz="quarter" idx="22"/>
          </p:nvPr>
        </p:nvSpPr>
        <p:spPr/>
        <p:txBody>
          <a:bodyPr/>
          <a:lstStyle/>
          <a:p>
            <a:r>
              <a:rPr lang="en-US" dirty="0"/>
              <a:t>Data: The Commonwealth Fund Affordable Care Act Tracking Surveys, July–Sept. 2013, Apr.–June 2014, Mar.–May 2015, Feb.–Apr. 2016, Mar.–June 2017, Feb.–Mar. 2018.</a:t>
            </a:r>
            <a:endParaRPr lang="en-US" dirty="0">
              <a:solidFill>
                <a:srgbClr val="FF0000"/>
              </a:solidFill>
            </a:endParaRPr>
          </a:p>
        </p:txBody>
      </p:sp>
      <p:sp>
        <p:nvSpPr>
          <p:cNvPr id="6" name="TextBox 5">
            <a:extLst>
              <a:ext uri="{FF2B5EF4-FFF2-40B4-BE49-F238E27FC236}">
                <a16:creationId xmlns:a16="http://schemas.microsoft.com/office/drawing/2014/main" id="{F7221E0A-B84E-674C-852D-F26F16BEBB77}"/>
              </a:ext>
            </a:extLst>
          </p:cNvPr>
          <p:cNvSpPr txBox="1"/>
          <p:nvPr/>
        </p:nvSpPr>
        <p:spPr>
          <a:xfrm>
            <a:off x="7068312" y="4397107"/>
            <a:ext cx="793807" cy="307777"/>
          </a:xfrm>
          <a:prstGeom prst="rect">
            <a:avLst/>
          </a:prstGeom>
          <a:noFill/>
        </p:spPr>
        <p:txBody>
          <a:bodyPr wrap="none" rtlCol="0">
            <a:spAutoFit/>
          </a:bodyPr>
          <a:lstStyle/>
          <a:p>
            <a:r>
              <a:rPr lang="en-US" sz="1400" dirty="0">
                <a:solidFill>
                  <a:schemeClr val="accent2"/>
                </a:solidFill>
              </a:rPr>
              <a:t>Midwest</a:t>
            </a:r>
          </a:p>
        </p:txBody>
      </p:sp>
      <p:sp>
        <p:nvSpPr>
          <p:cNvPr id="7" name="TextBox 6">
            <a:extLst>
              <a:ext uri="{FF2B5EF4-FFF2-40B4-BE49-F238E27FC236}">
                <a16:creationId xmlns:a16="http://schemas.microsoft.com/office/drawing/2014/main" id="{728347AD-DE15-8244-918F-DB4F27027A3D}"/>
              </a:ext>
            </a:extLst>
          </p:cNvPr>
          <p:cNvSpPr txBox="1"/>
          <p:nvPr/>
        </p:nvSpPr>
        <p:spPr>
          <a:xfrm>
            <a:off x="7068312" y="4226189"/>
            <a:ext cx="922047" cy="307777"/>
          </a:xfrm>
          <a:prstGeom prst="rect">
            <a:avLst/>
          </a:prstGeom>
          <a:noFill/>
        </p:spPr>
        <p:txBody>
          <a:bodyPr wrap="none" rtlCol="0">
            <a:spAutoFit/>
          </a:bodyPr>
          <a:lstStyle/>
          <a:p>
            <a:r>
              <a:rPr lang="en-US" sz="1400" dirty="0"/>
              <a:t>Northeast</a:t>
            </a:r>
          </a:p>
        </p:txBody>
      </p:sp>
      <p:sp>
        <p:nvSpPr>
          <p:cNvPr id="9" name="TextBox 8">
            <a:extLst>
              <a:ext uri="{FF2B5EF4-FFF2-40B4-BE49-F238E27FC236}">
                <a16:creationId xmlns:a16="http://schemas.microsoft.com/office/drawing/2014/main" id="{DC289BB7-918B-8147-BCAD-4C53FB457FF2}"/>
              </a:ext>
            </a:extLst>
          </p:cNvPr>
          <p:cNvSpPr txBox="1"/>
          <p:nvPr/>
        </p:nvSpPr>
        <p:spPr>
          <a:xfrm>
            <a:off x="7068312" y="3457069"/>
            <a:ext cx="625492" cy="307777"/>
          </a:xfrm>
          <a:prstGeom prst="rect">
            <a:avLst/>
          </a:prstGeom>
          <a:noFill/>
        </p:spPr>
        <p:txBody>
          <a:bodyPr wrap="none" rtlCol="0">
            <a:spAutoFit/>
          </a:bodyPr>
          <a:lstStyle/>
          <a:p>
            <a:r>
              <a:rPr lang="en-US" sz="1400" dirty="0">
                <a:solidFill>
                  <a:schemeClr val="accent3"/>
                </a:solidFill>
              </a:rPr>
              <a:t>South</a:t>
            </a:r>
          </a:p>
        </p:txBody>
      </p:sp>
      <p:sp>
        <p:nvSpPr>
          <p:cNvPr id="10" name="TextBox 9">
            <a:extLst>
              <a:ext uri="{FF2B5EF4-FFF2-40B4-BE49-F238E27FC236}">
                <a16:creationId xmlns:a16="http://schemas.microsoft.com/office/drawing/2014/main" id="{E5C17CF9-DDD0-014F-83B9-58C85F26ECC4}"/>
              </a:ext>
            </a:extLst>
          </p:cNvPr>
          <p:cNvSpPr txBox="1"/>
          <p:nvPr/>
        </p:nvSpPr>
        <p:spPr>
          <a:xfrm>
            <a:off x="7068312" y="3942758"/>
            <a:ext cx="543739" cy="307777"/>
          </a:xfrm>
          <a:prstGeom prst="rect">
            <a:avLst/>
          </a:prstGeom>
          <a:noFill/>
        </p:spPr>
        <p:txBody>
          <a:bodyPr wrap="none" rtlCol="0">
            <a:spAutoFit/>
          </a:bodyPr>
          <a:lstStyle/>
          <a:p>
            <a:r>
              <a:rPr lang="en-US" sz="1400" dirty="0">
                <a:solidFill>
                  <a:schemeClr val="accent4"/>
                </a:solidFill>
              </a:rPr>
              <a:t>West</a:t>
            </a:r>
          </a:p>
        </p:txBody>
      </p:sp>
    </p:spTree>
    <p:extLst>
      <p:ext uri="{BB962C8B-B14F-4D97-AF65-F5344CB8AC3E}">
        <p14:creationId xmlns:p14="http://schemas.microsoft.com/office/powerpoint/2010/main" val="3746394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8134" y="0"/>
            <a:ext cx="9001000" cy="628410"/>
          </a:xfrm>
        </p:spPr>
        <p:txBody>
          <a:bodyPr/>
          <a:lstStyle/>
          <a:p>
            <a:r>
              <a:rPr lang="en-US" dirty="0"/>
              <a:t>Across all coverage sources, </a:t>
            </a:r>
            <a:r>
              <a:rPr lang="en-US"/>
              <a:t>some adults plan </a:t>
            </a:r>
            <a:r>
              <a:rPr lang="en-US" dirty="0"/>
              <a:t>to drop insurance after mandate repeal</a:t>
            </a:r>
            <a:endParaRPr lang="en-US" dirty="0">
              <a:solidFill>
                <a:srgbClr val="FF0000"/>
              </a:solidFill>
            </a:endParaRPr>
          </a:p>
        </p:txBody>
      </p:sp>
      <p:sp>
        <p:nvSpPr>
          <p:cNvPr id="9" name="Text Placeholder 8"/>
          <p:cNvSpPr>
            <a:spLocks noGrp="1"/>
          </p:cNvSpPr>
          <p:nvPr>
            <p:ph type="body" sz="quarter" idx="22"/>
          </p:nvPr>
        </p:nvSpPr>
        <p:spPr/>
        <p:txBody>
          <a:bodyPr/>
          <a:lstStyle/>
          <a:p>
            <a:br>
              <a:rPr lang="en-US" dirty="0"/>
            </a:br>
            <a:endParaRPr lang="en-US" dirty="0"/>
          </a:p>
          <a:p>
            <a:r>
              <a:rPr lang="en-US" dirty="0"/>
              <a:t>Data: The Commonwealth Fund Affordable Care Act Tracking Survey, Feb.–Mar. 2018.</a:t>
            </a:r>
          </a:p>
        </p:txBody>
      </p:sp>
      <p:sp>
        <p:nvSpPr>
          <p:cNvPr id="11" name="TextBox 3">
            <a:extLst>
              <a:ext uri="{FF2B5EF4-FFF2-40B4-BE49-F238E27FC236}">
                <a16:creationId xmlns:a16="http://schemas.microsoft.com/office/drawing/2014/main" id="{24D575DC-9B4A-B943-B3D0-D5942F81B50F}"/>
              </a:ext>
            </a:extLst>
          </p:cNvPr>
          <p:cNvSpPr txBox="1"/>
          <p:nvPr/>
        </p:nvSpPr>
        <p:spPr>
          <a:xfrm>
            <a:off x="94007" y="837490"/>
            <a:ext cx="8802165" cy="1004628"/>
          </a:xfrm>
          <a:prstGeom prst="rect">
            <a:avLst/>
          </a:prstGeom>
          <a:no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90000"/>
              </a:lnSpc>
            </a:pPr>
            <a:r>
              <a:rPr lang="en-US" sz="1600" dirty="0"/>
              <a:t>The tax bill passed by Congress in December 2017 made a change to the Affordable Care Act’s individual mandate. Starting in 2019, people will no longer have to pay a penalty on their federal tax return if they don’t have health insurance. Given this change, do you plan to drop your health insurance or will you keep your health insurance in 2019? </a:t>
            </a:r>
            <a:endParaRPr lang="en-US" sz="2000" dirty="0">
              <a:cs typeface="Arial" panose="020B0604020202020204" pitchFamily="34" charset="0"/>
            </a:endParaRPr>
          </a:p>
        </p:txBody>
      </p:sp>
      <p:grpSp>
        <p:nvGrpSpPr>
          <p:cNvPr id="13" name="Group 12">
            <a:extLst>
              <a:ext uri="{FF2B5EF4-FFF2-40B4-BE49-F238E27FC236}">
                <a16:creationId xmlns:a16="http://schemas.microsoft.com/office/drawing/2014/main" id="{36787E0E-4E7A-D54F-BD28-31F851C7A2F6}"/>
              </a:ext>
            </a:extLst>
          </p:cNvPr>
          <p:cNvGrpSpPr/>
          <p:nvPr/>
        </p:nvGrpSpPr>
        <p:grpSpPr>
          <a:xfrm>
            <a:off x="165444" y="897888"/>
            <a:ext cx="420867" cy="515901"/>
            <a:chOff x="1752600" y="533400"/>
            <a:chExt cx="787400" cy="965200"/>
          </a:xfrm>
          <a:solidFill>
            <a:schemeClr val="tx1"/>
          </a:solidFill>
        </p:grpSpPr>
        <p:sp>
          <p:nvSpPr>
            <p:cNvPr id="14" name="Freeform 5">
              <a:extLst>
                <a:ext uri="{FF2B5EF4-FFF2-40B4-BE49-F238E27FC236}">
                  <a16:creationId xmlns:a16="http://schemas.microsoft.com/office/drawing/2014/main" id="{AA508C80-3AC6-8944-90CB-D437F2DFB230}"/>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6">
              <a:extLst>
                <a:ext uri="{FF2B5EF4-FFF2-40B4-BE49-F238E27FC236}">
                  <a16:creationId xmlns:a16="http://schemas.microsoft.com/office/drawing/2014/main" id="{3AE69C63-9E98-4B4B-8395-449F4F160AEC}"/>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E05B55C9-4287-744A-9FDE-01EAF3D66179}"/>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24" name="Chart Placeholder 7">
            <a:extLst>
              <a:ext uri="{FF2B5EF4-FFF2-40B4-BE49-F238E27FC236}">
                <a16:creationId xmlns:a16="http://schemas.microsoft.com/office/drawing/2014/main" id="{82427F56-E362-8543-982D-320BDB262EC3}"/>
              </a:ext>
            </a:extLst>
          </p:cNvPr>
          <p:cNvGraphicFramePr>
            <a:graphicFrameLocks noGrp="1"/>
          </p:cNvGraphicFramePr>
          <p:nvPr>
            <p:ph type="chart" sz="quarter" idx="19"/>
            <p:extLst>
              <p:ext uri="{D42A27DB-BD31-4B8C-83A1-F6EECF244321}">
                <p14:modId xmlns:p14="http://schemas.microsoft.com/office/powerpoint/2010/main" val="3389214117"/>
              </p:ext>
            </p:extLst>
          </p:nvPr>
        </p:nvGraphicFramePr>
        <p:xfrm>
          <a:off x="182880" y="2057400"/>
          <a:ext cx="8815841" cy="40208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35927029"/>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164634</TotalTime>
  <Words>494</Words>
  <Application>Microsoft Macintosh PowerPoint</Application>
  <PresentationFormat>On-screen Show (4:3)</PresentationFormat>
  <Paragraphs>68</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Berlingske Serif Text</vt:lpstr>
      <vt:lpstr>Calibri</vt:lpstr>
      <vt:lpstr>InterFace</vt:lpstr>
      <vt:lpstr>1_Office Theme</vt:lpstr>
      <vt:lpstr>The uninsured rate among working-age adults increased to 15.5 percent</vt:lpstr>
      <vt:lpstr>The uninsured rate among adults in states that did not expand Medicaid rose to  21.9 percent</vt:lpstr>
      <vt:lpstr>The uninsured rate increased among adults age 35 and older</vt:lpstr>
      <vt:lpstr>The uninsured rate among adults who identify as Republicans is higher compared to 2016</vt:lpstr>
      <vt:lpstr>The uninsured rate remains highest in southern states</vt:lpstr>
      <vt:lpstr>Across all coverage sources, some adults plan to drop insurance after mandate repeal</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Paul Frame</cp:lastModifiedBy>
  <cp:revision>2289</cp:revision>
  <cp:lastPrinted>2018-04-23T16:08:21Z</cp:lastPrinted>
  <dcterms:created xsi:type="dcterms:W3CDTF">2014-10-08T23:03:32Z</dcterms:created>
  <dcterms:modified xsi:type="dcterms:W3CDTF">2018-04-30T16:14:34Z</dcterms:modified>
</cp:coreProperties>
</file>