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7023100" cy="93091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6809" autoAdjust="0"/>
  </p:normalViewPr>
  <p:slideViewPr>
    <p:cSldViewPr snapToGrid="0">
      <p:cViewPr varScale="1">
        <p:scale>
          <a:sx n="86" d="100"/>
          <a:sy n="86" d="100"/>
        </p:scale>
        <p:origin x="120" y="180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E302D33-DE08-4677-B8BA-7E189D2930C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105-43CD-BFF7-BB8CD8BD3F5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2717051-0F89-4737-A024-6F8ADC56E15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105-43CD-BFF7-BB8CD8BD3F5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105-43CD-BFF7-BB8CD8BD3F5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Often feel you lack companionship</c:v>
                </c:pt>
                <c:pt idx="1">
                  <c:v>Often feel left out</c:v>
                </c:pt>
                <c:pt idx="2">
                  <c:v>Often feel isolated from others</c:v>
                </c:pt>
                <c:pt idx="3">
                  <c:v>Any social isolation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21</c:v>
                </c:pt>
                <c:pt idx="2">
                  <c:v>22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98651260337719E-3"/>
                  <c:y val="5.1280181836673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05-43CD-BFF7-BB8CD8BD3F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Often feel you lack companionship</c:v>
                </c:pt>
                <c:pt idx="1">
                  <c:v>Often feel left out</c:v>
                </c:pt>
                <c:pt idx="2">
                  <c:v>Often feel isolated from others</c:v>
                </c:pt>
                <c:pt idx="3">
                  <c:v>Any social isolation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863364229873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105-43CD-BFF7-BB8CD8BD3F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Often feel you lack companionship</c:v>
                </c:pt>
                <c:pt idx="1">
                  <c:v>Often feel left out</c:v>
                </c:pt>
                <c:pt idx="2">
                  <c:v>Often feel isolated from others</c:v>
                </c:pt>
                <c:pt idx="3">
                  <c:v>Any social isolation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8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3548264"/>
        <c:axId val="253548656"/>
      </c:barChart>
      <c:catAx>
        <c:axId val="25354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3548656"/>
        <c:crosses val="autoZero"/>
        <c:auto val="1"/>
        <c:lblAlgn val="ctr"/>
        <c:lblOffset val="100"/>
        <c:noMultiLvlLbl val="0"/>
      </c:catAx>
      <c:valAx>
        <c:axId val="2535486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354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57799401122"/>
          <c:y val="0.106686428872629"/>
          <c:w val="0.58030397289657498"/>
          <c:h val="5.7358545763715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High-need, isolated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Have or previously received mental health diagnosis</c:v>
                </c:pt>
                <c:pt idx="1">
                  <c:v>Experienced emotional distress in past year such as anxiety or great sadness which you found difficult to cope with yourself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High-need, not isolated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Have or previously received mental health diagnosis</c:v>
                </c:pt>
                <c:pt idx="1">
                  <c:v>Experienced emotional distress in past year such as anxiety or great sadness which you found difficult to cope with yourself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46</c:v>
                </c:pt>
                <c:pt idx="1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Have or previously received mental health diagnosis</c:v>
                </c:pt>
                <c:pt idx="1">
                  <c:v>Experienced emotional distress in past year such as anxiety or great sadness which you found difficult to cope with yourself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354328"/>
        <c:axId val="393354720"/>
      </c:barChart>
      <c:catAx>
        <c:axId val="39335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54720"/>
        <c:crosses val="autoZero"/>
        <c:auto val="1"/>
        <c:lblAlgn val="ctr"/>
        <c:lblOffset val="100"/>
        <c:noMultiLvlLbl val="0"/>
      </c:catAx>
      <c:valAx>
        <c:axId val="3933547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54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394308435969201"/>
          <c:y val="0.11129865372447401"/>
          <c:w val="0.70555302041657597"/>
          <c:h val="5.49841640419464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High-need, isolated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A210E1-9477-4A01-837C-B551AA82991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24-4F50-B8F9-6A45A9DF985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Income below $15,000 a year</c:v>
                </c:pt>
                <c:pt idx="1">
                  <c:v>Worry about having enough money to pay bills or afford healthy food</c:v>
                </c:pt>
                <c:pt idx="2">
                  <c:v>Skipped doses or did not fill a prescription because of cost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need, not isolated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Income below $15,000 a year</c:v>
                </c:pt>
                <c:pt idx="1">
                  <c:v>Worry about having enough money to pay bills or afford healthy food</c:v>
                </c:pt>
                <c:pt idx="2">
                  <c:v>Skipped doses or did not fill a prescription because of cost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</c:v>
                </c:pt>
                <c:pt idx="1">
                  <c:v>51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Income below $15,000 a year</c:v>
                </c:pt>
                <c:pt idx="1">
                  <c:v>Worry about having enough money to pay bills or afford healthy food</c:v>
                </c:pt>
                <c:pt idx="2">
                  <c:v>Skipped doses or did not fill a prescription because of cost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</c:v>
                </c:pt>
                <c:pt idx="1">
                  <c:v>35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355504"/>
        <c:axId val="393355896"/>
      </c:barChart>
      <c:catAx>
        <c:axId val="39335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55896"/>
        <c:crosses val="autoZero"/>
        <c:auto val="1"/>
        <c:lblAlgn val="ctr"/>
        <c:lblOffset val="100"/>
        <c:noMultiLvlLbl val="0"/>
      </c:catAx>
      <c:valAx>
        <c:axId val="3933558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5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415579225301"/>
          <c:y val="0.110299621402149"/>
          <c:w val="0.76135918305005901"/>
          <c:h val="5.7358545763715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High-need, isolated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A210E1-9477-4A01-837C-B551AA82991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24-4F50-B8F9-6A45A9DF985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9FCAC35-9F20-4622-8EB5-1522A87001A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80-4E8B-91B9-888F61F0FF4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3E81C5D-9DCA-4887-ABAD-FFEE33D7B4C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880-4E8B-91B9-888F61F0FF4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095F651-1566-4FE7-B437-A9FABD4A104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80-4E8B-91B9-888F61F0FF4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care: no transportation</c:v>
                </c:pt>
                <c:pt idx="1">
                  <c:v>Delayed care: office not open when you could get there</c:v>
                </c:pt>
                <c:pt idx="2">
                  <c:v>Delayed care: could not get appointment soon enough</c:v>
                </c:pt>
                <c:pt idx="3">
                  <c:v>Delayed care: any reason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</c:v>
                </c:pt>
                <c:pt idx="1">
                  <c:v>31</c:v>
                </c:pt>
                <c:pt idx="2">
                  <c:v>39</c:v>
                </c:pt>
                <c:pt idx="3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need, not isolated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care: no transportation</c:v>
                </c:pt>
                <c:pt idx="1">
                  <c:v>Delayed care: office not open when you could get there</c:v>
                </c:pt>
                <c:pt idx="2">
                  <c:v>Delayed care: could not get appointment soon enough</c:v>
                </c:pt>
                <c:pt idx="3">
                  <c:v>Delayed care: any reason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24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20149070415418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BD67A9A-D11F-4ED5-846C-B568E80A77BC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0-4E8B-91B9-888F61F0FF4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care: no transportation</c:v>
                </c:pt>
                <c:pt idx="1">
                  <c:v>Delayed care: office not open when you could get there</c:v>
                </c:pt>
                <c:pt idx="2">
                  <c:v>Delayed care: could not get appointment soon enough</c:v>
                </c:pt>
                <c:pt idx="3">
                  <c:v>Delayed care: any reason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356680"/>
        <c:axId val="393357072"/>
      </c:barChart>
      <c:catAx>
        <c:axId val="393356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57072"/>
        <c:crosses val="autoZero"/>
        <c:auto val="1"/>
        <c:lblAlgn val="ctr"/>
        <c:lblOffset val="100"/>
        <c:noMultiLvlLbl val="0"/>
      </c:catAx>
      <c:valAx>
        <c:axId val="3933570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56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720803635267801E-2"/>
          <c:y val="0.101570245807102"/>
          <c:w val="0.70760195618927102"/>
          <c:h val="5.735859858625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0.7566</cdr:x>
      <cdr:y>0.09617</cdr:y>
    </cdr:from>
    <cdr:to>
      <cdr:x>0.7566</cdr:x>
      <cdr:y>0.93212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9AF1F6BC-22B7-4652-8B15-BF15F52DB3E7}"/>
            </a:ext>
          </a:extLst>
        </cdr:cNvPr>
        <cdr:cNvCxnSpPr/>
      </cdr:nvCxnSpPr>
      <cdr:spPr>
        <a:xfrm xmlns:a="http://schemas.openxmlformats.org/drawingml/2006/main">
          <a:off x="6434852" y="420770"/>
          <a:ext cx="0" cy="36576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868D99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333B8-1AED-44D0-AE97-EEDD262EB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8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8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C. Lewis, T. </a:t>
            </a:r>
            <a:r>
              <a:rPr lang="en-US" sz="900" dirty="0" smtClean="0">
                <a:solidFill>
                  <a:schemeClr val="tx1"/>
                </a:solidFill>
              </a:rPr>
              <a:t>Shah</a:t>
            </a:r>
            <a:r>
              <a:rPr lang="en-US" sz="900" dirty="0" smtClean="0">
                <a:solidFill>
                  <a:schemeClr val="tx1"/>
                </a:solidFill>
              </a:rPr>
              <a:t>, and M. K. Abrams, “Sick and</a:t>
            </a:r>
            <a:r>
              <a:rPr lang="en-US" sz="900" baseline="0" dirty="0" smtClean="0">
                <a:solidFill>
                  <a:schemeClr val="tx1"/>
                </a:solidFill>
              </a:rPr>
              <a:t> Alone: High-Need, Socially Isolated Adults Have More Problems, but Less Support,” </a:t>
            </a:r>
            <a:r>
              <a:rPr lang="en-US" sz="900" i="1" baseline="0" dirty="0" smtClean="0">
                <a:solidFill>
                  <a:schemeClr val="tx1"/>
                </a:solidFill>
              </a:rPr>
              <a:t>To the Point</a:t>
            </a:r>
            <a:r>
              <a:rPr lang="en-US" sz="900" i="0" baseline="0" dirty="0" smtClean="0">
                <a:solidFill>
                  <a:schemeClr val="tx1"/>
                </a:solidFill>
              </a:rPr>
              <a:t>, The Commonwealth Fund, Jan. 12, 2018. 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 Adults Are More Likely to Be Socially Isolated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Significantly different from not high-need adults at the p&lt;0.01 level. 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xmlns="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11071"/>
              </p:ext>
            </p:extLst>
          </p:nvPr>
        </p:nvGraphicFramePr>
        <p:xfrm>
          <a:off x="319548" y="1187316"/>
          <a:ext cx="8504903" cy="437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906917"/>
          </a:xfrm>
        </p:spPr>
        <p:txBody>
          <a:bodyPr>
            <a:normAutofit/>
          </a:bodyPr>
          <a:lstStyle/>
          <a:p>
            <a:r>
              <a:rPr lang="en-US" dirty="0"/>
              <a:t>High-Need, Isolated Adults Are More Likely to Have </a:t>
            </a:r>
            <a:r>
              <a:rPr lang="en-US" dirty="0" smtClean="0"/>
              <a:t>Mental </a:t>
            </a:r>
            <a:br>
              <a:rPr lang="en-US" dirty="0" smtClean="0"/>
            </a:br>
            <a:r>
              <a:rPr lang="en-US" dirty="0" smtClean="0"/>
              <a:t>Health </a:t>
            </a:r>
            <a:r>
              <a:rPr lang="en-US" dirty="0"/>
              <a:t>Issues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>
          <a:xfrm>
            <a:off x="73152" y="5100727"/>
            <a:ext cx="9052560" cy="1092359"/>
          </a:xfrm>
        </p:spPr>
        <p:txBody>
          <a:bodyPr/>
          <a:lstStyle/>
          <a:p>
            <a:r>
              <a:rPr lang="en-US" dirty="0"/>
              <a:t>* Significantly different from high-need, not isolated adults at the p&lt;0.01 level. 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sp>
        <p:nvSpPr>
          <p:cNvPr id="2310" name="TextBox 2309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11" name="Chart 2310">
            <a:extLst>
              <a:ext uri="{FF2B5EF4-FFF2-40B4-BE49-F238E27FC236}">
                <a16:creationId xmlns:a16="http://schemas.microsoft.com/office/drawing/2014/main" xmlns="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197176"/>
              </p:ext>
            </p:extLst>
          </p:nvPr>
        </p:nvGraphicFramePr>
        <p:xfrm>
          <a:off x="346980" y="1161726"/>
          <a:ext cx="8504903" cy="448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3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High-Need, Isolated Adults Are More Likely to Have Financial 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71500" y="5697253"/>
            <a:ext cx="9001063" cy="495833"/>
          </a:xfrm>
        </p:spPr>
        <p:txBody>
          <a:bodyPr/>
          <a:lstStyle/>
          <a:p>
            <a:r>
              <a:rPr lang="en-US" dirty="0"/>
              <a:t>* Significantly different from high-need, not isolated adults at the p&lt;0.01 level. 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2212943"/>
              </p:ext>
            </p:extLst>
          </p:nvPr>
        </p:nvGraphicFramePr>
        <p:xfrm>
          <a:off x="416106" y="1377338"/>
          <a:ext cx="8305864" cy="437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80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High-Need, Isolated Adults Are More Likely to Have Greater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Barriers </a:t>
            </a:r>
            <a:r>
              <a:rPr lang="en-US" dirty="0"/>
              <a:t>to Care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Significantly different from high-need, not isolated adults at the p&lt;0.01 level.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xmlns="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2023557"/>
              </p:ext>
            </p:extLst>
          </p:nvPr>
        </p:nvGraphicFramePr>
        <p:xfrm>
          <a:off x="392659" y="1372760"/>
          <a:ext cx="8376203" cy="4274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5776457-7FF9-433B-89C0-B56932EB3189}"/>
              </a:ext>
            </a:extLst>
          </p:cNvPr>
          <p:cNvCxnSpPr>
            <a:cxnSpLocks/>
          </p:cNvCxnSpPr>
          <p:nvPr/>
        </p:nvCxnSpPr>
        <p:spPr>
          <a:xfrm>
            <a:off x="6769351" y="1773663"/>
            <a:ext cx="0" cy="3657600"/>
          </a:xfrm>
          <a:prstGeom prst="line">
            <a:avLst/>
          </a:prstGeom>
          <a:ln w="12700">
            <a:solidFill>
              <a:srgbClr val="868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4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22377</TotalTime>
  <Words>198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Berlingske Serif Text</vt:lpstr>
      <vt:lpstr>Calibri</vt:lpstr>
      <vt:lpstr>InterFace</vt:lpstr>
      <vt:lpstr>Tahoma</vt:lpstr>
      <vt:lpstr>Times New Roman</vt:lpstr>
      <vt:lpstr>1_Office Theme</vt:lpstr>
      <vt:lpstr>High-Need Adults Are More Likely to Be Socially Isolated</vt:lpstr>
      <vt:lpstr>High-Need, Isolated Adults Are More Likely to Have Mental  Health Issues</vt:lpstr>
      <vt:lpstr>High-Need, Isolated Adults Are More Likely to Have Financial Issues</vt:lpstr>
      <vt:lpstr>High-Need, Isolated Adults Are More Likely to Have Greater  Barriers to Care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Samantha Chase</cp:lastModifiedBy>
  <cp:revision>321</cp:revision>
  <cp:lastPrinted>2017-12-13T21:46:22Z</cp:lastPrinted>
  <dcterms:created xsi:type="dcterms:W3CDTF">2017-09-29T22:03:34Z</dcterms:created>
  <dcterms:modified xsi:type="dcterms:W3CDTF">2018-01-12T20:28:57Z</dcterms:modified>
  <cp:category/>
</cp:coreProperties>
</file>