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theme/themeOverride2.xml" ContentType="application/vnd.openxmlformats-officedocument.themeOverrid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14.xml" ContentType="application/vnd.openxmlformats-officedocument.drawingml.chart+xml"/>
  <Override PartName="/ppt/drawings/drawing2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15.xml" ContentType="application/vnd.openxmlformats-officedocument.presentationml.notesSlide+xml"/>
  <Override PartName="/ppt/charts/chart17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handoutMasterIdLst>
    <p:handoutMasterId r:id="rId20"/>
  </p:handoutMasterIdLst>
  <p:sldIdLst>
    <p:sldId id="421" r:id="rId2"/>
    <p:sldId id="520" r:id="rId3"/>
    <p:sldId id="443" r:id="rId4"/>
    <p:sldId id="444" r:id="rId5"/>
    <p:sldId id="475" r:id="rId6"/>
    <p:sldId id="580" r:id="rId7"/>
    <p:sldId id="581" r:id="rId8"/>
    <p:sldId id="585" r:id="rId9"/>
    <p:sldId id="587" r:id="rId10"/>
    <p:sldId id="481" r:id="rId11"/>
    <p:sldId id="523" r:id="rId12"/>
    <p:sldId id="527" r:id="rId13"/>
    <p:sldId id="529" r:id="rId14"/>
    <p:sldId id="509" r:id="rId15"/>
    <p:sldId id="534" r:id="rId16"/>
    <p:sldId id="537" r:id="rId17"/>
    <p:sldId id="542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72" autoAdjust="0"/>
    <p:restoredTop sz="90809" autoAdjust="0"/>
  </p:normalViewPr>
  <p:slideViewPr>
    <p:cSldViewPr snapToGrid="0">
      <p:cViewPr varScale="1">
        <p:scale>
          <a:sx n="132" d="100"/>
          <a:sy n="132" d="100"/>
        </p:scale>
        <p:origin x="636" y="132"/>
      </p:cViewPr>
      <p:guideLst>
        <p:guide orient="horz" pos="2160"/>
        <p:guide pos="29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83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-2011\departments\IHP\OECD%20Data\2015%20OECD%20Data\Chartpack\AM%20high%20income%20C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2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9535410637773E-2"/>
          <c:y val="1.6820512820512799E-2"/>
          <c:w val="0.72355721560445974"/>
          <c:h val="0.91094311874288347"/>
        </c:manualLayout>
      </c:layout>
      <c:lineChart>
        <c:grouping val="standar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United States ($9,364)</c:v>
                </c:pt>
              </c:strCache>
            </c:strRef>
          </c:tx>
          <c:spPr>
            <a:ln w="10652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Sheet1!$B$2:$AJ$2</c:f>
              <c:numCache>
                <c:formatCode>#,##0.00</c:formatCode>
                <c:ptCount val="35"/>
                <c:pt idx="0">
                  <c:v>1099.8</c:v>
                </c:pt>
                <c:pt idx="1">
                  <c:v>1265.8</c:v>
                </c:pt>
                <c:pt idx="2">
                  <c:v>1415.9</c:v>
                </c:pt>
                <c:pt idx="3">
                  <c:v>1545.2</c:v>
                </c:pt>
                <c:pt idx="4">
                  <c:v>1685.1</c:v>
                </c:pt>
                <c:pt idx="5">
                  <c:v>1826.6</c:v>
                </c:pt>
                <c:pt idx="6">
                  <c:v>1939.3</c:v>
                </c:pt>
                <c:pt idx="7">
                  <c:v>2090.5</c:v>
                </c:pt>
                <c:pt idx="8">
                  <c:v>2324.9</c:v>
                </c:pt>
                <c:pt idx="9">
                  <c:v>2564.8000000000002</c:v>
                </c:pt>
                <c:pt idx="10">
                  <c:v>2839.1</c:v>
                </c:pt>
                <c:pt idx="11">
                  <c:v>3060.5</c:v>
                </c:pt>
                <c:pt idx="12">
                  <c:v>3270.7</c:v>
                </c:pt>
                <c:pt idx="13">
                  <c:v>3463</c:v>
                </c:pt>
                <c:pt idx="14">
                  <c:v>3608.4</c:v>
                </c:pt>
                <c:pt idx="15">
                  <c:v>3766.6</c:v>
                </c:pt>
                <c:pt idx="16">
                  <c:v>3922.1</c:v>
                </c:pt>
                <c:pt idx="17">
                  <c:v>4092.8</c:v>
                </c:pt>
                <c:pt idx="18">
                  <c:v>4279.2</c:v>
                </c:pt>
                <c:pt idx="19">
                  <c:v>4497.3</c:v>
                </c:pt>
                <c:pt idx="20">
                  <c:v>4763.8999999999996</c:v>
                </c:pt>
                <c:pt idx="21">
                  <c:v>5117.2</c:v>
                </c:pt>
                <c:pt idx="22">
                  <c:v>5552.9</c:v>
                </c:pt>
                <c:pt idx="23">
                  <c:v>5974.9</c:v>
                </c:pt>
                <c:pt idx="24">
                  <c:v>6345.2</c:v>
                </c:pt>
                <c:pt idx="25">
                  <c:v>6714.4</c:v>
                </c:pt>
                <c:pt idx="26">
                  <c:v>7091</c:v>
                </c:pt>
                <c:pt idx="27">
                  <c:v>7481.3</c:v>
                </c:pt>
                <c:pt idx="28">
                  <c:v>7755.1</c:v>
                </c:pt>
                <c:pt idx="29">
                  <c:v>7989.8</c:v>
                </c:pt>
                <c:pt idx="30">
                  <c:v>8231.7000000000007</c:v>
                </c:pt>
                <c:pt idx="31">
                  <c:v>8491.2999999999993</c:v>
                </c:pt>
                <c:pt idx="32">
                  <c:v>8756.6</c:v>
                </c:pt>
                <c:pt idx="33">
                  <c:v>8952.4</c:v>
                </c:pt>
                <c:pt idx="34">
                  <c:v>9363.9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Sheet1!$A$3</c:f>
              <c:strCache>
                <c:ptCount val="1"/>
                <c:pt idx="0">
                  <c:v>Switzerland ($6,787)</c:v>
                </c:pt>
              </c:strCache>
            </c:strRef>
          </c:tx>
          <c:spPr>
            <a:ln w="10652">
              <a:solidFill>
                <a:srgbClr val="C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C00000"/>
              </a:solidFill>
              <a:ln>
                <a:solidFill>
                  <a:srgbClr val="C00000"/>
                </a:solidFill>
                <a:prstDash val="solid"/>
              </a:ln>
            </c:spPr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Sheet1!$B$3:$AJ$3</c:f>
              <c:numCache>
                <c:formatCode>General</c:formatCode>
                <c:ptCount val="35"/>
                <c:pt idx="0">
                  <c:v>1007.6518</c:v>
                </c:pt>
                <c:pt idx="1">
                  <c:v>1123.2798</c:v>
                </c:pt>
                <c:pt idx="2">
                  <c:v>1194.4246000000001</c:v>
                </c:pt>
                <c:pt idx="3">
                  <c:v>1310.4866</c:v>
                </c:pt>
                <c:pt idx="4">
                  <c:v>1346.3352</c:v>
                </c:pt>
                <c:pt idx="5">
                  <c:v>1434.7317</c:v>
                </c:pt>
                <c:pt idx="6">
                  <c:v>1519.943</c:v>
                </c:pt>
                <c:pt idx="7">
                  <c:v>1618.5074999999999</c:v>
                </c:pt>
                <c:pt idx="8">
                  <c:v>1728.7077999999999</c:v>
                </c:pt>
                <c:pt idx="9">
                  <c:v>1864.6369999999999</c:v>
                </c:pt>
                <c:pt idx="10">
                  <c:v>1968.0406</c:v>
                </c:pt>
                <c:pt idx="11">
                  <c:v>2152.7988</c:v>
                </c:pt>
                <c:pt idx="12">
                  <c:v>2277.8820000000001</c:v>
                </c:pt>
                <c:pt idx="13">
                  <c:v>2329.2125999999998</c:v>
                </c:pt>
                <c:pt idx="14">
                  <c:v>2411.0169000000001</c:v>
                </c:pt>
                <c:pt idx="15">
                  <c:v>2561.8827000000001</c:v>
                </c:pt>
                <c:pt idx="16">
                  <c:v>2729.1251999999999</c:v>
                </c:pt>
                <c:pt idx="17">
                  <c:v>2840.3597</c:v>
                </c:pt>
                <c:pt idx="18">
                  <c:v>2977.7701000000002</c:v>
                </c:pt>
                <c:pt idx="19">
                  <c:v>3073.2264</c:v>
                </c:pt>
                <c:pt idx="20">
                  <c:v>3221.7795000000001</c:v>
                </c:pt>
                <c:pt idx="21">
                  <c:v>3429.1233000000002</c:v>
                </c:pt>
                <c:pt idx="22">
                  <c:v>3672.9232999999999</c:v>
                </c:pt>
                <c:pt idx="23">
                  <c:v>3785.1260000000002</c:v>
                </c:pt>
                <c:pt idx="24">
                  <c:v>3935.8775999999998</c:v>
                </c:pt>
                <c:pt idx="25">
                  <c:v>4015.3330999999998</c:v>
                </c:pt>
                <c:pt idx="26">
                  <c:v>4251.3672999999999</c:v>
                </c:pt>
                <c:pt idx="27">
                  <c:v>4567.3284999999996</c:v>
                </c:pt>
                <c:pt idx="28">
                  <c:v>4933.1000000000004</c:v>
                </c:pt>
                <c:pt idx="29">
                  <c:v>5183.9520000000002</c:v>
                </c:pt>
                <c:pt idx="30">
                  <c:v>5371.4503999999997</c:v>
                </c:pt>
                <c:pt idx="31">
                  <c:v>5787.6671999999999</c:v>
                </c:pt>
                <c:pt idx="32">
                  <c:v>6288.6475</c:v>
                </c:pt>
                <c:pt idx="33">
                  <c:v>6635.2768999999998</c:v>
                </c:pt>
                <c:pt idx="34">
                  <c:v>6786.5657000000001</c:v>
                </c:pt>
              </c:numCache>
            </c:numRef>
          </c:val>
          <c:smooth val="0"/>
        </c:ser>
        <c:ser>
          <c:idx val="10"/>
          <c:order val="2"/>
          <c:tx>
            <c:strRef>
              <c:f>Sheet1!$A$4</c:f>
              <c:strCache>
                <c:ptCount val="1"/>
                <c:pt idx="0">
                  <c:v>Norway ($6,432)</c:v>
                </c:pt>
              </c:strCache>
            </c:strRef>
          </c:tx>
          <c:spPr>
            <a:ln w="10652">
              <a:solidFill>
                <a:srgbClr val="FF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Sheet1!$B$4:$AJ$4</c:f>
              <c:numCache>
                <c:formatCode>General</c:formatCode>
                <c:ptCount val="35"/>
                <c:pt idx="0">
                  <c:v>581.29999999999995</c:v>
                </c:pt>
                <c:pt idx="1">
                  <c:v>638.5</c:v>
                </c:pt>
                <c:pt idx="2">
                  <c:v>694.8</c:v>
                </c:pt>
                <c:pt idx="3">
                  <c:v>762.6</c:v>
                </c:pt>
                <c:pt idx="4">
                  <c:v>779.7</c:v>
                </c:pt>
                <c:pt idx="5">
                  <c:v>842.3</c:v>
                </c:pt>
                <c:pt idx="6">
                  <c:v>970.9</c:v>
                </c:pt>
                <c:pt idx="7" formatCode="#,##0.00">
                  <c:v>1060.5</c:v>
                </c:pt>
                <c:pt idx="8" formatCode="#,##0.00">
                  <c:v>1123.5</c:v>
                </c:pt>
                <c:pt idx="9" formatCode="#,##0.00">
                  <c:v>1134.2</c:v>
                </c:pt>
                <c:pt idx="10" formatCode="#,##0.00">
                  <c:v>1369.1</c:v>
                </c:pt>
                <c:pt idx="11" formatCode="#,##0.00">
                  <c:v>1519.6</c:v>
                </c:pt>
                <c:pt idx="12" formatCode="#,##0.00">
                  <c:v>1616.9</c:v>
                </c:pt>
                <c:pt idx="13" formatCode="#,##0.00">
                  <c:v>1660.7</c:v>
                </c:pt>
                <c:pt idx="14" formatCode="#,##0.00">
                  <c:v>1750</c:v>
                </c:pt>
                <c:pt idx="15" formatCode="#,##0.00">
                  <c:v>1857.7</c:v>
                </c:pt>
                <c:pt idx="16" formatCode="#,##0.00">
                  <c:v>2037.2</c:v>
                </c:pt>
                <c:pt idx="17" formatCode="#,##0.00">
                  <c:v>2345.1999999999998</c:v>
                </c:pt>
                <c:pt idx="18" formatCode="#,##0.00">
                  <c:v>2534.1</c:v>
                </c:pt>
                <c:pt idx="19" formatCode="#,##0.00">
                  <c:v>2780</c:v>
                </c:pt>
                <c:pt idx="20" formatCode="#,##0.00">
                  <c:v>3043.4</c:v>
                </c:pt>
                <c:pt idx="21" formatCode="#,##0.00">
                  <c:v>3267.1</c:v>
                </c:pt>
                <c:pt idx="22" formatCode="#,##0.00">
                  <c:v>3628.5</c:v>
                </c:pt>
                <c:pt idx="23" formatCode="#,##0.00">
                  <c:v>3842.1</c:v>
                </c:pt>
                <c:pt idx="24" formatCode="#,##0.00">
                  <c:v>4076.9</c:v>
                </c:pt>
                <c:pt idx="25" formatCode="#,##0.00">
                  <c:v>4300.8</c:v>
                </c:pt>
                <c:pt idx="26" formatCode="#,##0.00">
                  <c:v>4610.6000000000004</c:v>
                </c:pt>
                <c:pt idx="27" formatCode="#,##0.00">
                  <c:v>4880.8</c:v>
                </c:pt>
                <c:pt idx="28" formatCode="#,##0.00">
                  <c:v>5245.5</c:v>
                </c:pt>
                <c:pt idx="29" formatCode="#,##0.00">
                  <c:v>5327.9</c:v>
                </c:pt>
                <c:pt idx="30" formatCode="#,##0.00">
                  <c:v>5443.5</c:v>
                </c:pt>
                <c:pt idx="31" formatCode="#,##0.00">
                  <c:v>5731.3</c:v>
                </c:pt>
                <c:pt idx="32" formatCode="#,##0.00">
                  <c:v>5988.6</c:v>
                </c:pt>
                <c:pt idx="33" formatCode="#,##0.00">
                  <c:v>6293</c:v>
                </c:pt>
                <c:pt idx="34" formatCode="#,##0.00">
                  <c:v>6431.5</c:v>
                </c:pt>
              </c:numCache>
            </c:numRef>
          </c:val>
          <c:smooth val="0"/>
        </c:ser>
        <c:ser>
          <c:idx val="9"/>
          <c:order val="3"/>
          <c:tx>
            <c:strRef>
              <c:f>Sheet1!$A$5</c:f>
              <c:strCache>
                <c:ptCount val="1"/>
                <c:pt idx="0">
                  <c:v>Sweden ($,5306)</c:v>
                </c:pt>
              </c:strCache>
            </c:strRef>
          </c:tx>
          <c:spPr>
            <a:ln w="10652">
              <a:solidFill>
                <a:srgbClr val="FFC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C000"/>
              </a:solidFill>
              <a:ln>
                <a:solidFill>
                  <a:srgbClr val="FFC000"/>
                </a:solidFill>
                <a:prstDash val="solid"/>
              </a:ln>
            </c:spPr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Sheet1!$B$5:$AJ$5</c:f>
              <c:numCache>
                <c:formatCode>#,##0.00</c:formatCode>
                <c:ptCount val="35"/>
                <c:pt idx="0" formatCode="General">
                  <c:v>929.2</c:v>
                </c:pt>
                <c:pt idx="1">
                  <c:v>1035.5999999999999</c:v>
                </c:pt>
                <c:pt idx="2">
                  <c:v>1127</c:v>
                </c:pt>
                <c:pt idx="3">
                  <c:v>1180.9000000000001</c:v>
                </c:pt>
                <c:pt idx="4">
                  <c:v>1243.8</c:v>
                </c:pt>
                <c:pt idx="5">
                  <c:v>1238.2</c:v>
                </c:pt>
                <c:pt idx="6">
                  <c:v>1252</c:v>
                </c:pt>
                <c:pt idx="7">
                  <c:v>1326.8</c:v>
                </c:pt>
                <c:pt idx="8">
                  <c:v>1390</c:v>
                </c:pt>
                <c:pt idx="9">
                  <c:v>1472</c:v>
                </c:pt>
                <c:pt idx="10">
                  <c:v>1524.7</c:v>
                </c:pt>
                <c:pt idx="11">
                  <c:v>1538.5</c:v>
                </c:pt>
                <c:pt idx="12">
                  <c:v>1599.1</c:v>
                </c:pt>
                <c:pt idx="13">
                  <c:v>1655.9</c:v>
                </c:pt>
                <c:pt idx="14">
                  <c:v>1663.3</c:v>
                </c:pt>
                <c:pt idx="15">
                  <c:v>1740.9</c:v>
                </c:pt>
                <c:pt idx="16">
                  <c:v>1856.8</c:v>
                </c:pt>
                <c:pt idx="17">
                  <c:v>1882.8</c:v>
                </c:pt>
                <c:pt idx="18">
                  <c:v>1979.6</c:v>
                </c:pt>
                <c:pt idx="19">
                  <c:v>2129.5</c:v>
                </c:pt>
                <c:pt idx="20">
                  <c:v>2286.9</c:v>
                </c:pt>
                <c:pt idx="31">
                  <c:v>4923.2</c:v>
                </c:pt>
                <c:pt idx="32">
                  <c:v>5108</c:v>
                </c:pt>
                <c:pt idx="33">
                  <c:v>5251.9</c:v>
                </c:pt>
                <c:pt idx="34">
                  <c:v>5305.6</c:v>
                </c:pt>
              </c:numCache>
            </c:numRef>
          </c:val>
          <c:smooth val="0"/>
        </c:ser>
        <c:ser>
          <c:idx val="11"/>
          <c:order val="4"/>
          <c:tx>
            <c:strRef>
              <c:f>Sheet1!$A$6</c:f>
              <c:strCache>
                <c:ptCount val="1"/>
                <c:pt idx="0">
                  <c:v>Netherlands ($5,277)</c:v>
                </c:pt>
              </c:strCache>
            </c:strRef>
          </c:tx>
          <c:spPr>
            <a:ln w="10652">
              <a:solidFill>
                <a:srgbClr val="FFFF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Sheet1!$B$6:$AJ$6</c:f>
              <c:numCache>
                <c:formatCode>General</c:formatCode>
                <c:ptCount val="35"/>
                <c:pt idx="0">
                  <c:v>698.42370000000005</c:v>
                </c:pt>
                <c:pt idx="1">
                  <c:v>762.92269999999996</c:v>
                </c:pt>
                <c:pt idx="2">
                  <c:v>823.65700000000004</c:v>
                </c:pt>
                <c:pt idx="3">
                  <c:v>870.5367</c:v>
                </c:pt>
                <c:pt idx="4">
                  <c:v>888.28890000000001</c:v>
                </c:pt>
                <c:pt idx="5">
                  <c:v>934.40909999999997</c:v>
                </c:pt>
                <c:pt idx="6">
                  <c:v>987.25350000000003</c:v>
                </c:pt>
                <c:pt idx="7">
                  <c:v>1042.1446000000001</c:v>
                </c:pt>
                <c:pt idx="8">
                  <c:v>1096.7846999999999</c:v>
                </c:pt>
                <c:pt idx="9">
                  <c:v>1212.3951</c:v>
                </c:pt>
                <c:pt idx="10">
                  <c:v>1330.9081000000001</c:v>
                </c:pt>
                <c:pt idx="11">
                  <c:v>1433.0590999999999</c:v>
                </c:pt>
                <c:pt idx="12">
                  <c:v>1522.2755999999999</c:v>
                </c:pt>
                <c:pt idx="13">
                  <c:v>1588.271</c:v>
                </c:pt>
                <c:pt idx="14">
                  <c:v>1634.1205</c:v>
                </c:pt>
                <c:pt idx="15">
                  <c:v>1691.0385000000001</c:v>
                </c:pt>
                <c:pt idx="16">
                  <c:v>1758.7704000000001</c:v>
                </c:pt>
                <c:pt idx="17">
                  <c:v>1822.4390000000001</c:v>
                </c:pt>
                <c:pt idx="18">
                  <c:v>1961.6286</c:v>
                </c:pt>
                <c:pt idx="19">
                  <c:v>2076.1574000000001</c:v>
                </c:pt>
                <c:pt idx="20">
                  <c:v>2224.7503999999999</c:v>
                </c:pt>
                <c:pt idx="21">
                  <c:v>2441.0228999999999</c:v>
                </c:pt>
                <c:pt idx="22">
                  <c:v>2700.5099</c:v>
                </c:pt>
                <c:pt idx="23">
                  <c:v>2853.4358000000002</c:v>
                </c:pt>
                <c:pt idx="24">
                  <c:v>3016.6644999999999</c:v>
                </c:pt>
                <c:pt idx="25">
                  <c:v>3510.9047999999998</c:v>
                </c:pt>
                <c:pt idx="26">
                  <c:v>3797.2678999999998</c:v>
                </c:pt>
                <c:pt idx="27">
                  <c:v>4066.1338000000001</c:v>
                </c:pt>
                <c:pt idx="28">
                  <c:v>4398.2743</c:v>
                </c:pt>
                <c:pt idx="29">
                  <c:v>4550.4651000000003</c:v>
                </c:pt>
                <c:pt idx="30">
                  <c:v>4671.0097999999998</c:v>
                </c:pt>
                <c:pt idx="31">
                  <c:v>4862.4589999999998</c:v>
                </c:pt>
                <c:pt idx="32">
                  <c:v>5044.2654000000002</c:v>
                </c:pt>
                <c:pt idx="33">
                  <c:v>5250.3058000000001</c:v>
                </c:pt>
                <c:pt idx="34">
                  <c:v>5276.6003000000001</c:v>
                </c:pt>
              </c:numCache>
            </c:numRef>
          </c:val>
          <c:smooth val="0"/>
        </c:ser>
        <c:ser>
          <c:idx val="12"/>
          <c:order val="5"/>
          <c:tx>
            <c:strRef>
              <c:f>Sheet1!$A$7</c:f>
              <c:strCache>
                <c:ptCount val="1"/>
                <c:pt idx="0">
                  <c:v>Germany ($5,119)</c:v>
                </c:pt>
              </c:strCache>
            </c:strRef>
          </c:tx>
          <c:spPr>
            <a:ln w="10652">
              <a:solidFill>
                <a:srgbClr val="92D05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92D050"/>
              </a:solidFill>
              <a:ln>
                <a:solidFill>
                  <a:srgbClr val="92D050"/>
                </a:solidFill>
                <a:prstDash val="solid"/>
              </a:ln>
            </c:spPr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Sheet1!$B$7:$AJ$7</c:f>
              <c:numCache>
                <c:formatCode>General</c:formatCode>
                <c:ptCount val="35"/>
                <c:pt idx="0">
                  <c:v>941.12130000000002</c:v>
                </c:pt>
                <c:pt idx="1">
                  <c:v>1070.3393000000001</c:v>
                </c:pt>
                <c:pt idx="2">
                  <c:v>1110.4088999999999</c:v>
                </c:pt>
                <c:pt idx="3">
                  <c:v>1175.1551999999999</c:v>
                </c:pt>
                <c:pt idx="4">
                  <c:v>1274.0643</c:v>
                </c:pt>
                <c:pt idx="5">
                  <c:v>1372.0026</c:v>
                </c:pt>
                <c:pt idx="6">
                  <c:v>1412.8683000000001</c:v>
                </c:pt>
                <c:pt idx="7">
                  <c:v>1484.8339000000001</c:v>
                </c:pt>
                <c:pt idx="8">
                  <c:v>1620.0092999999999</c:v>
                </c:pt>
                <c:pt idx="9">
                  <c:v>1609.1451999999999</c:v>
                </c:pt>
                <c:pt idx="10">
                  <c:v>1721.5143</c:v>
                </c:pt>
                <c:pt idx="12">
                  <c:v>1907.9948999999999</c:v>
                </c:pt>
                <c:pt idx="13">
                  <c:v>1915.2877000000001</c:v>
                </c:pt>
                <c:pt idx="14">
                  <c:v>2049.6612</c:v>
                </c:pt>
                <c:pt idx="15">
                  <c:v>2185.1405</c:v>
                </c:pt>
                <c:pt idx="16">
                  <c:v>2312.0275000000001</c:v>
                </c:pt>
                <c:pt idx="17">
                  <c:v>2335.1543000000001</c:v>
                </c:pt>
                <c:pt idx="18">
                  <c:v>2405.8643000000002</c:v>
                </c:pt>
                <c:pt idx="19">
                  <c:v>2512.7485999999999</c:v>
                </c:pt>
                <c:pt idx="20">
                  <c:v>2612.5702999999999</c:v>
                </c:pt>
                <c:pt idx="21">
                  <c:v>2730.1828</c:v>
                </c:pt>
                <c:pt idx="22">
                  <c:v>2869.9629</c:v>
                </c:pt>
                <c:pt idx="23">
                  <c:v>3033.0953</c:v>
                </c:pt>
                <c:pt idx="24">
                  <c:v>3099.7712000000001</c:v>
                </c:pt>
                <c:pt idx="25">
                  <c:v>3297.0590999999999</c:v>
                </c:pt>
                <c:pt idx="26">
                  <c:v>3502.6909000000001</c:v>
                </c:pt>
                <c:pt idx="27">
                  <c:v>3660.9349000000002</c:v>
                </c:pt>
                <c:pt idx="28">
                  <c:v>3901.4180000000001</c:v>
                </c:pt>
                <c:pt idx="29">
                  <c:v>4130.7969000000003</c:v>
                </c:pt>
                <c:pt idx="30">
                  <c:v>4358.6127999999999</c:v>
                </c:pt>
                <c:pt idx="31">
                  <c:v>4510.1751000000004</c:v>
                </c:pt>
                <c:pt idx="32">
                  <c:v>4694.6809999999996</c:v>
                </c:pt>
                <c:pt idx="33">
                  <c:v>4921.8139000000001</c:v>
                </c:pt>
                <c:pt idx="34">
                  <c:v>5119.2146000000002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Denmark* ($5,012)</c:v>
                </c:pt>
              </c:strCache>
            </c:strRef>
          </c:tx>
          <c:spPr>
            <a:ln w="15875">
              <a:solidFill>
                <a:srgbClr val="00B05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B050"/>
              </a:solidFill>
              <a:ln>
                <a:solidFill>
                  <a:srgbClr val="00B050"/>
                </a:solidFill>
                <a:prstDash val="solid"/>
              </a:ln>
            </c:spPr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Sheet1!$B$8:$AJ$8</c:f>
              <c:numCache>
                <c:formatCode>General</c:formatCode>
                <c:ptCount val="35"/>
                <c:pt idx="0">
                  <c:v>897.5</c:v>
                </c:pt>
                <c:pt idx="1">
                  <c:v>995</c:v>
                </c:pt>
                <c:pt idx="2" formatCode="#,##0.00">
                  <c:v>1097.5999999999999</c:v>
                </c:pt>
                <c:pt idx="3" formatCode="#,##0.00">
                  <c:v>1136.5999999999999</c:v>
                </c:pt>
                <c:pt idx="4" formatCode="#,##0.00">
                  <c:v>1168.2</c:v>
                </c:pt>
                <c:pt idx="5" formatCode="#,##0.00">
                  <c:v>1257.2</c:v>
                </c:pt>
                <c:pt idx="6" formatCode="#,##0.00">
                  <c:v>1292.2</c:v>
                </c:pt>
                <c:pt idx="7" formatCode="#,##0.00">
                  <c:v>1377.4</c:v>
                </c:pt>
                <c:pt idx="8" formatCode="#,##0.00">
                  <c:v>1448.4</c:v>
                </c:pt>
                <c:pt idx="9" formatCode="#,##0.00">
                  <c:v>1483.7</c:v>
                </c:pt>
                <c:pt idx="10" formatCode="#,##0.00">
                  <c:v>1540.8</c:v>
                </c:pt>
                <c:pt idx="11" formatCode="#,##0.00">
                  <c:v>1585.3</c:v>
                </c:pt>
                <c:pt idx="12" formatCode="#,##0.00">
                  <c:v>1659.1</c:v>
                </c:pt>
                <c:pt idx="13" formatCode="#,##0.00">
                  <c:v>1766.6</c:v>
                </c:pt>
                <c:pt idx="14" formatCode="#,##0.00">
                  <c:v>1851.3</c:v>
                </c:pt>
                <c:pt idx="15" formatCode="#,##0.00">
                  <c:v>1866.4</c:v>
                </c:pt>
                <c:pt idx="16" formatCode="#,##0.00">
                  <c:v>1973.7</c:v>
                </c:pt>
                <c:pt idx="17" formatCode="#,##0.00">
                  <c:v>2056</c:v>
                </c:pt>
                <c:pt idx="18" formatCode="#,##0.00">
                  <c:v>2129.3000000000002</c:v>
                </c:pt>
                <c:pt idx="19" formatCode="#,##0.00">
                  <c:v>2410.5</c:v>
                </c:pt>
                <c:pt idx="20" formatCode="#,##0.00">
                  <c:v>2507.5</c:v>
                </c:pt>
                <c:pt idx="21" formatCode="#,##0.00">
                  <c:v>2680.5</c:v>
                </c:pt>
                <c:pt idx="22" formatCode="#,##0.00">
                  <c:v>2870.5</c:v>
                </c:pt>
                <c:pt idx="23" formatCode="#,##0.00">
                  <c:v>2898.8</c:v>
                </c:pt>
                <c:pt idx="24" formatCode="#,##0.00">
                  <c:v>3123.4</c:v>
                </c:pt>
                <c:pt idx="25" formatCode="#,##0.00">
                  <c:v>3243</c:v>
                </c:pt>
                <c:pt idx="26" formatCode="#,##0.00">
                  <c:v>3576.6</c:v>
                </c:pt>
                <c:pt idx="27" formatCode="#,##0.00">
                  <c:v>3764.4</c:v>
                </c:pt>
                <c:pt idx="28" formatCode="#,##0.00">
                  <c:v>4055.9</c:v>
                </c:pt>
                <c:pt idx="29" formatCode="#,##0.00">
                  <c:v>4413.3999999999996</c:v>
                </c:pt>
                <c:pt idx="30" formatCode="#,##0.00">
                  <c:v>4536.7</c:v>
                </c:pt>
                <c:pt idx="31" formatCode="#,##0.00">
                  <c:v>4599.3999999999996</c:v>
                </c:pt>
                <c:pt idx="32" formatCode="#,##0.00">
                  <c:v>4712.7</c:v>
                </c:pt>
                <c:pt idx="33" formatCode="#,##0.00">
                  <c:v>5011.7</c:v>
                </c:pt>
                <c:pt idx="34" formatCode="#,##0.00">
                  <c:v>5011.7</c:v>
                </c:pt>
              </c:numCache>
            </c:numRef>
          </c:val>
          <c:smooth val="0"/>
        </c:ser>
        <c:ser>
          <c:idx val="0"/>
          <c:order val="7"/>
          <c:tx>
            <c:strRef>
              <c:f>Sheet1!$A$9</c:f>
              <c:strCache>
                <c:ptCount val="1"/>
                <c:pt idx="0">
                  <c:v>Canada ($4,728)</c:v>
                </c:pt>
              </c:strCache>
            </c:strRef>
          </c:tx>
          <c:spPr>
            <a:ln w="15875">
              <a:solidFill>
                <a:srgbClr val="00B0F0"/>
              </a:solidFill>
            </a:ln>
          </c:spPr>
          <c:marker>
            <c:symbol val="square"/>
            <c:size val="5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Sheet1!$B$9:$AJ$9</c:f>
              <c:numCache>
                <c:formatCode>General</c:formatCode>
                <c:ptCount val="35"/>
                <c:pt idx="0">
                  <c:v>802.2</c:v>
                </c:pt>
                <c:pt idx="1">
                  <c:v>921.9</c:v>
                </c:pt>
                <c:pt idx="2" formatCode="#,##0.00">
                  <c:v>1041.5</c:v>
                </c:pt>
                <c:pt idx="3" formatCode="#,##0.00">
                  <c:v>1121.5</c:v>
                </c:pt>
                <c:pt idx="4" formatCode="#,##0.00">
                  <c:v>1199.0999999999999</c:v>
                </c:pt>
                <c:pt idx="5" formatCode="#,##0.00">
                  <c:v>1286.5999999999999</c:v>
                </c:pt>
                <c:pt idx="6" formatCode="#,##0.00">
                  <c:v>1370.6</c:v>
                </c:pt>
                <c:pt idx="7" formatCode="#,##0.00">
                  <c:v>1430.8</c:v>
                </c:pt>
                <c:pt idx="8" formatCode="#,##0.00">
                  <c:v>1522.2</c:v>
                </c:pt>
                <c:pt idx="9" formatCode="#,##0.00">
                  <c:v>1632.4</c:v>
                </c:pt>
                <c:pt idx="10" formatCode="#,##0.00">
                  <c:v>1753.7</c:v>
                </c:pt>
                <c:pt idx="11" formatCode="#,##0.00">
                  <c:v>1887.1</c:v>
                </c:pt>
                <c:pt idx="12" formatCode="#,##0.00">
                  <c:v>1975.4</c:v>
                </c:pt>
                <c:pt idx="13" formatCode="#,##0.00">
                  <c:v>2024.8</c:v>
                </c:pt>
                <c:pt idx="14" formatCode="#,##0.00">
                  <c:v>2061.9</c:v>
                </c:pt>
                <c:pt idx="15" formatCode="#,##0.00">
                  <c:v>2065.1</c:v>
                </c:pt>
                <c:pt idx="16" formatCode="#,##0.00">
                  <c:v>2062.1999999999998</c:v>
                </c:pt>
                <c:pt idx="17" formatCode="#,##0.00">
                  <c:v>2156.9</c:v>
                </c:pt>
                <c:pt idx="18" formatCode="#,##0.00">
                  <c:v>2310.1999999999998</c:v>
                </c:pt>
                <c:pt idx="19" formatCode="#,##0.00">
                  <c:v>2415.9</c:v>
                </c:pt>
                <c:pt idx="20" formatCode="#,##0.00">
                  <c:v>2527.4</c:v>
                </c:pt>
                <c:pt idx="21" formatCode="#,##0.00">
                  <c:v>2728.4</c:v>
                </c:pt>
                <c:pt idx="22" formatCode="#,##0.00">
                  <c:v>2870.4</c:v>
                </c:pt>
                <c:pt idx="23" formatCode="#,##0.00">
                  <c:v>3058.1</c:v>
                </c:pt>
                <c:pt idx="24" formatCode="#,##0.00">
                  <c:v>3216</c:v>
                </c:pt>
                <c:pt idx="25" formatCode="#,##0.00">
                  <c:v>3451</c:v>
                </c:pt>
                <c:pt idx="26" formatCode="#,##0.00">
                  <c:v>3680.9</c:v>
                </c:pt>
                <c:pt idx="27" formatCode="#,##0.00">
                  <c:v>3851.5</c:v>
                </c:pt>
                <c:pt idx="28" formatCode="#,##0.00">
                  <c:v>4018.9</c:v>
                </c:pt>
                <c:pt idx="29" formatCode="#,##0.00">
                  <c:v>4324.8</c:v>
                </c:pt>
                <c:pt idx="30" formatCode="#,##0.00">
                  <c:v>4531.5</c:v>
                </c:pt>
                <c:pt idx="31" formatCode="#,##0.00">
                  <c:v>4494.3</c:v>
                </c:pt>
                <c:pt idx="32" formatCode="#,##0.00">
                  <c:v>4560</c:v>
                </c:pt>
                <c:pt idx="33" formatCode="#,##0.00">
                  <c:v>4712.6000000000004</c:v>
                </c:pt>
                <c:pt idx="34" formatCode="#,##0.00">
                  <c:v>4727.8</c:v>
                </c:pt>
              </c:numCache>
            </c:numRef>
          </c:val>
          <c:smooth val="0"/>
        </c:ser>
        <c:ser>
          <c:idx val="1"/>
          <c:order val="8"/>
          <c:tx>
            <c:strRef>
              <c:f>Sheet1!$A$10</c:f>
              <c:strCache>
                <c:ptCount val="1"/>
                <c:pt idx="0">
                  <c:v>France ($4,620)</c:v>
                </c:pt>
              </c:strCache>
            </c:strRef>
          </c:tx>
          <c:spPr>
            <a:ln w="15875">
              <a:solidFill>
                <a:srgbClr val="0070C0"/>
              </a:solidFill>
            </a:ln>
          </c:spPr>
          <c:marker>
            <c:symbol val="square"/>
            <c:size val="5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Sheet1!$B$10:$AJ$10</c:f>
              <c:numCache>
                <c:formatCode>General</c:formatCode>
                <c:ptCount val="35"/>
                <c:pt idx="0">
                  <c:v>665.2</c:v>
                </c:pt>
                <c:pt idx="5" formatCode="#,##0.00">
                  <c:v>1028.2</c:v>
                </c:pt>
                <c:pt idx="10" formatCode="#,##0.00">
                  <c:v>1437.2</c:v>
                </c:pt>
                <c:pt idx="11" formatCode="#,##0.00">
                  <c:v>1537.4</c:v>
                </c:pt>
                <c:pt idx="12" formatCode="#,##0.00">
                  <c:v>1634.6</c:v>
                </c:pt>
                <c:pt idx="13" formatCode="#,##0.00">
                  <c:v>1735.9</c:v>
                </c:pt>
                <c:pt idx="14" formatCode="#,##0.00">
                  <c:v>1804</c:v>
                </c:pt>
                <c:pt idx="15" formatCode="#,##0.00">
                  <c:v>2096.1999999999998</c:v>
                </c:pt>
                <c:pt idx="16" formatCode="#,##0.00">
                  <c:v>2156.6</c:v>
                </c:pt>
                <c:pt idx="17" formatCode="#,##0.00">
                  <c:v>2221.4</c:v>
                </c:pt>
                <c:pt idx="18" formatCode="#,##0.00">
                  <c:v>2305.9</c:v>
                </c:pt>
                <c:pt idx="19" formatCode="#,##0.00">
                  <c:v>2396</c:v>
                </c:pt>
                <c:pt idx="20" formatCode="#,##0.00">
                  <c:v>2544.9</c:v>
                </c:pt>
                <c:pt idx="21" formatCode="#,##0.00">
                  <c:v>2718.6</c:v>
                </c:pt>
                <c:pt idx="22" formatCode="#,##0.00">
                  <c:v>2920.8</c:v>
                </c:pt>
                <c:pt idx="23" formatCode="#,##0.00">
                  <c:v>2937.5</c:v>
                </c:pt>
                <c:pt idx="24" formatCode="#,##0.00">
                  <c:v>3066.5</c:v>
                </c:pt>
                <c:pt idx="25" formatCode="#,##0.00">
                  <c:v>3228.9</c:v>
                </c:pt>
                <c:pt idx="26" formatCode="#,##0.00">
                  <c:v>3442.9</c:v>
                </c:pt>
                <c:pt idx="27" formatCode="#,##0.00">
                  <c:v>3606.1</c:v>
                </c:pt>
                <c:pt idx="28" formatCode="#,##0.00">
                  <c:v>3769.2</c:v>
                </c:pt>
                <c:pt idx="29" formatCode="#,##0.00">
                  <c:v>4004.1</c:v>
                </c:pt>
                <c:pt idx="30" formatCode="#,##0.00">
                  <c:v>4084</c:v>
                </c:pt>
                <c:pt idx="31" formatCode="#,##0.00">
                  <c:v>4245.6000000000004</c:v>
                </c:pt>
                <c:pt idx="32" formatCode="#,##0.00">
                  <c:v>4317.3999999999996</c:v>
                </c:pt>
                <c:pt idx="33" formatCode="#,##0.00">
                  <c:v>4556.3999999999996</c:v>
                </c:pt>
                <c:pt idx="34" formatCode="#,##0.00">
                  <c:v>4620.3999999999996</c:v>
                </c:pt>
              </c:numCache>
            </c:numRef>
          </c:val>
          <c:smooth val="0"/>
        </c:ser>
        <c:ser>
          <c:idx val="2"/>
          <c:order val="9"/>
          <c:tx>
            <c:strRef>
              <c:f>Sheet1!$A$11</c:f>
              <c:strCache>
                <c:ptCount val="1"/>
                <c:pt idx="0">
                  <c:v>Australia ($4,207)</c:v>
                </c:pt>
              </c:strCache>
            </c:strRef>
          </c:tx>
          <c:spPr>
            <a:ln w="15875">
              <a:solidFill>
                <a:srgbClr val="002060"/>
              </a:solidFill>
            </a:ln>
          </c:spPr>
          <c:marker>
            <c:symbol val="square"/>
            <c:size val="5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</c:spPr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Sheet1!$B$11:$AJ$11</c:f>
              <c:numCache>
                <c:formatCode>General</c:formatCode>
                <c:ptCount val="35"/>
                <c:pt idx="0">
                  <c:v>615.72559999999999</c:v>
                </c:pt>
                <c:pt idx="1">
                  <c:v>697.37059999999997</c:v>
                </c:pt>
                <c:pt idx="2">
                  <c:v>731.90269999999998</c:v>
                </c:pt>
                <c:pt idx="3">
                  <c:v>773.47109999999998</c:v>
                </c:pt>
                <c:pt idx="4">
                  <c:v>817.28660000000002</c:v>
                </c:pt>
                <c:pt idx="5">
                  <c:v>881.23910000000001</c:v>
                </c:pt>
                <c:pt idx="6">
                  <c:v>941.1635</c:v>
                </c:pt>
                <c:pt idx="7">
                  <c:v>981.62149999999997</c:v>
                </c:pt>
                <c:pt idx="8">
                  <c:v>1039.8853999999999</c:v>
                </c:pt>
                <c:pt idx="9">
                  <c:v>1091.3294000000001</c:v>
                </c:pt>
                <c:pt idx="10">
                  <c:v>1154.0445</c:v>
                </c:pt>
                <c:pt idx="11">
                  <c:v>1229.3905999999999</c:v>
                </c:pt>
                <c:pt idx="12">
                  <c:v>1307.222</c:v>
                </c:pt>
                <c:pt idx="13">
                  <c:v>1381.1134999999999</c:v>
                </c:pt>
                <c:pt idx="14">
                  <c:v>1470.8096</c:v>
                </c:pt>
                <c:pt idx="15">
                  <c:v>1554.7982</c:v>
                </c:pt>
                <c:pt idx="16">
                  <c:v>1645.0155999999999</c:v>
                </c:pt>
                <c:pt idx="17">
                  <c:v>1730.7444</c:v>
                </c:pt>
                <c:pt idx="18">
                  <c:v>1858.2922000000001</c:v>
                </c:pt>
                <c:pt idx="19">
                  <c:v>1986.4928</c:v>
                </c:pt>
                <c:pt idx="20">
                  <c:v>2156.808</c:v>
                </c:pt>
                <c:pt idx="21">
                  <c:v>2271.4553000000001</c:v>
                </c:pt>
                <c:pt idx="22">
                  <c:v>2426.4793</c:v>
                </c:pt>
                <c:pt idx="23">
                  <c:v>2546.2802999999999</c:v>
                </c:pt>
                <c:pt idx="24">
                  <c:v>2745.6316000000002</c:v>
                </c:pt>
                <c:pt idx="25">
                  <c:v>2842.1320999999998</c:v>
                </c:pt>
                <c:pt idx="26">
                  <c:v>3023.0978</c:v>
                </c:pt>
                <c:pt idx="27">
                  <c:v>3196.2260000000001</c:v>
                </c:pt>
                <c:pt idx="28">
                  <c:v>3310.1707999999999</c:v>
                </c:pt>
                <c:pt idx="29">
                  <c:v>3564.4049</c:v>
                </c:pt>
                <c:pt idx="30">
                  <c:v>3607.3407000000002</c:v>
                </c:pt>
                <c:pt idx="31">
                  <c:v>3794.0873999999999</c:v>
                </c:pt>
                <c:pt idx="32">
                  <c:v>3807.6819</c:v>
                </c:pt>
                <c:pt idx="33">
                  <c:v>4176.8530000000001</c:v>
                </c:pt>
                <c:pt idx="34">
                  <c:v>4206.8516</c:v>
                </c:pt>
              </c:numCache>
            </c:numRef>
          </c:val>
          <c:smooth val="0"/>
        </c:ser>
        <c:ser>
          <c:idx val="5"/>
          <c:order val="10"/>
          <c:tx>
            <c:strRef>
              <c:f>Sheet1!$A$12</c:f>
              <c:strCache>
                <c:ptCount val="1"/>
                <c:pt idx="0">
                  <c:v>Japan ($4,152)</c:v>
                </c:pt>
              </c:strCache>
            </c:strRef>
          </c:tx>
          <c:spPr>
            <a:ln w="15875">
              <a:solidFill>
                <a:srgbClr val="7030A0"/>
              </a:solidFill>
            </a:ln>
          </c:spPr>
          <c:marker>
            <c:symbol val="square"/>
            <c:size val="5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Sheet1!$B$12:$AJ$12</c:f>
              <c:numCache>
                <c:formatCode>General</c:formatCode>
                <c:ptCount val="35"/>
                <c:pt idx="0">
                  <c:v>544.6309</c:v>
                </c:pt>
                <c:pt idx="1">
                  <c:v>622.71550000000002</c:v>
                </c:pt>
                <c:pt idx="2">
                  <c:v>695.72360000000003</c:v>
                </c:pt>
                <c:pt idx="3">
                  <c:v>751.88289999999995</c:v>
                </c:pt>
                <c:pt idx="4">
                  <c:v>783.93610000000001</c:v>
                </c:pt>
                <c:pt idx="5">
                  <c:v>863.34699999999998</c:v>
                </c:pt>
                <c:pt idx="6">
                  <c:v>894.62689999999998</c:v>
                </c:pt>
                <c:pt idx="7">
                  <c:v>952.02120000000002</c:v>
                </c:pt>
                <c:pt idx="8">
                  <c:v>1004.3207</c:v>
                </c:pt>
                <c:pt idx="9">
                  <c:v>1051.3848</c:v>
                </c:pt>
                <c:pt idx="10">
                  <c:v>1116.7064</c:v>
                </c:pt>
                <c:pt idx="11">
                  <c:v>1195.9911999999999</c:v>
                </c:pt>
                <c:pt idx="12">
                  <c:v>1283.3253</c:v>
                </c:pt>
                <c:pt idx="13">
                  <c:v>1371.3137999999999</c:v>
                </c:pt>
                <c:pt idx="14">
                  <c:v>1469.0998</c:v>
                </c:pt>
                <c:pt idx="15">
                  <c:v>1469.5137999999999</c:v>
                </c:pt>
                <c:pt idx="16">
                  <c:v>1501.2085</c:v>
                </c:pt>
                <c:pt idx="17">
                  <c:v>1607.6141</c:v>
                </c:pt>
                <c:pt idx="18">
                  <c:v>1656.82</c:v>
                </c:pt>
                <c:pt idx="19">
                  <c:v>1765.9755</c:v>
                </c:pt>
                <c:pt idx="20">
                  <c:v>1914.8514</c:v>
                </c:pt>
                <c:pt idx="21">
                  <c:v>2019.8249000000001</c:v>
                </c:pt>
                <c:pt idx="22">
                  <c:v>2104.6727000000001</c:v>
                </c:pt>
                <c:pt idx="23">
                  <c:v>2198.8429000000001</c:v>
                </c:pt>
                <c:pt idx="24">
                  <c:v>2327.8175000000001</c:v>
                </c:pt>
                <c:pt idx="25">
                  <c:v>2463.7249000000002</c:v>
                </c:pt>
                <c:pt idx="26">
                  <c:v>2580.1459</c:v>
                </c:pt>
                <c:pt idx="27">
                  <c:v>2723.8321999999998</c:v>
                </c:pt>
                <c:pt idx="28">
                  <c:v>2852.8629000000001</c:v>
                </c:pt>
                <c:pt idx="29">
                  <c:v>2998.5675999999999</c:v>
                </c:pt>
                <c:pt idx="30">
                  <c:v>3204.9488999999999</c:v>
                </c:pt>
                <c:pt idx="31">
                  <c:v>3799.1178</c:v>
                </c:pt>
                <c:pt idx="32">
                  <c:v>4016.7772</c:v>
                </c:pt>
                <c:pt idx="33">
                  <c:v>4151.7546000000002</c:v>
                </c:pt>
                <c:pt idx="34">
                  <c:v>4152.3726999999999</c:v>
                </c:pt>
              </c:numCache>
            </c:numRef>
          </c:val>
          <c:smooth val="0"/>
        </c:ser>
        <c:ser>
          <c:idx val="7"/>
          <c:order val="11"/>
          <c:tx>
            <c:strRef>
              <c:f>Sheet1!$A$13</c:f>
              <c:strCache>
                <c:ptCount val="1"/>
                <c:pt idx="0">
                  <c:v>United Kingdom ($4,094)</c:v>
                </c:pt>
              </c:strCache>
            </c:strRef>
          </c:tx>
          <c:spPr>
            <a:ln w="15875">
              <a:solidFill>
                <a:srgbClr val="C00000"/>
              </a:solidFill>
            </a:ln>
          </c:spPr>
          <c:marker>
            <c:symbol val="triangle"/>
            <c:size val="5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Sheet1!$B$13:$AJ$13</c:f>
              <c:numCache>
                <c:formatCode>General</c:formatCode>
                <c:ptCount val="35"/>
                <c:pt idx="0">
                  <c:v>472.8</c:v>
                </c:pt>
                <c:pt idx="1">
                  <c:v>534.79999999999995</c:v>
                </c:pt>
                <c:pt idx="2">
                  <c:v>565.70000000000005</c:v>
                </c:pt>
                <c:pt idx="3">
                  <c:v>633.6</c:v>
                </c:pt>
                <c:pt idx="4">
                  <c:v>661.4</c:v>
                </c:pt>
                <c:pt idx="5">
                  <c:v>696.6</c:v>
                </c:pt>
                <c:pt idx="6">
                  <c:v>732.3</c:v>
                </c:pt>
                <c:pt idx="7">
                  <c:v>795.9</c:v>
                </c:pt>
                <c:pt idx="8">
                  <c:v>854.9</c:v>
                </c:pt>
                <c:pt idx="9">
                  <c:v>905.7</c:v>
                </c:pt>
                <c:pt idx="10">
                  <c:v>950.9</c:v>
                </c:pt>
                <c:pt idx="11" formatCode="#,##0.00">
                  <c:v>1035.8</c:v>
                </c:pt>
                <c:pt idx="12" formatCode="#,##0.00">
                  <c:v>1143.0999999999999</c:v>
                </c:pt>
                <c:pt idx="13" formatCode="#,##0.00">
                  <c:v>1200.5999999999999</c:v>
                </c:pt>
                <c:pt idx="14" formatCode="#,##0.00">
                  <c:v>1294.0999999999999</c:v>
                </c:pt>
                <c:pt idx="15" formatCode="#,##0.00">
                  <c:v>1346.4</c:v>
                </c:pt>
                <c:pt idx="16" formatCode="#,##0.00">
                  <c:v>1432.4</c:v>
                </c:pt>
                <c:pt idx="17" formatCode="#,##0.00">
                  <c:v>1478.5</c:v>
                </c:pt>
                <c:pt idx="18" formatCode="#,##0.00">
                  <c:v>1548.6</c:v>
                </c:pt>
                <c:pt idx="19" formatCode="#,##0.00">
                  <c:v>1670.5</c:v>
                </c:pt>
                <c:pt idx="20" formatCode="#,##0.00">
                  <c:v>1795.1</c:v>
                </c:pt>
                <c:pt idx="21" formatCode="#,##0.00">
                  <c:v>1995.5</c:v>
                </c:pt>
                <c:pt idx="22" formatCode="#,##0.00">
                  <c:v>2157.3000000000002</c:v>
                </c:pt>
                <c:pt idx="23" formatCode="#,##0.00">
                  <c:v>2312.5</c:v>
                </c:pt>
                <c:pt idx="24" formatCode="#,##0.00">
                  <c:v>2515.1999999999998</c:v>
                </c:pt>
                <c:pt idx="25" formatCode="#,##0.00">
                  <c:v>2704.1</c:v>
                </c:pt>
                <c:pt idx="26" formatCode="#,##0.00">
                  <c:v>2926.4</c:v>
                </c:pt>
                <c:pt idx="27" formatCode="#,##0.00">
                  <c:v>3053.3</c:v>
                </c:pt>
                <c:pt idx="28" formatCode="#,##0.00">
                  <c:v>3167.4</c:v>
                </c:pt>
                <c:pt idx="29" formatCode="#,##0.00">
                  <c:v>3343.6</c:v>
                </c:pt>
                <c:pt idx="30" formatCode="#,##0.00">
                  <c:v>3185.4</c:v>
                </c:pt>
                <c:pt idx="31" formatCode="#,##0.00">
                  <c:v>3203.3</c:v>
                </c:pt>
                <c:pt idx="32" formatCode="#,##0.00">
                  <c:v>3306</c:v>
                </c:pt>
                <c:pt idx="33" formatCode="#,##0.00">
                  <c:v>4001</c:v>
                </c:pt>
                <c:pt idx="34" formatCode="#,##0.00">
                  <c:v>4094.4</c:v>
                </c:pt>
              </c:numCache>
            </c:numRef>
          </c:val>
          <c:smooth val="0"/>
        </c:ser>
        <c:ser>
          <c:idx val="8"/>
          <c:order val="12"/>
          <c:tx>
            <c:strRef>
              <c:f>Sheet1!$A$14</c:f>
              <c:strCache>
                <c:ptCount val="1"/>
                <c:pt idx="0">
                  <c:v>New Zealand* ($4,308)</c:v>
                </c:pt>
              </c:strCache>
            </c:strRef>
          </c:tx>
          <c:spPr>
            <a:ln w="15875">
              <a:solidFill>
                <a:srgbClr val="FFC000"/>
              </a:solidFill>
            </a:ln>
          </c:spPr>
          <c:marker>
            <c:symbol val="triangle"/>
            <c:size val="5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Sheet1!$B$14:$AJ$14</c:f>
              <c:numCache>
                <c:formatCode>General</c:formatCode>
                <c:ptCount val="35"/>
                <c:pt idx="28" formatCode="#,##0.00">
                  <c:v>3162.4</c:v>
                </c:pt>
                <c:pt idx="29" formatCode="#,##0.00">
                  <c:v>3417</c:v>
                </c:pt>
                <c:pt idx="30" formatCode="#,##0.00">
                  <c:v>3470.6</c:v>
                </c:pt>
                <c:pt idx="31" formatCode="#,##0.00">
                  <c:v>3629.1</c:v>
                </c:pt>
                <c:pt idx="32" formatCode="#,##0.00">
                  <c:v>3701.3</c:v>
                </c:pt>
                <c:pt idx="33" formatCode="#,##0.00">
                  <c:v>4038.4</c:v>
                </c:pt>
                <c:pt idx="34" formatCode="#,##0.00">
                  <c:v>4038.4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15"/>
          <c:order val="15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16"/>
          <c:order val="16"/>
          <c:tx>
            <c:strRef>
              <c:f>Sheet1!$A$15</c:f>
              <c:strCache>
                <c:ptCount val="1"/>
                <c:pt idx="0">
                  <c:v>Israel** ($2,353)</c:v>
                </c:pt>
              </c:strCache>
            </c:strRef>
          </c:tx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Sheet1!$B$15:$AJ$15</c:f>
              <c:numCache>
                <c:formatCode>General</c:formatCode>
                <c:ptCount val="35"/>
                <c:pt idx="0">
                  <c:v>614.4</c:v>
                </c:pt>
                <c:pt idx="1">
                  <c:v>673.2</c:v>
                </c:pt>
                <c:pt idx="2">
                  <c:v>730.6</c:v>
                </c:pt>
                <c:pt idx="3">
                  <c:v>822</c:v>
                </c:pt>
                <c:pt idx="4" formatCode="#,##0.00">
                  <c:v>1015.6</c:v>
                </c:pt>
                <c:pt idx="5">
                  <c:v>789.6</c:v>
                </c:pt>
                <c:pt idx="6">
                  <c:v>761.6</c:v>
                </c:pt>
                <c:pt idx="7">
                  <c:v>854.1</c:v>
                </c:pt>
                <c:pt idx="8">
                  <c:v>919.6</c:v>
                </c:pt>
                <c:pt idx="9" formatCode="#,##0.00">
                  <c:v>1014</c:v>
                </c:pt>
                <c:pt idx="10" formatCode="#,##0.00">
                  <c:v>1028.7</c:v>
                </c:pt>
                <c:pt idx="11" formatCode="#,##0.00">
                  <c:v>1028.2</c:v>
                </c:pt>
                <c:pt idx="12" formatCode="#,##0.00">
                  <c:v>1128.7</c:v>
                </c:pt>
                <c:pt idx="13" formatCode="#,##0.00">
                  <c:v>1212.8</c:v>
                </c:pt>
                <c:pt idx="14" formatCode="#,##0.00">
                  <c:v>1384.7</c:v>
                </c:pt>
                <c:pt idx="15" formatCode="#,##0.00">
                  <c:v>1434.6</c:v>
                </c:pt>
                <c:pt idx="16" formatCode="#,##0.00">
                  <c:v>1525.3</c:v>
                </c:pt>
                <c:pt idx="17" formatCode="#,##0.00">
                  <c:v>1601.3</c:v>
                </c:pt>
                <c:pt idx="18" formatCode="#,##0.00">
                  <c:v>1621.7</c:v>
                </c:pt>
                <c:pt idx="19" formatCode="#,##0.00">
                  <c:v>1605.6</c:v>
                </c:pt>
                <c:pt idx="20" formatCode="#,##0.00">
                  <c:v>1764.1</c:v>
                </c:pt>
                <c:pt idx="21" formatCode="#,##0.00">
                  <c:v>1882.6</c:v>
                </c:pt>
                <c:pt idx="22" formatCode="#,##0.00">
                  <c:v>1870.3</c:v>
                </c:pt>
                <c:pt idx="23" formatCode="#,##0.00">
                  <c:v>1751.5</c:v>
                </c:pt>
                <c:pt idx="24" formatCode="#,##0.00">
                  <c:v>1835.7</c:v>
                </c:pt>
                <c:pt idx="25" formatCode="#,##0.00">
                  <c:v>1829.3</c:v>
                </c:pt>
                <c:pt idx="28" formatCode="#,##0.00">
                  <c:v>2005.7</c:v>
                </c:pt>
                <c:pt idx="29" formatCode="#,##0.00">
                  <c:v>2053.5</c:v>
                </c:pt>
                <c:pt idx="30" formatCode="#,##0.00">
                  <c:v>2127.1</c:v>
                </c:pt>
                <c:pt idx="31" formatCode="#,##0.00">
                  <c:v>2234.1</c:v>
                </c:pt>
                <c:pt idx="32" formatCode="#,##0.00">
                  <c:v>2353</c:v>
                </c:pt>
                <c:pt idx="34" formatCode="#,##0.00">
                  <c:v>2353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8938616"/>
        <c:axId val="228854768"/>
      </c:lineChart>
      <c:catAx>
        <c:axId val="228938616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26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28854768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228854768"/>
        <c:scaling>
          <c:orientation val="minMax"/>
          <c:max val="90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26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228938616"/>
        <c:crosses val="autoZero"/>
        <c:crossBetween val="between"/>
        <c:majorUnit val="1000"/>
      </c:valAx>
      <c:spPr>
        <a:noFill/>
        <a:ln w="21304">
          <a:noFill/>
        </a:ln>
      </c:spPr>
    </c:plotArea>
    <c:legend>
      <c:legendPos val="r"/>
      <c:legendEntry>
        <c:idx val="13"/>
        <c:delete val="1"/>
      </c:legendEntry>
      <c:legendEntry>
        <c:idx val="14"/>
        <c:delete val="1"/>
      </c:legendEntry>
      <c:legendEntry>
        <c:idx val="15"/>
        <c:delete val="1"/>
      </c:legendEntry>
      <c:layout>
        <c:manualLayout>
          <c:xMode val="edge"/>
          <c:yMode val="edge"/>
          <c:x val="0.80071000740292075"/>
          <c:y val="0"/>
          <c:w val="0.19786549117257779"/>
          <c:h val="1"/>
        </c:manualLayout>
      </c:layout>
      <c:overlay val="0"/>
      <c:spPr>
        <a:noFill/>
        <a:ln w="21304">
          <a:noFill/>
        </a:ln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chemeClr val="accent5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8054522924411E-2"/>
          <c:y val="3.4000000000000002E-2"/>
          <c:w val="0.93804213135068204"/>
          <c:h val="0.831999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Sheet1!$B$1:$B$3</c:f>
              <c:strCache>
                <c:ptCount val="1"/>
                <c:pt idx="0">
                  <c:v>MRI Machines per Million population</c:v>
                </c:pt>
              </c:strCache>
            </c:strRef>
          </c:tx>
          <c:spPr>
            <a:solidFill>
              <a:schemeClr val="tx2"/>
            </a:solidFill>
            <a:ln w="13736">
              <a:noFill/>
              <a:prstDash val="solid"/>
            </a:ln>
          </c:spPr>
          <c:invertIfNegative val="0"/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Sheet1!$A$4:$A$12</c:f>
              <c:strCache>
                <c:ptCount val="9"/>
                <c:pt idx="0">
                  <c:v>ISR</c:v>
                </c:pt>
                <c:pt idx="1">
                  <c:v>UK</c:v>
                </c:pt>
                <c:pt idx="2">
                  <c:v>CAN</c:v>
                </c:pt>
                <c:pt idx="3">
                  <c:v>FR</c:v>
                </c:pt>
                <c:pt idx="4">
                  <c:v>NETH</c:v>
                </c:pt>
                <c:pt idx="5">
                  <c:v>AUS</c:v>
                </c:pt>
                <c:pt idx="6">
                  <c:v>GER</c:v>
                </c:pt>
                <c:pt idx="7">
                  <c:v>US</c:v>
                </c:pt>
                <c:pt idx="8">
                  <c:v>JPN</c:v>
                </c:pt>
              </c:strCache>
            </c:strRef>
          </c:cat>
          <c:val>
            <c:numRef>
              <c:f>Sheet1!$B$4:$B$12</c:f>
              <c:numCache>
                <c:formatCode>0</c:formatCode>
                <c:ptCount val="9"/>
                <c:pt idx="0">
                  <c:v>4.0199999999999996</c:v>
                </c:pt>
                <c:pt idx="1">
                  <c:v>6.11</c:v>
                </c:pt>
                <c:pt idx="2">
                  <c:v>8.8699999999999992</c:v>
                </c:pt>
                <c:pt idx="3">
                  <c:v>10.87</c:v>
                </c:pt>
                <c:pt idx="4">
                  <c:v>12.87</c:v>
                </c:pt>
                <c:pt idx="5">
                  <c:v>15.22</c:v>
                </c:pt>
                <c:pt idx="6">
                  <c:v>30.5</c:v>
                </c:pt>
                <c:pt idx="7">
                  <c:v>38.06</c:v>
                </c:pt>
                <c:pt idx="8">
                  <c:v>51.67</c:v>
                </c:pt>
              </c:numCache>
            </c:numRef>
          </c:val>
        </c:ser>
        <c:ser>
          <c:idx val="1"/>
          <c:order val="1"/>
          <c:tx>
            <c:strRef>
              <c:f>Sheet1!$C$1:$C$3</c:f>
              <c:strCache>
                <c:ptCount val="1"/>
                <c:pt idx="0">
                  <c:v>MRI Exams per 1,000 population</c:v>
                </c:pt>
              </c:strCache>
            </c:strRef>
          </c:tx>
          <c:spPr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Sheet1!$A$4:$A$12</c:f>
              <c:strCache>
                <c:ptCount val="9"/>
                <c:pt idx="0">
                  <c:v>ISR</c:v>
                </c:pt>
                <c:pt idx="1">
                  <c:v>UK</c:v>
                </c:pt>
                <c:pt idx="2">
                  <c:v>CAN</c:v>
                </c:pt>
                <c:pt idx="3">
                  <c:v>FR</c:v>
                </c:pt>
                <c:pt idx="4">
                  <c:v>NETH</c:v>
                </c:pt>
                <c:pt idx="5">
                  <c:v>AUS</c:v>
                </c:pt>
                <c:pt idx="6">
                  <c:v>GER</c:v>
                </c:pt>
                <c:pt idx="7">
                  <c:v>US</c:v>
                </c:pt>
                <c:pt idx="8">
                  <c:v>JPN</c:v>
                </c:pt>
              </c:strCache>
            </c:strRef>
          </c:cat>
          <c:val>
            <c:numRef>
              <c:f>Sheet1!$C$4:$C$12</c:f>
              <c:numCache>
                <c:formatCode>0</c:formatCode>
                <c:ptCount val="9"/>
                <c:pt idx="0">
                  <c:v>32.1</c:v>
                </c:pt>
                <c:pt idx="1">
                  <c:v>76</c:v>
                </c:pt>
                <c:pt idx="2">
                  <c:v>54.9</c:v>
                </c:pt>
                <c:pt idx="3">
                  <c:v>95.5</c:v>
                </c:pt>
                <c:pt idx="4">
                  <c:v>51.2</c:v>
                </c:pt>
                <c:pt idx="5">
                  <c:v>35.299999999999997</c:v>
                </c:pt>
                <c:pt idx="6">
                  <c:v>114.3</c:v>
                </c:pt>
                <c:pt idx="7">
                  <c:v>109.5</c:v>
                </c:pt>
                <c:pt idx="8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2"/>
        <c:overlap val="-1"/>
        <c:axId val="228270336"/>
        <c:axId val="228270728"/>
      </c:barChart>
      <c:catAx>
        <c:axId val="228270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28270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8270728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4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b="0"/>
            </a:pPr>
            <a:endParaRPr lang="en-US"/>
          </a:p>
        </c:txPr>
        <c:crossAx val="228270336"/>
        <c:crosses val="autoZero"/>
        <c:crossBetween val="between"/>
      </c:valAx>
      <c:spPr>
        <a:noFill/>
        <a:ln w="27473">
          <a:noFill/>
        </a:ln>
      </c:spPr>
    </c:plotArea>
    <c:legend>
      <c:legendPos val="r"/>
      <c:layout>
        <c:manualLayout>
          <c:xMode val="edge"/>
          <c:yMode val="edge"/>
          <c:x val="0.18382905397694854"/>
          <c:y val="0"/>
          <c:w val="0.81182311993609491"/>
          <c:h val="0.1873159940035222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79" b="1" i="0" u="none" strike="noStrike" baseline="0">
          <a:solidFill>
            <a:schemeClr val="accent5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713651498335197E-2"/>
          <c:y val="6.5454545454545501E-2"/>
          <c:w val="0.93562708102108805"/>
          <c:h val="0.8363636363636359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 w="12670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Sheet1!$A$3:$A$15</c:f>
              <c:strCache>
                <c:ptCount val="13"/>
                <c:pt idx="0">
                  <c:v>DEN</c:v>
                </c:pt>
                <c:pt idx="1">
                  <c:v>US**</c:v>
                </c:pt>
                <c:pt idx="2">
                  <c:v>NETH</c:v>
                </c:pt>
                <c:pt idx="3">
                  <c:v>UK</c:v>
                </c:pt>
                <c:pt idx="4">
                  <c:v>FRA</c:v>
                </c:pt>
                <c:pt idx="5">
                  <c:v>NOR</c:v>
                </c:pt>
                <c:pt idx="6">
                  <c:v>CAN**</c:v>
                </c:pt>
                <c:pt idx="7">
                  <c:v>NZ</c:v>
                </c:pt>
                <c:pt idx="8">
                  <c:v>GER**</c:v>
                </c:pt>
                <c:pt idx="9">
                  <c:v>ISR</c:v>
                </c:pt>
                <c:pt idx="10">
                  <c:v>AUS</c:v>
                </c:pt>
                <c:pt idx="11">
                  <c:v>SWIZ**</c:v>
                </c:pt>
                <c:pt idx="12">
                  <c:v>JPN*</c:v>
                </c:pt>
              </c:strCache>
            </c:strRef>
          </c:cat>
          <c:val>
            <c:numRef>
              <c:f>Sheet1!$B$3:$B$15</c:f>
              <c:numCache>
                <c:formatCode>0</c:formatCode>
                <c:ptCount val="13"/>
                <c:pt idx="0">
                  <c:v>83.9</c:v>
                </c:pt>
                <c:pt idx="1">
                  <c:v>80.8</c:v>
                </c:pt>
                <c:pt idx="2">
                  <c:v>79.8</c:v>
                </c:pt>
                <c:pt idx="3">
                  <c:v>75.3</c:v>
                </c:pt>
                <c:pt idx="4">
                  <c:v>75</c:v>
                </c:pt>
                <c:pt idx="5">
                  <c:v>74.900000000000006</c:v>
                </c:pt>
                <c:pt idx="6">
                  <c:v>72.2</c:v>
                </c:pt>
                <c:pt idx="7">
                  <c:v>72.2</c:v>
                </c:pt>
                <c:pt idx="8">
                  <c:v>71.3</c:v>
                </c:pt>
                <c:pt idx="9">
                  <c:v>69.7</c:v>
                </c:pt>
                <c:pt idx="10">
                  <c:v>54.2</c:v>
                </c:pt>
                <c:pt idx="11">
                  <c:v>47.4</c:v>
                </c:pt>
                <c:pt idx="12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50"/>
        <c:axId val="222999848"/>
        <c:axId val="341307256"/>
      </c:barChart>
      <c:catAx>
        <c:axId val="222999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-780000" vert="horz"/>
          <a:lstStyle/>
          <a:p>
            <a:pPr>
              <a:defRPr/>
            </a:pPr>
            <a:endParaRPr lang="en-US"/>
          </a:p>
        </c:txPr>
        <c:crossAx val="341307256"/>
        <c:crosses val="autoZero"/>
        <c:auto val="1"/>
        <c:lblAlgn val="ctr"/>
        <c:lblOffset val="160"/>
        <c:tickLblSkip val="1"/>
        <c:tickMarkSkip val="1"/>
        <c:noMultiLvlLbl val="0"/>
      </c:catAx>
      <c:valAx>
        <c:axId val="341307256"/>
        <c:scaling>
          <c:orientation val="minMax"/>
          <c:max val="100"/>
          <c:min val="0"/>
        </c:scaling>
        <c:delete val="0"/>
        <c:axPos val="l"/>
        <c:numFmt formatCode="0" sourceLinked="1"/>
        <c:majorTickMark val="out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b="0"/>
            </a:pPr>
            <a:endParaRPr lang="en-US"/>
          </a:p>
        </c:txPr>
        <c:crossAx val="222999848"/>
        <c:crosses val="autoZero"/>
        <c:crossBetween val="between"/>
        <c:majorUnit val="20"/>
      </c:valAx>
      <c:spPr>
        <a:noFill/>
        <a:ln w="2534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1" i="0" u="none" strike="noStrike" baseline="0">
          <a:solidFill>
            <a:schemeClr val="accent5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479734863622397E-2"/>
          <c:y val="5.60648404864885E-2"/>
          <c:w val="0.94652026513637799"/>
          <c:h val="0.8457533917415249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 w="12670">
              <a:noFill/>
              <a:prstDash val="solid"/>
            </a:ln>
          </c:spPr>
          <c:invertIfNegative val="0"/>
          <c:dPt>
            <c:idx val="5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Sheet1!$A$4:$A$15</c:f>
              <c:strCache>
                <c:ptCount val="12"/>
                <c:pt idx="0">
                  <c:v>UK</c:v>
                </c:pt>
                <c:pt idx="1">
                  <c:v>NETH</c:v>
                </c:pt>
                <c:pt idx="2">
                  <c:v>NZ</c:v>
                </c:pt>
                <c:pt idx="3">
                  <c:v>US*</c:v>
                </c:pt>
                <c:pt idx="4">
                  <c:v>ISR</c:v>
                </c:pt>
                <c:pt idx="5">
                  <c:v>CAN</c:v>
                </c:pt>
                <c:pt idx="6">
                  <c:v>GER**</c:v>
                </c:pt>
                <c:pt idx="7">
                  <c:v>JPN</c:v>
                </c:pt>
                <c:pt idx="8">
                  <c:v>SWE</c:v>
                </c:pt>
                <c:pt idx="9">
                  <c:v>FRA</c:v>
                </c:pt>
                <c:pt idx="10">
                  <c:v>DEN</c:v>
                </c:pt>
                <c:pt idx="11">
                  <c:v>NOR</c:v>
                </c:pt>
              </c:strCache>
            </c:strRef>
          </c:cat>
          <c:val>
            <c:numRef>
              <c:f>Sheet1!$B$4:$B$15</c:f>
              <c:numCache>
                <c:formatCode>0</c:formatCode>
                <c:ptCount val="12"/>
                <c:pt idx="0">
                  <c:v>74.5</c:v>
                </c:pt>
                <c:pt idx="1">
                  <c:v>72</c:v>
                </c:pt>
                <c:pt idx="2">
                  <c:v>69</c:v>
                </c:pt>
                <c:pt idx="3">
                  <c:v>67.900000000000006</c:v>
                </c:pt>
                <c:pt idx="4">
                  <c:v>63.8</c:v>
                </c:pt>
                <c:pt idx="5">
                  <c:v>63.1</c:v>
                </c:pt>
                <c:pt idx="6">
                  <c:v>58.6</c:v>
                </c:pt>
                <c:pt idx="7">
                  <c:v>50</c:v>
                </c:pt>
                <c:pt idx="8">
                  <c:v>49.7</c:v>
                </c:pt>
                <c:pt idx="9">
                  <c:v>48.5</c:v>
                </c:pt>
                <c:pt idx="10">
                  <c:v>43</c:v>
                </c:pt>
                <c:pt idx="11">
                  <c:v>26.9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1308040"/>
        <c:axId val="341308432"/>
      </c:barChart>
      <c:lineChart>
        <c:grouping val="standard"/>
        <c:varyColors val="0"/>
        <c:ser>
          <c:idx val="1"/>
          <c:order val="1"/>
          <c:spPr>
            <a:ln w="19050"/>
          </c:spPr>
          <c:marker>
            <c:symbol val="none"/>
          </c:marker>
          <c:cat>
            <c:strRef>
              <c:f>Sheet1!$A$4:$A$15</c:f>
              <c:strCache>
                <c:ptCount val="12"/>
                <c:pt idx="0">
                  <c:v>UK</c:v>
                </c:pt>
                <c:pt idx="1">
                  <c:v>NETH</c:v>
                </c:pt>
                <c:pt idx="2">
                  <c:v>NZ</c:v>
                </c:pt>
                <c:pt idx="3">
                  <c:v>US*</c:v>
                </c:pt>
                <c:pt idx="4">
                  <c:v>ISR</c:v>
                </c:pt>
                <c:pt idx="5">
                  <c:v>CAN</c:v>
                </c:pt>
                <c:pt idx="6">
                  <c:v>GER**</c:v>
                </c:pt>
                <c:pt idx="7">
                  <c:v>JPN</c:v>
                </c:pt>
                <c:pt idx="8">
                  <c:v>SWE</c:v>
                </c:pt>
                <c:pt idx="9">
                  <c:v>FRA</c:v>
                </c:pt>
                <c:pt idx="10">
                  <c:v>DEN</c:v>
                </c:pt>
                <c:pt idx="11">
                  <c:v>NOR</c:v>
                </c:pt>
              </c:strCache>
            </c:strRef>
          </c:cat>
          <c:val>
            <c:numRef>
              <c:f>Sheet1!$C$4:$C$15</c:f>
              <c:numCache>
                <c:formatCode>General</c:formatCode>
                <c:ptCount val="12"/>
                <c:pt idx="0">
                  <c:v>50.45</c:v>
                </c:pt>
                <c:pt idx="1">
                  <c:v>50.45</c:v>
                </c:pt>
                <c:pt idx="2">
                  <c:v>50.45</c:v>
                </c:pt>
                <c:pt idx="3">
                  <c:v>50.45</c:v>
                </c:pt>
                <c:pt idx="4">
                  <c:v>50.45</c:v>
                </c:pt>
                <c:pt idx="5">
                  <c:v>50.45</c:v>
                </c:pt>
                <c:pt idx="6">
                  <c:v>50.45</c:v>
                </c:pt>
                <c:pt idx="7">
                  <c:v>50.45</c:v>
                </c:pt>
                <c:pt idx="8">
                  <c:v>50.45</c:v>
                </c:pt>
                <c:pt idx="9">
                  <c:v>50.45</c:v>
                </c:pt>
                <c:pt idx="10">
                  <c:v>50.45</c:v>
                </c:pt>
                <c:pt idx="11">
                  <c:v>50.45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1308040"/>
        <c:axId val="341308432"/>
      </c:lineChart>
      <c:catAx>
        <c:axId val="341308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-600000" vert="horz"/>
          <a:lstStyle/>
          <a:p>
            <a:pPr>
              <a:defRPr sz="1100"/>
            </a:pPr>
            <a:endParaRPr lang="en-US"/>
          </a:p>
        </c:txPr>
        <c:crossAx val="341308432"/>
        <c:crosses val="autoZero"/>
        <c:auto val="1"/>
        <c:lblAlgn val="ctr"/>
        <c:lblOffset val="160"/>
        <c:noMultiLvlLbl val="0"/>
      </c:catAx>
      <c:valAx>
        <c:axId val="341308432"/>
        <c:scaling>
          <c:orientation val="minMax"/>
          <c:max val="100"/>
          <c:min val="0"/>
        </c:scaling>
        <c:delete val="0"/>
        <c:axPos val="l"/>
        <c:numFmt formatCode="0" sourceLinked="1"/>
        <c:majorTickMark val="out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b="0"/>
            </a:pPr>
            <a:endParaRPr lang="en-US"/>
          </a:p>
        </c:txPr>
        <c:crossAx val="341308040"/>
        <c:crosses val="autoZero"/>
        <c:crossBetween val="between"/>
        <c:majorUnit val="20"/>
      </c:valAx>
      <c:spPr>
        <a:noFill/>
        <a:ln w="2534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chemeClr val="accent5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910836452282851E-2"/>
          <c:y val="7.9031835599605485E-2"/>
          <c:w val="0.91119427538565767"/>
          <c:h val="0.686609444089759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Data8.3!$D$9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17"/>
            <c:invertIfNegative val="0"/>
            <c:bubble3D val="0"/>
          </c:dPt>
          <c:dPt>
            <c:idx val="18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5"/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Data8.3!$A$10:$A$23</c:f>
              <c:strCache>
                <c:ptCount val="14"/>
                <c:pt idx="0">
                  <c:v>SWIZ</c:v>
                </c:pt>
                <c:pt idx="1">
                  <c:v>UK</c:v>
                </c:pt>
                <c:pt idx="2">
                  <c:v>NETH</c:v>
                </c:pt>
                <c:pt idx="3">
                  <c:v>NOR</c:v>
                </c:pt>
                <c:pt idx="4">
                  <c:v>ISR</c:v>
                </c:pt>
                <c:pt idx="5">
                  <c:v>CAN</c:v>
                </c:pt>
                <c:pt idx="6">
                  <c:v>SWE</c:v>
                </c:pt>
                <c:pt idx="7">
                  <c:v>DEN</c:v>
                </c:pt>
                <c:pt idx="8">
                  <c:v>AUS</c:v>
                </c:pt>
                <c:pt idx="9">
                  <c:v>JPN</c:v>
                </c:pt>
                <c:pt idx="10">
                  <c:v>FR</c:v>
                </c:pt>
                <c:pt idx="11">
                  <c:v>NZ</c:v>
                </c:pt>
                <c:pt idx="12">
                  <c:v>US</c:v>
                </c:pt>
                <c:pt idx="13">
                  <c:v>GER</c:v>
                </c:pt>
              </c:strCache>
            </c:strRef>
          </c:cat>
          <c:val>
            <c:numRef>
              <c:f>Data8.3!$D$10:$D$23</c:f>
              <c:numCache>
                <c:formatCode>0</c:formatCode>
                <c:ptCount val="14"/>
                <c:pt idx="0">
                  <c:v>43.899000000000001</c:v>
                </c:pt>
                <c:pt idx="1">
                  <c:v>64.257999999999996</c:v>
                </c:pt>
                <c:pt idx="2">
                  <c:v>68.272999999999996</c:v>
                </c:pt>
                <c:pt idx="3">
                  <c:v>76.403999999999996</c:v>
                </c:pt>
                <c:pt idx="4">
                  <c:v>87.581000000000003</c:v>
                </c:pt>
                <c:pt idx="5">
                  <c:v>95.299000000000007</c:v>
                </c:pt>
                <c:pt idx="6">
                  <c:v>111.19799999999999</c:v>
                </c:pt>
                <c:pt idx="7">
                  <c:v>124.578</c:v>
                </c:pt>
                <c:pt idx="8">
                  <c:v>141.30799999999999</c:v>
                </c:pt>
                <c:pt idx="9">
                  <c:v>162.33699999999999</c:v>
                </c:pt>
                <c:pt idx="10">
                  <c:v>180.642</c:v>
                </c:pt>
                <c:pt idx="11">
                  <c:v>186.803</c:v>
                </c:pt>
                <c:pt idx="12">
                  <c:v>198.2</c:v>
                </c:pt>
                <c:pt idx="13">
                  <c:v>216.26499999999999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1"/>
        <c:axId val="341309216"/>
        <c:axId val="341309608"/>
      </c:barChart>
      <c:catAx>
        <c:axId val="341309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78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accent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pPr>
            <a:endParaRPr lang="en-US"/>
          </a:p>
        </c:txPr>
        <c:crossAx val="341309608"/>
        <c:crosses val="autoZero"/>
        <c:auto val="1"/>
        <c:lblAlgn val="ctr"/>
        <c:lblOffset val="100"/>
        <c:noMultiLvlLbl val="0"/>
      </c:catAx>
      <c:valAx>
        <c:axId val="341309608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accent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pPr>
            <a:endParaRPr lang="en-US"/>
          </a:p>
        </c:txPr>
        <c:crossAx val="34130921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600" b="1" i="0" u="none" strike="noStrike" baseline="0">
          <a:solidFill>
            <a:schemeClr val="accent5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985386462069113E-2"/>
          <c:y val="8.1440622528983028E-2"/>
          <c:w val="0.94880222209065967"/>
          <c:h val="0.73472198953854173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Data8.10!$I$8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13"/>
            <c:invertIfNegative val="0"/>
            <c:bubble3D val="0"/>
          </c:dPt>
          <c:dPt>
            <c:idx val="22"/>
            <c:invertIfNegative val="0"/>
            <c:bubble3D val="0"/>
          </c:dPt>
          <c:dPt>
            <c:idx val="2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Data8.10!$A$10:$A$23</c:f>
              <c:strCache>
                <c:ptCount val="14"/>
                <c:pt idx="0">
                  <c:v>AUS¹</c:v>
                </c:pt>
                <c:pt idx="1">
                  <c:v>SWE¹</c:v>
                </c:pt>
                <c:pt idx="2">
                  <c:v>US</c:v>
                </c:pt>
                <c:pt idx="3">
                  <c:v>DEN¹</c:v>
                </c:pt>
                <c:pt idx="4">
                  <c:v>NZ</c:v>
                </c:pt>
                <c:pt idx="5">
                  <c:v>CAN</c:v>
                </c:pt>
                <c:pt idx="6">
                  <c:v>ISR¹</c:v>
                </c:pt>
                <c:pt idx="7">
                  <c:v>NOR</c:v>
                </c:pt>
                <c:pt idx="8">
                  <c:v>FR</c:v>
                </c:pt>
                <c:pt idx="9">
                  <c:v>NETH¹</c:v>
                </c:pt>
                <c:pt idx="10">
                  <c:v>UK¹</c:v>
                </c:pt>
                <c:pt idx="11">
                  <c:v>SWIZ</c:v>
                </c:pt>
                <c:pt idx="12">
                  <c:v>GER</c:v>
                </c:pt>
                <c:pt idx="13">
                  <c:v>JPN¹</c:v>
                </c:pt>
              </c:strCache>
            </c:strRef>
          </c:cat>
          <c:val>
            <c:numRef>
              <c:f>Data8.10!$I$10:$I$23</c:f>
              <c:numCache>
                <c:formatCode>0.0</c:formatCode>
                <c:ptCount val="14"/>
                <c:pt idx="0">
                  <c:v>4.0999999999999996</c:v>
                </c:pt>
                <c:pt idx="1">
                  <c:v>4.5</c:v>
                </c:pt>
                <c:pt idx="2">
                  <c:v>5.5</c:v>
                </c:pt>
                <c:pt idx="3">
                  <c:v>5.7</c:v>
                </c:pt>
                <c:pt idx="4">
                  <c:v>6.6</c:v>
                </c:pt>
                <c:pt idx="5">
                  <c:v>6.7</c:v>
                </c:pt>
                <c:pt idx="6">
                  <c:v>6.7</c:v>
                </c:pt>
                <c:pt idx="7">
                  <c:v>6.7</c:v>
                </c:pt>
                <c:pt idx="8">
                  <c:v>7.2</c:v>
                </c:pt>
                <c:pt idx="9">
                  <c:v>7.6</c:v>
                </c:pt>
                <c:pt idx="10">
                  <c:v>7.6</c:v>
                </c:pt>
                <c:pt idx="11">
                  <c:v>7.7</c:v>
                </c:pt>
                <c:pt idx="12">
                  <c:v>8.6999999999999993</c:v>
                </c:pt>
                <c:pt idx="13">
                  <c:v>12.2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341310392"/>
        <c:axId val="341310784"/>
      </c:barChart>
      <c:catAx>
        <c:axId val="341310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1200000" vert="horz"/>
          <a:lstStyle/>
          <a:p>
            <a:pPr>
              <a:defRPr sz="1200"/>
            </a:pPr>
            <a:endParaRPr lang="en-US"/>
          </a:p>
        </c:txPr>
        <c:crossAx val="341310784"/>
        <c:crosses val="autoZero"/>
        <c:auto val="1"/>
        <c:lblAlgn val="ctr"/>
        <c:lblOffset val="100"/>
        <c:noMultiLvlLbl val="0"/>
      </c:catAx>
      <c:valAx>
        <c:axId val="341310784"/>
        <c:scaling>
          <c:orientation val="minMax"/>
          <c:max val="20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b="0"/>
            </a:pPr>
            <a:endParaRPr lang="en-US"/>
          </a:p>
        </c:txPr>
        <c:crossAx val="34131039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 b="1" i="0" u="none" strike="noStrike" baseline="0">
          <a:solidFill>
            <a:schemeClr val="accent5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776456599286605E-2"/>
          <c:y val="3.06122448979592E-2"/>
          <c:w val="0.93341260404280602"/>
          <c:h val="0.8293782808398949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</c:dPt>
          <c:dLbls>
            <c:numFmt formatCode="&quot;$&quot;#,##0" sourceLinked="0"/>
            <c:spPr>
              <a:noFill/>
              <a:ln w="26653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Sheet1!$A$3:$A$7</c:f>
              <c:strCache>
                <c:ptCount val="5"/>
                <c:pt idx="0">
                  <c:v>UK</c:v>
                </c:pt>
                <c:pt idx="1">
                  <c:v>AUS</c:v>
                </c:pt>
                <c:pt idx="2">
                  <c:v>NZ</c:v>
                </c:pt>
                <c:pt idx="3">
                  <c:v>SWIZ</c:v>
                </c:pt>
                <c:pt idx="4">
                  <c:v>US</c:v>
                </c:pt>
              </c:strCache>
            </c:strRef>
          </c:cat>
          <c:val>
            <c:numRef>
              <c:f>Sheet1!$B$3:$B$7</c:f>
              <c:numCache>
                <c:formatCode>General</c:formatCode>
                <c:ptCount val="5"/>
                <c:pt idx="0">
                  <c:v>24059</c:v>
                </c:pt>
                <c:pt idx="1">
                  <c:v>28888</c:v>
                </c:pt>
                <c:pt idx="2">
                  <c:v>32480</c:v>
                </c:pt>
                <c:pt idx="3">
                  <c:v>34224</c:v>
                </c:pt>
                <c:pt idx="4">
                  <c:v>78318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41960216"/>
        <c:axId val="341960608"/>
      </c:barChart>
      <c:catAx>
        <c:axId val="341960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3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41960608"/>
        <c:crosses val="autoZero"/>
        <c:auto val="1"/>
        <c:lblAlgn val="ctr"/>
        <c:lblOffset val="100"/>
        <c:noMultiLvlLbl val="0"/>
      </c:catAx>
      <c:valAx>
        <c:axId val="341960608"/>
        <c:scaling>
          <c:orientation val="minMax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ln w="33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b="0"/>
            </a:pPr>
            <a:endParaRPr lang="en-US"/>
          </a:p>
        </c:txPr>
        <c:crossAx val="341960216"/>
        <c:crosses val="autoZero"/>
        <c:crossBetween val="between"/>
      </c:valAx>
      <c:spPr>
        <a:noFill/>
        <a:ln w="2665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1" i="0" u="none" strike="noStrike" baseline="0">
          <a:solidFill>
            <a:schemeClr val="accent5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776456599286605E-2"/>
          <c:y val="3.06122448979592E-2"/>
          <c:w val="0.93341260404280602"/>
          <c:h val="0.8275785351049870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</c:dPt>
          <c:dLbls>
            <c:numFmt formatCode="&quot;$&quot;#,##0" sourceLinked="0"/>
            <c:spPr>
              <a:noFill/>
              <a:ln w="26653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Sheet1!$A$3:$A$7</c:f>
              <c:strCache>
                <c:ptCount val="5"/>
                <c:pt idx="0">
                  <c:v>AUS</c:v>
                </c:pt>
                <c:pt idx="1">
                  <c:v>SWIZ</c:v>
                </c:pt>
                <c:pt idx="2">
                  <c:v>NZ</c:v>
                </c:pt>
                <c:pt idx="3">
                  <c:v>UK</c:v>
                </c:pt>
                <c:pt idx="4">
                  <c:v>US</c:v>
                </c:pt>
              </c:strCache>
            </c:strRef>
          </c:cat>
          <c:val>
            <c:numRef>
              <c:f>Sheet1!$B$3:$B$7</c:f>
              <c:numCache>
                <c:formatCode>General</c:formatCode>
                <c:ptCount val="5"/>
                <c:pt idx="0">
                  <c:v>3814</c:v>
                </c:pt>
                <c:pt idx="1">
                  <c:v>6040</c:v>
                </c:pt>
                <c:pt idx="2">
                  <c:v>6199</c:v>
                </c:pt>
                <c:pt idx="3">
                  <c:v>8009</c:v>
                </c:pt>
                <c:pt idx="4">
                  <c:v>15930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41961392"/>
        <c:axId val="342535592"/>
      </c:barChart>
      <c:catAx>
        <c:axId val="341961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3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42535592"/>
        <c:crosses val="autoZero"/>
        <c:auto val="1"/>
        <c:lblAlgn val="ctr"/>
        <c:lblOffset val="100"/>
        <c:noMultiLvlLbl val="0"/>
      </c:catAx>
      <c:valAx>
        <c:axId val="342535592"/>
        <c:scaling>
          <c:orientation val="minMax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ln w="33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b="0"/>
            </a:pPr>
            <a:endParaRPr lang="en-US"/>
          </a:p>
        </c:txPr>
        <c:crossAx val="341961392"/>
        <c:crosses val="autoZero"/>
        <c:crossBetween val="between"/>
      </c:valAx>
      <c:spPr>
        <a:noFill/>
        <a:ln w="2665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1" i="0" u="none" strike="noStrike" baseline="0">
          <a:solidFill>
            <a:schemeClr val="accent5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results!$B$8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results!$A$9:$A$21</c:f>
              <c:strCache>
                <c:ptCount val="13"/>
                <c:pt idx="0">
                  <c:v>FR </c:v>
                </c:pt>
                <c:pt idx="1">
                  <c:v>AUS </c:v>
                </c:pt>
                <c:pt idx="2">
                  <c:v>NOR </c:v>
                </c:pt>
                <c:pt idx="3">
                  <c:v>NETH </c:v>
                </c:pt>
                <c:pt idx="4">
                  <c:v>SWE </c:v>
                </c:pt>
                <c:pt idx="5">
                  <c:v>JPN </c:v>
                </c:pt>
                <c:pt idx="6">
                  <c:v>CAN </c:v>
                </c:pt>
                <c:pt idx="7">
                  <c:v>DEN </c:v>
                </c:pt>
                <c:pt idx="8">
                  <c:v>ISR </c:v>
                </c:pt>
                <c:pt idx="9">
                  <c:v>UK </c:v>
                </c:pt>
                <c:pt idx="10">
                  <c:v>GER </c:v>
                </c:pt>
                <c:pt idx="11">
                  <c:v>NZ </c:v>
                </c:pt>
                <c:pt idx="12">
                  <c:v>US </c:v>
                </c:pt>
              </c:strCache>
            </c:strRef>
          </c:cat>
          <c:val>
            <c:numRef>
              <c:f>results!$B$9:$B$21</c:f>
              <c:numCache>
                <c:formatCode>General</c:formatCode>
                <c:ptCount val="13"/>
                <c:pt idx="0">
                  <c:v>91.002291634403491</c:v>
                </c:pt>
                <c:pt idx="1">
                  <c:v>108.0705058055821</c:v>
                </c:pt>
                <c:pt idx="2">
                  <c:v>117.95126266897559</c:v>
                </c:pt>
                <c:pt idx="3">
                  <c:v>121.86072171215666</c:v>
                </c:pt>
                <c:pt idx="4">
                  <c:v>111.44864760584036</c:v>
                </c:pt>
                <c:pt idx="5">
                  <c:v>103.34948036504605</c:v>
                </c:pt>
                <c:pt idx="6">
                  <c:v>110.57004784992836</c:v>
                </c:pt>
                <c:pt idx="7">
                  <c:v>137.09480022915034</c:v>
                </c:pt>
                <c:pt idx="8">
                  <c:v>129.73096098485678</c:v>
                </c:pt>
                <c:pt idx="9">
                  <c:v>145.98519403914807</c:v>
                </c:pt>
                <c:pt idx="10">
                  <c:v>132.24850194418389</c:v>
                </c:pt>
                <c:pt idx="11">
                  <c:v>135.5296378914787</c:v>
                </c:pt>
                <c:pt idx="12">
                  <c:v>149.43478509380907</c:v>
                </c:pt>
              </c:numCache>
            </c:numRef>
          </c:val>
        </c:ser>
        <c:ser>
          <c:idx val="1"/>
          <c:order val="1"/>
          <c:tx>
            <c:strRef>
              <c:f>results!$C$8</c:f>
              <c:strCache>
                <c:ptCount val="1"/>
                <c:pt idx="0">
                  <c:v>2013*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results!$A$9:$A$21</c:f>
              <c:strCache>
                <c:ptCount val="13"/>
                <c:pt idx="0">
                  <c:v>FR </c:v>
                </c:pt>
                <c:pt idx="1">
                  <c:v>AUS </c:v>
                </c:pt>
                <c:pt idx="2">
                  <c:v>NOR </c:v>
                </c:pt>
                <c:pt idx="3">
                  <c:v>NETH </c:v>
                </c:pt>
                <c:pt idx="4">
                  <c:v>SWE </c:v>
                </c:pt>
                <c:pt idx="5">
                  <c:v>JPN </c:v>
                </c:pt>
                <c:pt idx="6">
                  <c:v>CAN </c:v>
                </c:pt>
                <c:pt idx="7">
                  <c:v>DEN </c:v>
                </c:pt>
                <c:pt idx="8">
                  <c:v>ISR </c:v>
                </c:pt>
                <c:pt idx="9">
                  <c:v>UK </c:v>
                </c:pt>
                <c:pt idx="10">
                  <c:v>GER </c:v>
                </c:pt>
                <c:pt idx="11">
                  <c:v>NZ </c:v>
                </c:pt>
                <c:pt idx="12">
                  <c:v>US </c:v>
                </c:pt>
              </c:strCache>
            </c:strRef>
          </c:cat>
          <c:val>
            <c:numRef>
              <c:f>results!$C$9:$C$21</c:f>
              <c:numCache>
                <c:formatCode>General</c:formatCode>
                <c:ptCount val="13"/>
                <c:pt idx="0">
                  <c:v>64.154281191989909</c:v>
                </c:pt>
                <c:pt idx="1">
                  <c:v>67.679986043234607</c:v>
                </c:pt>
                <c:pt idx="2">
                  <c:v>68.788869802915329</c:v>
                </c:pt>
                <c:pt idx="3">
                  <c:v>71.918631477038161</c:v>
                </c:pt>
                <c:pt idx="4">
                  <c:v>72.242933970359047</c:v>
                </c:pt>
                <c:pt idx="5">
                  <c:v>74.530207842106805</c:v>
                </c:pt>
                <c:pt idx="6">
                  <c:v>78.115986390430351</c:v>
                </c:pt>
                <c:pt idx="7">
                  <c:v>82.564034496729263</c:v>
                </c:pt>
                <c:pt idx="8">
                  <c:v>84.708007169807658</c:v>
                </c:pt>
                <c:pt idx="9">
                  <c:v>86.361190161873211</c:v>
                </c:pt>
                <c:pt idx="10">
                  <c:v>87.51410968825148</c:v>
                </c:pt>
                <c:pt idx="11">
                  <c:v>89.080321662670841</c:v>
                </c:pt>
                <c:pt idx="12">
                  <c:v>115.32259908929082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42536376"/>
        <c:axId val="342536768"/>
      </c:barChart>
      <c:catAx>
        <c:axId val="342536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pPr>
            <a:endParaRPr lang="en-US"/>
          </a:p>
        </c:txPr>
        <c:crossAx val="342536768"/>
        <c:crosses val="autoZero"/>
        <c:auto val="1"/>
        <c:lblAlgn val="ctr"/>
        <c:lblOffset val="100"/>
        <c:noMultiLvlLbl val="0"/>
      </c:catAx>
      <c:valAx>
        <c:axId val="342536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pPr>
            <a:endParaRPr lang="en-US"/>
          </a:p>
        </c:txPr>
        <c:crossAx val="342536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019845468954974"/>
          <c:y val="1.7145835815174187E-2"/>
          <c:w val="0.18914674861252906"/>
          <c:h val="5.56186750893949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024223335719393E-2"/>
          <c:y val="2.83019573835286E-2"/>
          <c:w val="0.93972602739725997"/>
          <c:h val="0.90094339622641495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Public spending</c:v>
                </c:pt>
              </c:strCache>
            </c:strRef>
          </c:tx>
          <c:spPr>
            <a:solidFill>
              <a:schemeClr val="accent4"/>
            </a:solidFill>
            <a:ln w="9525">
              <a:solidFill>
                <a:schemeClr val="tx2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tx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ISR</c:v>
                </c:pt>
                <c:pt idx="1">
                  <c:v>NZ</c:v>
                </c:pt>
                <c:pt idx="2">
                  <c:v>JPN</c:v>
                </c:pt>
                <c:pt idx="3">
                  <c:v>AUS</c:v>
                </c:pt>
                <c:pt idx="4">
                  <c:v>UK</c:v>
                </c:pt>
                <c:pt idx="5">
                  <c:v>FRA</c:v>
                </c:pt>
                <c:pt idx="6">
                  <c:v>CAN</c:v>
                </c:pt>
                <c:pt idx="7">
                  <c:v>DEN</c:v>
                </c:pt>
                <c:pt idx="8">
                  <c:v>SWE</c:v>
                </c:pt>
                <c:pt idx="9">
                  <c:v>GER</c:v>
                </c:pt>
                <c:pt idx="10">
                  <c:v>NETH</c:v>
                </c:pt>
                <c:pt idx="11">
                  <c:v>NOR</c:v>
                </c:pt>
                <c:pt idx="12">
                  <c:v>SWIZ</c:v>
                </c:pt>
                <c:pt idx="13">
                  <c:v>US</c:v>
                </c:pt>
              </c:strCache>
            </c:strRef>
          </c:cat>
          <c:val>
            <c:numRef>
              <c:f>Sheet1!$B$2:$B$15</c:f>
              <c:numCache>
                <c:formatCode>0</c:formatCode>
                <c:ptCount val="14"/>
                <c:pt idx="0">
                  <c:v>1567.2141999999999</c:v>
                </c:pt>
                <c:pt idx="1">
                  <c:v>2817.0641999999998</c:v>
                </c:pt>
                <c:pt idx="2">
                  <c:v>3512.2608</c:v>
                </c:pt>
                <c:pt idx="3">
                  <c:v>2803.5787999999998</c:v>
                </c:pt>
                <c:pt idx="4">
                  <c:v>3160.4290000000001</c:v>
                </c:pt>
                <c:pt idx="5">
                  <c:v>3434.6578</c:v>
                </c:pt>
                <c:pt idx="6">
                  <c:v>3178.4982</c:v>
                </c:pt>
                <c:pt idx="7">
                  <c:v>4088.9978000000001</c:v>
                </c:pt>
                <c:pt idx="8">
                  <c:v>4223.0217000000002</c:v>
                </c:pt>
                <c:pt idx="9">
                  <c:v>4332.4448000000002</c:v>
                </c:pt>
                <c:pt idx="10">
                  <c:v>4254.1815999999999</c:v>
                </c:pt>
                <c:pt idx="11">
                  <c:v>5176.2192999999997</c:v>
                </c:pt>
                <c:pt idx="12">
                  <c:v>4423.1821</c:v>
                </c:pt>
                <c:pt idx="13">
                  <c:v>4448.0084999999999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Private spending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2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tx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ISR</c:v>
                </c:pt>
                <c:pt idx="1">
                  <c:v>NZ</c:v>
                </c:pt>
                <c:pt idx="2">
                  <c:v>JPN</c:v>
                </c:pt>
                <c:pt idx="3">
                  <c:v>AUS</c:v>
                </c:pt>
                <c:pt idx="4">
                  <c:v>UK</c:v>
                </c:pt>
                <c:pt idx="5">
                  <c:v>FRA</c:v>
                </c:pt>
                <c:pt idx="6">
                  <c:v>CAN</c:v>
                </c:pt>
                <c:pt idx="7">
                  <c:v>DEN</c:v>
                </c:pt>
                <c:pt idx="8">
                  <c:v>SWE</c:v>
                </c:pt>
                <c:pt idx="9">
                  <c:v>GER</c:v>
                </c:pt>
                <c:pt idx="10">
                  <c:v>NETH</c:v>
                </c:pt>
                <c:pt idx="11">
                  <c:v>NOR</c:v>
                </c:pt>
                <c:pt idx="12">
                  <c:v>SWIZ</c:v>
                </c:pt>
                <c:pt idx="13">
                  <c:v>US</c:v>
                </c:pt>
              </c:strCache>
            </c:strRef>
          </c:cat>
          <c:val>
            <c:numRef>
              <c:f>Sheet1!$C$2:$C$15</c:f>
              <c:numCache>
                <c:formatCode>0</c:formatCode>
                <c:ptCount val="14"/>
                <c:pt idx="0">
                  <c:v>339.75409999999999</c:v>
                </c:pt>
                <c:pt idx="1">
                  <c:v>279.90779999999995</c:v>
                </c:pt>
                <c:pt idx="2">
                  <c:v>112.78589999999997</c:v>
                </c:pt>
                <c:pt idx="3">
                  <c:v>579.78530000000001</c:v>
                </c:pt>
                <c:pt idx="4">
                  <c:v>225.18000000000006</c:v>
                </c:pt>
                <c:pt idx="5">
                  <c:v>626.8587</c:v>
                </c:pt>
                <c:pt idx="6">
                  <c:v>673.4153</c:v>
                </c:pt>
                <c:pt idx="7">
                  <c:v>97.343600000000038</c:v>
                </c:pt>
                <c:pt idx="8">
                  <c:v>55.122200000000021</c:v>
                </c:pt>
                <c:pt idx="9">
                  <c:v>122.93619999999999</c:v>
                </c:pt>
                <c:pt idx="10">
                  <c:v>373.26239999999996</c:v>
                </c:pt>
                <c:pt idx="11">
                  <c:v>23.163699999999949</c:v>
                </c:pt>
                <c:pt idx="12">
                  <c:v>548.43030000000022</c:v>
                </c:pt>
                <c:pt idx="13">
                  <c:v>3541.8152999999998</c:v>
                </c:pt>
              </c:numCache>
            </c:numRef>
          </c:val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Out-of-pocket spending</c:v>
                </c:pt>
              </c:strCache>
            </c:strRef>
          </c:tx>
          <c:spPr>
            <a:solidFill>
              <a:srgbClr val="7AC9EF"/>
            </a:solidFill>
            <a:ln w="9525">
              <a:solidFill>
                <a:schemeClr val="tx2"/>
              </a:solidFill>
              <a:prstDash val="solid"/>
            </a:ln>
          </c:spPr>
          <c:invertIfNegative val="1"/>
          <c:dLbls>
            <c:dLbl>
              <c:idx val="2"/>
              <c:layout>
                <c:manualLayout>
                  <c:x val="2.6459380724454049E-17"/>
                  <c:y val="-4.1111906647980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accent6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ISR</c:v>
                </c:pt>
                <c:pt idx="1">
                  <c:v>NZ</c:v>
                </c:pt>
                <c:pt idx="2">
                  <c:v>JPN</c:v>
                </c:pt>
                <c:pt idx="3">
                  <c:v>AUS</c:v>
                </c:pt>
                <c:pt idx="4">
                  <c:v>UK</c:v>
                </c:pt>
                <c:pt idx="5">
                  <c:v>FRA</c:v>
                </c:pt>
                <c:pt idx="6">
                  <c:v>CAN</c:v>
                </c:pt>
                <c:pt idx="7">
                  <c:v>DEN</c:v>
                </c:pt>
                <c:pt idx="8">
                  <c:v>SWE</c:v>
                </c:pt>
                <c:pt idx="9">
                  <c:v>GER</c:v>
                </c:pt>
                <c:pt idx="10">
                  <c:v>NETH</c:v>
                </c:pt>
                <c:pt idx="11">
                  <c:v>NOR</c:v>
                </c:pt>
                <c:pt idx="12">
                  <c:v>SWIZ</c:v>
                </c:pt>
                <c:pt idx="13">
                  <c:v>US</c:v>
                </c:pt>
              </c:strCache>
            </c:strRef>
          </c:cat>
          <c:val>
            <c:numRef>
              <c:f>Sheet1!$D$2:$D$15</c:f>
              <c:numCache>
                <c:formatCode>0</c:formatCode>
                <c:ptCount val="14"/>
                <c:pt idx="0">
                  <c:v>601.6345</c:v>
                </c:pt>
                <c:pt idx="1">
                  <c:v>263.38819999999998</c:v>
                </c:pt>
                <c:pt idx="2">
                  <c:v>126.1223</c:v>
                </c:pt>
                <c:pt idx="3">
                  <c:v>531.8152</c:v>
                </c:pt>
                <c:pt idx="4">
                  <c:v>585.78599999999994</c:v>
                </c:pt>
                <c:pt idx="5">
                  <c:v>305.4699</c:v>
                </c:pt>
                <c:pt idx="6">
                  <c:v>643.77300000000002</c:v>
                </c:pt>
                <c:pt idx="7">
                  <c:v>670.68700000000001</c:v>
                </c:pt>
                <c:pt idx="8">
                  <c:v>787.01739999999995</c:v>
                </c:pt>
                <c:pt idx="9">
                  <c:v>663.81759999999997</c:v>
                </c:pt>
                <c:pt idx="10">
                  <c:v>649.15629999999999</c:v>
                </c:pt>
                <c:pt idx="11">
                  <c:v>881.61500000000001</c:v>
                </c:pt>
                <c:pt idx="12">
                  <c:v>1814.9532999999999</c:v>
                </c:pt>
                <c:pt idx="13">
                  <c:v>1034.3820000000001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C799"/>
                  </a:solidFill>
                  <a:ln w="9525">
                    <a:solidFill>
                      <a:schemeClr val="tx2"/>
                    </a:solidFill>
                    <a:prstDash val="solid"/>
                  </a:ln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228853592"/>
        <c:axId val="228855552"/>
      </c:barChart>
      <c:catAx>
        <c:axId val="228853592"/>
        <c:scaling>
          <c:orientation val="minMax"/>
        </c:scaling>
        <c:delete val="0"/>
        <c:axPos val="b"/>
        <c:numFmt formatCode="\$#,##0" sourceLinked="0"/>
        <c:majorTickMark val="out"/>
        <c:minorTickMark val="none"/>
        <c:tickLblPos val="nextTo"/>
        <c:spPr>
          <a:ln w="12700">
            <a:solidFill>
              <a:schemeClr val="accent5">
                <a:lumMod val="60000"/>
                <a:lumOff val="40000"/>
              </a:schemeClr>
            </a:solidFill>
            <a:prstDash val="solid"/>
          </a:ln>
        </c:spPr>
        <c:txPr>
          <a:bodyPr rot="-780000" vert="horz"/>
          <a:lstStyle/>
          <a:p>
            <a:pPr>
              <a:defRPr sz="1200" b="1"/>
            </a:pPr>
            <a:endParaRPr lang="en-US"/>
          </a:p>
        </c:txPr>
        <c:crossAx val="228855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8855552"/>
        <c:scaling>
          <c:orientation val="minMax"/>
          <c:max val="1000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12700">
            <a:solidFill>
              <a:schemeClr val="accent5">
                <a:lumMod val="60000"/>
                <a:lumOff val="40000"/>
              </a:schemeClr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28853592"/>
        <c:crosses val="autoZero"/>
        <c:crossBetween val="between"/>
        <c:majorUnit val="1000"/>
        <c:minorUnit val="10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1073873095783304"/>
          <c:y val="5.1095155317058424E-2"/>
          <c:w val="0.269978869005011"/>
          <c:h val="0.185816046878609"/>
        </c:manualLayout>
      </c:layout>
      <c:overlay val="0"/>
      <c:spPr>
        <a:noFill/>
        <a:ln w="31827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47" b="0" i="0" u="none" strike="noStrike" baseline="0">
          <a:solidFill>
            <a:schemeClr val="accent5"/>
          </a:solidFill>
          <a:latin typeface="Lato" charset="0"/>
          <a:ea typeface="Lato" charset="0"/>
          <a:cs typeface="Lato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897818299865894E-2"/>
          <c:y val="7.7683409598295006E-2"/>
          <c:w val="0.92686002522068101"/>
          <c:h val="0.8105152103996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Lbls>
            <c:numFmt formatCode="#,##0" sourceLinked="0"/>
            <c:spPr>
              <a:noFill/>
              <a:ln w="2782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Sheet1!$A$1:$A$13</c:f>
              <c:strCache>
                <c:ptCount val="13"/>
                <c:pt idx="0">
                  <c:v>ISR**</c:v>
                </c:pt>
                <c:pt idx="1">
                  <c:v>GER</c:v>
                </c:pt>
                <c:pt idx="2">
                  <c:v>AUS*</c:v>
                </c:pt>
                <c:pt idx="3">
                  <c:v>FRA</c:v>
                </c:pt>
                <c:pt idx="4">
                  <c:v>UK</c:v>
                </c:pt>
                <c:pt idx="5">
                  <c:v>SWE</c:v>
                </c:pt>
                <c:pt idx="6">
                  <c:v>NOR*</c:v>
                </c:pt>
                <c:pt idx="7">
                  <c:v>DEN</c:v>
                </c:pt>
                <c:pt idx="8">
                  <c:v>NETH**</c:v>
                </c:pt>
                <c:pt idx="9">
                  <c:v>JPN***</c:v>
                </c:pt>
                <c:pt idx="10">
                  <c:v>SWIZ</c:v>
                </c:pt>
                <c:pt idx="11">
                  <c:v>CAN</c:v>
                </c:pt>
                <c:pt idx="12">
                  <c:v>US****</c:v>
                </c:pt>
              </c:strCache>
            </c:strRef>
          </c:cat>
          <c:val>
            <c:numRef>
              <c:f>Sheet1!$B$1:$B$13</c:f>
              <c:numCache>
                <c:formatCode>0</c:formatCode>
                <c:ptCount val="13"/>
                <c:pt idx="0">
                  <c:v>5069.3288542678929</c:v>
                </c:pt>
                <c:pt idx="1">
                  <c:v>5899.5902891975538</c:v>
                </c:pt>
                <c:pt idx="2">
                  <c:v>10529.762177485787</c:v>
                </c:pt>
                <c:pt idx="3">
                  <c:v>10591.198919479499</c:v>
                </c:pt>
                <c:pt idx="4">
                  <c:v>11662.777717996398</c:v>
                </c:pt>
                <c:pt idx="5">
                  <c:v>12393.084459808677</c:v>
                </c:pt>
                <c:pt idx="6">
                  <c:v>13923.083803847398</c:v>
                </c:pt>
                <c:pt idx="7">
                  <c:v>14104.878306431166</c:v>
                </c:pt>
                <c:pt idx="8">
                  <c:v>14180.541626186665</c:v>
                </c:pt>
                <c:pt idx="9">
                  <c:v>14388.016435447338</c:v>
                </c:pt>
                <c:pt idx="10">
                  <c:v>14623.519571568804</c:v>
                </c:pt>
                <c:pt idx="11">
                  <c:v>16451.000392747155</c:v>
                </c:pt>
                <c:pt idx="12">
                  <c:v>21062.738841549752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28857120"/>
        <c:axId val="228693320"/>
      </c:barChart>
      <c:lineChart>
        <c:grouping val="standard"/>
        <c:varyColors val="0"/>
        <c:ser>
          <c:idx val="1"/>
          <c:order val="1"/>
          <c:spPr>
            <a:ln w="19050"/>
          </c:spPr>
          <c:marker>
            <c:symbol val="none"/>
          </c:marker>
          <c:cat>
            <c:strRef>
              <c:f>Sheet1!$A$1:$A$13</c:f>
              <c:strCache>
                <c:ptCount val="13"/>
                <c:pt idx="0">
                  <c:v>ISR**</c:v>
                </c:pt>
                <c:pt idx="1">
                  <c:v>GER</c:v>
                </c:pt>
                <c:pt idx="2">
                  <c:v>AUS*</c:v>
                </c:pt>
                <c:pt idx="3">
                  <c:v>FRA</c:v>
                </c:pt>
                <c:pt idx="4">
                  <c:v>UK</c:v>
                </c:pt>
                <c:pt idx="5">
                  <c:v>SWE</c:v>
                </c:pt>
                <c:pt idx="6">
                  <c:v>NOR*</c:v>
                </c:pt>
                <c:pt idx="7">
                  <c:v>DEN</c:v>
                </c:pt>
                <c:pt idx="8">
                  <c:v>NETH**</c:v>
                </c:pt>
                <c:pt idx="9">
                  <c:v>JPN***</c:v>
                </c:pt>
                <c:pt idx="10">
                  <c:v>SWIZ</c:v>
                </c:pt>
                <c:pt idx="11">
                  <c:v>CAN</c:v>
                </c:pt>
                <c:pt idx="12">
                  <c:v>US****</c:v>
                </c:pt>
              </c:strCache>
            </c:strRef>
          </c:cat>
          <c:val>
            <c:numRef>
              <c:f>Sheet1!$C$1:$C$13</c:f>
              <c:numCache>
                <c:formatCode>General</c:formatCode>
                <c:ptCount val="13"/>
                <c:pt idx="0">
                  <c:v>10529.762177485787</c:v>
                </c:pt>
                <c:pt idx="1">
                  <c:v>10529.762177485787</c:v>
                </c:pt>
                <c:pt idx="2">
                  <c:v>10529.762177485787</c:v>
                </c:pt>
                <c:pt idx="3">
                  <c:v>10529.762177485787</c:v>
                </c:pt>
                <c:pt idx="4">
                  <c:v>10529.762177485787</c:v>
                </c:pt>
                <c:pt idx="5">
                  <c:v>10529.762177485787</c:v>
                </c:pt>
                <c:pt idx="6">
                  <c:v>10529.762177485787</c:v>
                </c:pt>
                <c:pt idx="7">
                  <c:v>10529.762177485787</c:v>
                </c:pt>
                <c:pt idx="8">
                  <c:v>10529.762177485787</c:v>
                </c:pt>
                <c:pt idx="9">
                  <c:v>10529.762177485787</c:v>
                </c:pt>
                <c:pt idx="10">
                  <c:v>10529.762177485787</c:v>
                </c:pt>
                <c:pt idx="11">
                  <c:v>10529.762177485787</c:v>
                </c:pt>
                <c:pt idx="12">
                  <c:v>10529.762177485787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8857120"/>
        <c:axId val="228693320"/>
      </c:lineChart>
      <c:catAx>
        <c:axId val="22885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78">
            <a:solidFill>
              <a:schemeClr val="accent5"/>
            </a:solidFill>
            <a:prstDash val="solid"/>
          </a:ln>
        </c:spPr>
        <c:txPr>
          <a:bodyPr rot="0" vert="horz"/>
          <a:lstStyle/>
          <a:p>
            <a:pPr>
              <a:defRPr sz="1200" b="1"/>
            </a:pPr>
            <a:endParaRPr lang="en-US"/>
          </a:p>
        </c:txPr>
        <c:crossAx val="228693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8693320"/>
        <c:scaling>
          <c:orientation val="minMax"/>
          <c:max val="240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47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228857120"/>
        <c:crosses val="autoZero"/>
        <c:crossBetween val="between"/>
        <c:majorUnit val="4000"/>
        <c:minorUnit val="200"/>
      </c:valAx>
      <c:spPr>
        <a:noFill/>
        <a:ln w="2782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34" b="0" i="0" u="none" strike="noStrike" baseline="0">
          <a:solidFill>
            <a:schemeClr val="accent5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905660377358499E-2"/>
          <c:y val="6.6810344827586202E-2"/>
          <c:w val="0.91644204851751998"/>
          <c:h val="0.7897042144343360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numFmt formatCode="#,##0" sourceLinked="0"/>
            <c:spPr>
              <a:noFill/>
              <a:ln w="3027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accent5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ISR**</c:v>
                </c:pt>
                <c:pt idx="1">
                  <c:v>DEN</c:v>
                </c:pt>
                <c:pt idx="2">
                  <c:v>NETH</c:v>
                </c:pt>
                <c:pt idx="3">
                  <c:v>NOR</c:v>
                </c:pt>
                <c:pt idx="4">
                  <c:v>UK</c:v>
                </c:pt>
                <c:pt idx="5">
                  <c:v>SWE</c:v>
                </c:pt>
                <c:pt idx="6">
                  <c:v>AUS*</c:v>
                </c:pt>
                <c:pt idx="7">
                  <c:v>FRA</c:v>
                </c:pt>
                <c:pt idx="8">
                  <c:v>SWIZ</c:v>
                </c:pt>
                <c:pt idx="9">
                  <c:v>GER</c:v>
                </c:pt>
                <c:pt idx="10">
                  <c:v>CAN</c:v>
                </c:pt>
                <c:pt idx="11">
                  <c:v>JPN*</c:v>
                </c:pt>
                <c:pt idx="12">
                  <c:v>US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306</c:v>
                </c:pt>
                <c:pt idx="1">
                  <c:v>325</c:v>
                </c:pt>
                <c:pt idx="2">
                  <c:v>401</c:v>
                </c:pt>
                <c:pt idx="3">
                  <c:v>457</c:v>
                </c:pt>
                <c:pt idx="4">
                  <c:v>485</c:v>
                </c:pt>
                <c:pt idx="5">
                  <c:v>489</c:v>
                </c:pt>
                <c:pt idx="6">
                  <c:v>626</c:v>
                </c:pt>
                <c:pt idx="7">
                  <c:v>656</c:v>
                </c:pt>
                <c:pt idx="8">
                  <c:v>730</c:v>
                </c:pt>
                <c:pt idx="9">
                  <c:v>741</c:v>
                </c:pt>
                <c:pt idx="10">
                  <c:v>772</c:v>
                </c:pt>
                <c:pt idx="11">
                  <c:v>783</c:v>
                </c:pt>
                <c:pt idx="12">
                  <c:v>1112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28693712"/>
        <c:axId val="228692144"/>
      </c:barChart>
      <c:lineChart>
        <c:grouping val="standard"/>
        <c:varyColors val="0"/>
        <c:ser>
          <c:idx val="1"/>
          <c:order val="1"/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ISR**</c:v>
                </c:pt>
                <c:pt idx="1">
                  <c:v>DEN</c:v>
                </c:pt>
                <c:pt idx="2">
                  <c:v>NETH</c:v>
                </c:pt>
                <c:pt idx="3">
                  <c:v>NOR</c:v>
                </c:pt>
                <c:pt idx="4">
                  <c:v>UK</c:v>
                </c:pt>
                <c:pt idx="5">
                  <c:v>SWE</c:v>
                </c:pt>
                <c:pt idx="6">
                  <c:v>AUS*</c:v>
                </c:pt>
                <c:pt idx="7">
                  <c:v>FRA</c:v>
                </c:pt>
                <c:pt idx="8">
                  <c:v>SWIZ</c:v>
                </c:pt>
                <c:pt idx="9">
                  <c:v>GER</c:v>
                </c:pt>
                <c:pt idx="10">
                  <c:v>CAN</c:v>
                </c:pt>
                <c:pt idx="11">
                  <c:v>JPN*</c:v>
                </c:pt>
                <c:pt idx="12">
                  <c:v>US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457</c:v>
                </c:pt>
                <c:pt idx="1">
                  <c:v>457</c:v>
                </c:pt>
                <c:pt idx="2">
                  <c:v>457</c:v>
                </c:pt>
                <c:pt idx="3">
                  <c:v>457</c:v>
                </c:pt>
                <c:pt idx="4">
                  <c:v>457</c:v>
                </c:pt>
                <c:pt idx="5">
                  <c:v>457</c:v>
                </c:pt>
                <c:pt idx="6">
                  <c:v>457</c:v>
                </c:pt>
                <c:pt idx="7">
                  <c:v>457</c:v>
                </c:pt>
                <c:pt idx="8">
                  <c:v>457</c:v>
                </c:pt>
                <c:pt idx="9">
                  <c:v>457</c:v>
                </c:pt>
                <c:pt idx="10">
                  <c:v>457</c:v>
                </c:pt>
                <c:pt idx="11">
                  <c:v>457</c:v>
                </c:pt>
                <c:pt idx="12">
                  <c:v>457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8693712"/>
        <c:axId val="228692144"/>
      </c:lineChart>
      <c:catAx>
        <c:axId val="228693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84">
            <a:solidFill>
              <a:schemeClr val="accent5">
                <a:lumMod val="60000"/>
                <a:lumOff val="40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400" b="1">
                <a:solidFill>
                  <a:schemeClr val="accent5"/>
                </a:solidFill>
              </a:defRPr>
            </a:pPr>
            <a:endParaRPr lang="en-US"/>
          </a:p>
        </c:txPr>
        <c:crossAx val="228692144"/>
        <c:crosses val="autoZero"/>
        <c:auto val="1"/>
        <c:lblAlgn val="ctr"/>
        <c:lblOffset val="100"/>
        <c:noMultiLvlLbl val="0"/>
      </c:catAx>
      <c:valAx>
        <c:axId val="228692144"/>
        <c:scaling>
          <c:orientation val="minMax"/>
          <c:max val="120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784">
            <a:solidFill>
              <a:schemeClr val="accent5">
                <a:lumMod val="60000"/>
                <a:lumOff val="40000"/>
              </a:schemeClr>
            </a:solidFill>
            <a:prstDash val="solid"/>
          </a:ln>
        </c:spPr>
        <c:txPr>
          <a:bodyPr rot="0" vert="horz"/>
          <a:lstStyle/>
          <a:p>
            <a:pPr>
              <a:defRPr>
                <a:solidFill>
                  <a:schemeClr val="accent5"/>
                </a:solidFill>
              </a:defRPr>
            </a:pPr>
            <a:endParaRPr lang="en-US"/>
          </a:p>
        </c:txPr>
        <c:crossAx val="228693712"/>
        <c:crosses val="autoZero"/>
        <c:crossBetween val="between"/>
        <c:majorUnit val="100"/>
        <c:minorUnit val="1.8"/>
      </c:valAx>
      <c:spPr>
        <a:noFill/>
        <a:ln w="3027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Lato" charset="0"/>
          <a:ea typeface="Lato" charset="0"/>
          <a:cs typeface="Lato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897818299865894E-2"/>
          <c:y val="7.7683409598295006E-2"/>
          <c:w val="0.92686002522068101"/>
          <c:h val="0.8105152103996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Lbls>
            <c:numFmt formatCode="#,##0" sourceLinked="0"/>
            <c:spPr>
              <a:noFill/>
              <a:ln w="27823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Sheet1!$A$1:$A$13</c:f>
              <c:strCache>
                <c:ptCount val="13"/>
                <c:pt idx="0">
                  <c:v>NOR</c:v>
                </c:pt>
                <c:pt idx="1">
                  <c:v>JPN*</c:v>
                </c:pt>
                <c:pt idx="2">
                  <c:v>SWE</c:v>
                </c:pt>
                <c:pt idx="3">
                  <c:v>UK</c:v>
                </c:pt>
                <c:pt idx="4">
                  <c:v>DEN</c:v>
                </c:pt>
                <c:pt idx="5">
                  <c:v>ISR**</c:v>
                </c:pt>
                <c:pt idx="6">
                  <c:v>AUS*</c:v>
                </c:pt>
                <c:pt idx="7">
                  <c:v>CAN</c:v>
                </c:pt>
                <c:pt idx="8">
                  <c:v>NETH</c:v>
                </c:pt>
                <c:pt idx="9">
                  <c:v>GER</c:v>
                </c:pt>
                <c:pt idx="10">
                  <c:v>FRA</c:v>
                </c:pt>
                <c:pt idx="11">
                  <c:v>SWIZ</c:v>
                </c:pt>
                <c:pt idx="12">
                  <c:v>US</c:v>
                </c:pt>
              </c:strCache>
            </c:strRef>
          </c:cat>
          <c:val>
            <c:numRef>
              <c:f>Sheet1!$B$1:$B$13</c:f>
              <c:numCache>
                <c:formatCode>General</c:formatCode>
                <c:ptCount val="13"/>
                <c:pt idx="0">
                  <c:v>38.700000000000003</c:v>
                </c:pt>
                <c:pt idx="1">
                  <c:v>66.5</c:v>
                </c:pt>
                <c:pt idx="2">
                  <c:v>79.099999999999994</c:v>
                </c:pt>
                <c:pt idx="3">
                  <c:v>94.1</c:v>
                </c:pt>
                <c:pt idx="4">
                  <c:v>104.3</c:v>
                </c:pt>
                <c:pt idx="5">
                  <c:v>105.5</c:v>
                </c:pt>
                <c:pt idx="6">
                  <c:v>115</c:v>
                </c:pt>
                <c:pt idx="7">
                  <c:v>144.80000000000001</c:v>
                </c:pt>
                <c:pt idx="8">
                  <c:v>219.2</c:v>
                </c:pt>
                <c:pt idx="9">
                  <c:v>249.6</c:v>
                </c:pt>
                <c:pt idx="10">
                  <c:v>264.39999999999998</c:v>
                </c:pt>
                <c:pt idx="11">
                  <c:v>279.7</c:v>
                </c:pt>
                <c:pt idx="12">
                  <c:v>736.5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28692928"/>
        <c:axId val="228692536"/>
      </c:barChart>
      <c:lineChart>
        <c:grouping val="standard"/>
        <c:varyColors val="0"/>
        <c:ser>
          <c:idx val="1"/>
          <c:order val="1"/>
          <c:spPr>
            <a:ln w="19050"/>
          </c:spPr>
          <c:marker>
            <c:symbol val="none"/>
          </c:marker>
          <c:cat>
            <c:strRef>
              <c:f>Sheet1!$A$1:$A$13</c:f>
              <c:strCache>
                <c:ptCount val="13"/>
                <c:pt idx="0">
                  <c:v>NOR</c:v>
                </c:pt>
                <c:pt idx="1">
                  <c:v>JPN*</c:v>
                </c:pt>
                <c:pt idx="2">
                  <c:v>SWE</c:v>
                </c:pt>
                <c:pt idx="3">
                  <c:v>UK</c:v>
                </c:pt>
                <c:pt idx="4">
                  <c:v>DEN</c:v>
                </c:pt>
                <c:pt idx="5">
                  <c:v>ISR**</c:v>
                </c:pt>
                <c:pt idx="6">
                  <c:v>AUS*</c:v>
                </c:pt>
                <c:pt idx="7">
                  <c:v>CAN</c:v>
                </c:pt>
                <c:pt idx="8">
                  <c:v>NETH</c:v>
                </c:pt>
                <c:pt idx="9">
                  <c:v>GER</c:v>
                </c:pt>
                <c:pt idx="10">
                  <c:v>FRA</c:v>
                </c:pt>
                <c:pt idx="11">
                  <c:v>SWIZ</c:v>
                </c:pt>
                <c:pt idx="12">
                  <c:v>US</c:v>
                </c:pt>
              </c:strCache>
            </c:strRef>
          </c:cat>
          <c:val>
            <c:numRef>
              <c:f>Sheet1!$C$1:$C$13</c:f>
              <c:numCache>
                <c:formatCode>General</c:formatCode>
                <c:ptCount val="13"/>
                <c:pt idx="0">
                  <c:v>87.8</c:v>
                </c:pt>
                <c:pt idx="1">
                  <c:v>87.8</c:v>
                </c:pt>
                <c:pt idx="2">
                  <c:v>87.8</c:v>
                </c:pt>
                <c:pt idx="3">
                  <c:v>87.8</c:v>
                </c:pt>
                <c:pt idx="4">
                  <c:v>87.8</c:v>
                </c:pt>
                <c:pt idx="5">
                  <c:v>87.8</c:v>
                </c:pt>
                <c:pt idx="6">
                  <c:v>87.8</c:v>
                </c:pt>
                <c:pt idx="7">
                  <c:v>87.8</c:v>
                </c:pt>
                <c:pt idx="8">
                  <c:v>87.8</c:v>
                </c:pt>
                <c:pt idx="9">
                  <c:v>87.8</c:v>
                </c:pt>
                <c:pt idx="10">
                  <c:v>87.8</c:v>
                </c:pt>
                <c:pt idx="11">
                  <c:v>87.8</c:v>
                </c:pt>
                <c:pt idx="12">
                  <c:v>87.8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8692928"/>
        <c:axId val="228692536"/>
      </c:lineChart>
      <c:catAx>
        <c:axId val="228692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78">
            <a:solidFill>
              <a:schemeClr val="accent5"/>
            </a:solidFill>
            <a:prstDash val="solid"/>
          </a:ln>
        </c:spPr>
        <c:txPr>
          <a:bodyPr rot="0" vert="horz"/>
          <a:lstStyle/>
          <a:p>
            <a:pPr>
              <a:defRPr sz="1200" b="1"/>
            </a:pPr>
            <a:endParaRPr lang="en-US"/>
          </a:p>
        </c:txPr>
        <c:crossAx val="228692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8692536"/>
        <c:scaling>
          <c:orientation val="minMax"/>
          <c:max val="9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47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228692928"/>
        <c:crosses val="autoZero"/>
        <c:crossBetween val="between"/>
        <c:majorUnit val="300"/>
        <c:minorUnit val="200"/>
      </c:valAx>
      <c:spPr>
        <a:noFill/>
        <a:ln w="2782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34" b="0" i="0" u="none" strike="noStrike" baseline="0">
          <a:solidFill>
            <a:schemeClr val="accent5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08054522924411E-2"/>
          <c:y val="3.4000000000000002E-2"/>
          <c:w val="0.93804213135068204"/>
          <c:h val="0.8319999999999999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1F497D"/>
            </a:solidFill>
            <a:ln w="13736">
              <a:noFill/>
              <a:prstDash val="solid"/>
            </a:ln>
          </c:spPr>
          <c:invertIfNegative val="0"/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Lbls>
            <c:numFmt formatCode="#,##0.0" sourceLinked="0"/>
            <c:spPr>
              <a:noFill/>
              <a:ln w="27473">
                <a:noFill/>
              </a:ln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Sheet1!$A$4:$A$16</c:f>
              <c:strCache>
                <c:ptCount val="13"/>
                <c:pt idx="0">
                  <c:v>JPN</c:v>
                </c:pt>
                <c:pt idx="1">
                  <c:v>CAN</c:v>
                </c:pt>
                <c:pt idx="2">
                  <c:v>US*</c:v>
                </c:pt>
                <c:pt idx="3">
                  <c:v>UK</c:v>
                </c:pt>
                <c:pt idx="4">
                  <c:v>NZ</c:v>
                </c:pt>
                <c:pt idx="5">
                  <c:v>FRA</c:v>
                </c:pt>
                <c:pt idx="6">
                  <c:v>AUS</c:v>
                </c:pt>
                <c:pt idx="7">
                  <c:v>ISR</c:v>
                </c:pt>
                <c:pt idx="8">
                  <c:v>DEN*</c:v>
                </c:pt>
                <c:pt idx="9">
                  <c:v>GER</c:v>
                </c:pt>
                <c:pt idx="10">
                  <c:v>SWE*</c:v>
                </c:pt>
                <c:pt idx="11">
                  <c:v>SWIZ</c:v>
                </c:pt>
                <c:pt idx="12">
                  <c:v>NOR</c:v>
                </c:pt>
              </c:strCache>
            </c:strRef>
          </c:cat>
          <c:val>
            <c:numRef>
              <c:f>Sheet1!$B$4:$B$16</c:f>
              <c:numCache>
                <c:formatCode>General</c:formatCode>
                <c:ptCount val="13"/>
                <c:pt idx="0">
                  <c:v>2.36</c:v>
                </c:pt>
                <c:pt idx="1">
                  <c:v>2.5</c:v>
                </c:pt>
                <c:pt idx="2">
                  <c:v>2.56</c:v>
                </c:pt>
                <c:pt idx="3">
                  <c:v>2.79</c:v>
                </c:pt>
                <c:pt idx="4">
                  <c:v>2.84</c:v>
                </c:pt>
                <c:pt idx="5">
                  <c:v>3.11</c:v>
                </c:pt>
                <c:pt idx="6">
                  <c:v>3.47</c:v>
                </c:pt>
                <c:pt idx="7">
                  <c:v>3.5</c:v>
                </c:pt>
                <c:pt idx="8">
                  <c:v>3.65</c:v>
                </c:pt>
                <c:pt idx="9">
                  <c:v>4.1100000000000003</c:v>
                </c:pt>
                <c:pt idx="10">
                  <c:v>4.12</c:v>
                </c:pt>
                <c:pt idx="11">
                  <c:v>4.13</c:v>
                </c:pt>
                <c:pt idx="12">
                  <c:v>4.43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2"/>
        <c:overlap val="85"/>
        <c:axId val="224330792"/>
        <c:axId val="224331184"/>
      </c:barChart>
      <c:lineChart>
        <c:grouping val="standard"/>
        <c:varyColors val="0"/>
        <c:ser>
          <c:idx val="1"/>
          <c:order val="1"/>
          <c:marker>
            <c:symbol val="none"/>
          </c:marker>
          <c:cat>
            <c:strRef>
              <c:f>Sheet1!$A$4:$A$16</c:f>
              <c:strCache>
                <c:ptCount val="13"/>
                <c:pt idx="0">
                  <c:v>JPN</c:v>
                </c:pt>
                <c:pt idx="1">
                  <c:v>CAN</c:v>
                </c:pt>
                <c:pt idx="2">
                  <c:v>US*</c:v>
                </c:pt>
                <c:pt idx="3">
                  <c:v>UK</c:v>
                </c:pt>
                <c:pt idx="4">
                  <c:v>NZ</c:v>
                </c:pt>
                <c:pt idx="5">
                  <c:v>FRA</c:v>
                </c:pt>
                <c:pt idx="6">
                  <c:v>AUS</c:v>
                </c:pt>
                <c:pt idx="7">
                  <c:v>ISR</c:v>
                </c:pt>
                <c:pt idx="8">
                  <c:v>DEN*</c:v>
                </c:pt>
                <c:pt idx="9">
                  <c:v>GER</c:v>
                </c:pt>
                <c:pt idx="10">
                  <c:v>SWE*</c:v>
                </c:pt>
                <c:pt idx="11">
                  <c:v>SWIZ</c:v>
                </c:pt>
                <c:pt idx="12">
                  <c:v>NOR</c:v>
                </c:pt>
              </c:strCache>
            </c:strRef>
          </c:cat>
          <c:val>
            <c:numRef>
              <c:f>Sheet1!$C$4:$C$16</c:f>
              <c:numCache>
                <c:formatCode>General</c:formatCode>
                <c:ptCount val="13"/>
                <c:pt idx="0">
                  <c:v>3.22</c:v>
                </c:pt>
                <c:pt idx="1">
                  <c:v>3.22</c:v>
                </c:pt>
                <c:pt idx="2">
                  <c:v>3.22</c:v>
                </c:pt>
                <c:pt idx="3">
                  <c:v>3.22</c:v>
                </c:pt>
                <c:pt idx="4">
                  <c:v>3.22</c:v>
                </c:pt>
                <c:pt idx="5">
                  <c:v>3.22</c:v>
                </c:pt>
                <c:pt idx="6">
                  <c:v>3.22</c:v>
                </c:pt>
                <c:pt idx="7">
                  <c:v>3.22</c:v>
                </c:pt>
                <c:pt idx="8">
                  <c:v>3.22</c:v>
                </c:pt>
                <c:pt idx="9">
                  <c:v>3.22</c:v>
                </c:pt>
                <c:pt idx="10">
                  <c:v>3.22</c:v>
                </c:pt>
                <c:pt idx="11">
                  <c:v>3.22</c:v>
                </c:pt>
                <c:pt idx="12">
                  <c:v>3.22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4330792"/>
        <c:axId val="224331184"/>
      </c:lineChart>
      <c:catAx>
        <c:axId val="224330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1"/>
            </a:pPr>
            <a:endParaRPr lang="en-US"/>
          </a:p>
        </c:txPr>
        <c:crossAx val="224331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4331184"/>
        <c:scaling>
          <c:orientation val="minMax"/>
          <c:max val="1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4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24330792"/>
        <c:crosses val="autoZero"/>
        <c:crossBetween val="between"/>
        <c:majorUnit val="2"/>
        <c:minorUnit val="1"/>
      </c:valAx>
      <c:spPr>
        <a:noFill/>
        <a:ln w="2747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0" i="0" u="none" strike="noStrike" baseline="0">
          <a:solidFill>
            <a:schemeClr val="accent5"/>
          </a:solidFill>
          <a:latin typeface="Lato" charset="0"/>
          <a:ea typeface="Lato" charset="0"/>
          <a:cs typeface="Lato" charset="0"/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078278975073349E-2"/>
          <c:y val="7.7683409598295006E-2"/>
          <c:w val="0.96092172102492668"/>
          <c:h val="0.8105152103996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Lbls>
            <c:numFmt formatCode="#,##0.0" sourceLinked="0"/>
            <c:spPr>
              <a:noFill/>
              <a:ln w="2782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CAN*</c:v>
                </c:pt>
                <c:pt idx="1">
                  <c:v>UK</c:v>
                </c:pt>
                <c:pt idx="2">
                  <c:v>ISR</c:v>
                </c:pt>
                <c:pt idx="3">
                  <c:v>SWE</c:v>
                </c:pt>
                <c:pt idx="4">
                  <c:v>US*</c:v>
                </c:pt>
                <c:pt idx="5">
                  <c:v>DEN</c:v>
                </c:pt>
                <c:pt idx="6">
                  <c:v>NZ</c:v>
                </c:pt>
                <c:pt idx="7">
                  <c:v>NETH**</c:v>
                </c:pt>
                <c:pt idx="8">
                  <c:v>NOR</c:v>
                </c:pt>
                <c:pt idx="9">
                  <c:v>SWIZ</c:v>
                </c:pt>
                <c:pt idx="10">
                  <c:v>FRA</c:v>
                </c:pt>
                <c:pt idx="11">
                  <c:v>GER</c:v>
                </c:pt>
                <c:pt idx="12">
                  <c:v>JPN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2.0699999999999998</c:v>
                </c:pt>
                <c:pt idx="1">
                  <c:v>2.27</c:v>
                </c:pt>
                <c:pt idx="2">
                  <c:v>2.33</c:v>
                </c:pt>
                <c:pt idx="3">
                  <c:v>2.35</c:v>
                </c:pt>
                <c:pt idx="4">
                  <c:v>2.54</c:v>
                </c:pt>
                <c:pt idx="5">
                  <c:v>2.62</c:v>
                </c:pt>
                <c:pt idx="6">
                  <c:v>2.72</c:v>
                </c:pt>
                <c:pt idx="7">
                  <c:v>3.32</c:v>
                </c:pt>
                <c:pt idx="8">
                  <c:v>3.43</c:v>
                </c:pt>
                <c:pt idx="9">
                  <c:v>3.76</c:v>
                </c:pt>
                <c:pt idx="10">
                  <c:v>4.1399999999999997</c:v>
                </c:pt>
                <c:pt idx="11">
                  <c:v>6.18</c:v>
                </c:pt>
                <c:pt idx="12">
                  <c:v>7.88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24332360"/>
        <c:axId val="224333928"/>
      </c:barChart>
      <c:lineChart>
        <c:grouping val="standard"/>
        <c:varyColors val="0"/>
        <c:ser>
          <c:idx val="1"/>
          <c:order val="1"/>
          <c:spPr>
            <a:ln w="19050"/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CAN*</c:v>
                </c:pt>
                <c:pt idx="1">
                  <c:v>UK</c:v>
                </c:pt>
                <c:pt idx="2">
                  <c:v>ISR</c:v>
                </c:pt>
                <c:pt idx="3">
                  <c:v>SWE</c:v>
                </c:pt>
                <c:pt idx="4">
                  <c:v>US*</c:v>
                </c:pt>
                <c:pt idx="5">
                  <c:v>DEN</c:v>
                </c:pt>
                <c:pt idx="6">
                  <c:v>NZ</c:v>
                </c:pt>
                <c:pt idx="7">
                  <c:v>NETH**</c:v>
                </c:pt>
                <c:pt idx="8">
                  <c:v>NOR</c:v>
                </c:pt>
                <c:pt idx="9">
                  <c:v>SWIZ</c:v>
                </c:pt>
                <c:pt idx="10">
                  <c:v>FRA</c:v>
                </c:pt>
                <c:pt idx="11">
                  <c:v>GER</c:v>
                </c:pt>
                <c:pt idx="12">
                  <c:v>JPN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3.3499999999999996</c:v>
                </c:pt>
                <c:pt idx="1">
                  <c:v>3.3499999999999996</c:v>
                </c:pt>
                <c:pt idx="2">
                  <c:v>3.3499999999999996</c:v>
                </c:pt>
                <c:pt idx="3">
                  <c:v>3.3499999999999996</c:v>
                </c:pt>
                <c:pt idx="4">
                  <c:v>3.3499999999999996</c:v>
                </c:pt>
                <c:pt idx="5">
                  <c:v>3.3499999999999996</c:v>
                </c:pt>
                <c:pt idx="6">
                  <c:v>3.3499999999999996</c:v>
                </c:pt>
                <c:pt idx="7">
                  <c:v>3.3499999999999996</c:v>
                </c:pt>
                <c:pt idx="8">
                  <c:v>3.3499999999999996</c:v>
                </c:pt>
                <c:pt idx="9">
                  <c:v>3.3499999999999996</c:v>
                </c:pt>
                <c:pt idx="10">
                  <c:v>3.3499999999999996</c:v>
                </c:pt>
                <c:pt idx="11">
                  <c:v>3.3499999999999996</c:v>
                </c:pt>
                <c:pt idx="12">
                  <c:v>3.3499999999999996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4332360"/>
        <c:axId val="224333928"/>
      </c:lineChart>
      <c:catAx>
        <c:axId val="224332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78">
            <a:solidFill>
              <a:schemeClr val="accent5"/>
            </a:solidFill>
            <a:prstDash val="solid"/>
          </a:ln>
        </c:spPr>
        <c:txPr>
          <a:bodyPr rot="0" vert="horz"/>
          <a:lstStyle/>
          <a:p>
            <a:pPr>
              <a:defRPr sz="1200" b="1"/>
            </a:pPr>
            <a:endParaRPr lang="en-US"/>
          </a:p>
        </c:txPr>
        <c:crossAx val="224333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4333928"/>
        <c:scaling>
          <c:orientation val="minMax"/>
          <c:max val="1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47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224332360"/>
        <c:crosses val="autoZero"/>
        <c:crossBetween val="between"/>
        <c:majorUnit val="1"/>
      </c:valAx>
      <c:spPr>
        <a:noFill/>
        <a:ln w="2782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34" b="0" i="0" u="none" strike="noStrike" baseline="0">
          <a:solidFill>
            <a:schemeClr val="accent5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08054522924411E-2"/>
          <c:y val="3.4000000000000002E-2"/>
          <c:w val="0.93804213135068204"/>
          <c:h val="0.8319999999999999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1F497D"/>
            </a:solidFill>
            <a:ln w="13736">
              <a:noFill/>
              <a:prstDash val="solid"/>
            </a:ln>
          </c:spPr>
          <c:invertIfNegative val="0"/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Lbls>
            <c:numFmt formatCode="#,##0.0" sourceLinked="0"/>
            <c:spPr>
              <a:noFill/>
              <a:ln w="27473">
                <a:noFill/>
              </a:ln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Sheet1!$A$4:$A$15</c:f>
              <c:strCache>
                <c:ptCount val="12"/>
                <c:pt idx="0">
                  <c:v>SWE</c:v>
                </c:pt>
                <c:pt idx="1">
                  <c:v>NZ**</c:v>
                </c:pt>
                <c:pt idx="2">
                  <c:v>SWIZ**</c:v>
                </c:pt>
                <c:pt idx="3">
                  <c:v>US****</c:v>
                </c:pt>
                <c:pt idx="4">
                  <c:v>NOR</c:v>
                </c:pt>
                <c:pt idx="5">
                  <c:v>DEN</c:v>
                </c:pt>
                <c:pt idx="6">
                  <c:v>FRA</c:v>
                </c:pt>
                <c:pt idx="7">
                  <c:v>AUS</c:v>
                </c:pt>
                <c:pt idx="8">
                  <c:v>CAN*</c:v>
                </c:pt>
                <c:pt idx="9">
                  <c:v>NETH</c:v>
                </c:pt>
                <c:pt idx="10">
                  <c:v>GER</c:v>
                </c:pt>
                <c:pt idx="11">
                  <c:v>JPN*</c:v>
                </c:pt>
              </c:strCache>
            </c:strRef>
          </c:cat>
          <c:val>
            <c:numRef>
              <c:f>Sheet1!$B$4:$B$15</c:f>
              <c:numCache>
                <c:formatCode>General</c:formatCode>
                <c:ptCount val="12"/>
                <c:pt idx="0">
                  <c:v>2.9</c:v>
                </c:pt>
                <c:pt idx="1">
                  <c:v>3.7</c:v>
                </c:pt>
                <c:pt idx="2">
                  <c:v>3.9</c:v>
                </c:pt>
                <c:pt idx="3">
                  <c:v>4</c:v>
                </c:pt>
                <c:pt idx="4">
                  <c:v>4.3</c:v>
                </c:pt>
                <c:pt idx="5">
                  <c:v>4.5</c:v>
                </c:pt>
                <c:pt idx="6">
                  <c:v>6.3</c:v>
                </c:pt>
                <c:pt idx="7">
                  <c:v>7.3</c:v>
                </c:pt>
                <c:pt idx="8">
                  <c:v>7.6</c:v>
                </c:pt>
                <c:pt idx="9">
                  <c:v>8</c:v>
                </c:pt>
                <c:pt idx="10">
                  <c:v>9.9</c:v>
                </c:pt>
                <c:pt idx="11">
                  <c:v>12.8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2"/>
        <c:overlap val="85"/>
        <c:axId val="228923496"/>
        <c:axId val="228923104"/>
      </c:barChart>
      <c:lineChart>
        <c:grouping val="standard"/>
        <c:varyColors val="0"/>
        <c:ser>
          <c:idx val="1"/>
          <c:order val="1"/>
          <c:marker>
            <c:symbol val="none"/>
          </c:marker>
          <c:cat>
            <c:strRef>
              <c:f>Sheet1!$A$4:$A$15</c:f>
              <c:strCache>
                <c:ptCount val="12"/>
                <c:pt idx="0">
                  <c:v>SWE</c:v>
                </c:pt>
                <c:pt idx="1">
                  <c:v>NZ**</c:v>
                </c:pt>
                <c:pt idx="2">
                  <c:v>SWIZ**</c:v>
                </c:pt>
                <c:pt idx="3">
                  <c:v>US****</c:v>
                </c:pt>
                <c:pt idx="4">
                  <c:v>NOR</c:v>
                </c:pt>
                <c:pt idx="5">
                  <c:v>DEN</c:v>
                </c:pt>
                <c:pt idx="6">
                  <c:v>FRA</c:v>
                </c:pt>
                <c:pt idx="7">
                  <c:v>AUS</c:v>
                </c:pt>
                <c:pt idx="8">
                  <c:v>CAN*</c:v>
                </c:pt>
                <c:pt idx="9">
                  <c:v>NETH</c:v>
                </c:pt>
                <c:pt idx="10">
                  <c:v>GER</c:v>
                </c:pt>
                <c:pt idx="11">
                  <c:v>JPN*</c:v>
                </c:pt>
              </c:strCache>
            </c:strRef>
          </c:cat>
          <c:val>
            <c:numRef>
              <c:f>Sheet1!$C$4:$C$15</c:f>
              <c:numCache>
                <c:formatCode>General</c:formatCode>
                <c:ptCount val="12"/>
                <c:pt idx="0">
                  <c:v>6.4499999999999993</c:v>
                </c:pt>
                <c:pt idx="1">
                  <c:v>6.4499999999999993</c:v>
                </c:pt>
                <c:pt idx="2">
                  <c:v>6.4499999999999993</c:v>
                </c:pt>
                <c:pt idx="3">
                  <c:v>6.4499999999999993</c:v>
                </c:pt>
                <c:pt idx="4">
                  <c:v>6.4499999999999993</c:v>
                </c:pt>
                <c:pt idx="5">
                  <c:v>6.4499999999999993</c:v>
                </c:pt>
                <c:pt idx="6">
                  <c:v>6.4499999999999993</c:v>
                </c:pt>
                <c:pt idx="7">
                  <c:v>6.4499999999999993</c:v>
                </c:pt>
                <c:pt idx="8">
                  <c:v>6.4499999999999993</c:v>
                </c:pt>
                <c:pt idx="9">
                  <c:v>6.4499999999999993</c:v>
                </c:pt>
                <c:pt idx="10">
                  <c:v>6.4499999999999993</c:v>
                </c:pt>
                <c:pt idx="11">
                  <c:v>6.4499999999999993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8923496"/>
        <c:axId val="228923104"/>
      </c:lineChart>
      <c:catAx>
        <c:axId val="228923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1"/>
            </a:pPr>
            <a:endParaRPr lang="en-US"/>
          </a:p>
        </c:txPr>
        <c:crossAx val="228923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8923104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4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28923496"/>
        <c:crosses val="autoZero"/>
        <c:crossBetween val="between"/>
        <c:majorUnit val="10"/>
      </c:valAx>
      <c:spPr>
        <a:noFill/>
        <a:ln w="2747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0" i="0" u="none" strike="noStrike" baseline="0">
          <a:solidFill>
            <a:schemeClr val="accent5"/>
          </a:solidFill>
          <a:latin typeface="Lato" charset="0"/>
          <a:ea typeface="Lato" charset="0"/>
          <a:cs typeface="Lato" charset="0"/>
        </a:defRPr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8054522924411E-2"/>
          <c:y val="3.4000000000000002E-2"/>
          <c:w val="0.93804213135068204"/>
          <c:h val="0.8319999999999999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 w="13736">
              <a:noFill/>
              <a:prstDash val="solid"/>
            </a:ln>
          </c:spPr>
          <c:invertIfNegative val="0"/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7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Sheet1!$A$2:$A$13</c:f>
              <c:strCache>
                <c:ptCount val="12"/>
                <c:pt idx="0">
                  <c:v>ISR</c:v>
                </c:pt>
                <c:pt idx="1">
                  <c:v>CAN</c:v>
                </c:pt>
                <c:pt idx="2">
                  <c:v>NZ</c:v>
                </c:pt>
                <c:pt idx="3">
                  <c:v>UK</c:v>
                </c:pt>
                <c:pt idx="4">
                  <c:v>US</c:v>
                </c:pt>
                <c:pt idx="5">
                  <c:v>NETH</c:v>
                </c:pt>
                <c:pt idx="6">
                  <c:v>DEN</c:v>
                </c:pt>
                <c:pt idx="7">
                  <c:v>SWE</c:v>
                </c:pt>
                <c:pt idx="8">
                  <c:v>FR</c:v>
                </c:pt>
                <c:pt idx="9">
                  <c:v>NOR</c:v>
                </c:pt>
                <c:pt idx="10">
                  <c:v>GER</c:v>
                </c:pt>
                <c:pt idx="11">
                  <c:v>SWIZ</c:v>
                </c:pt>
              </c:strCache>
            </c:strRef>
          </c:cat>
          <c:val>
            <c:numRef>
              <c:f>Sheet1!$B$2:$B$13</c:f>
              <c:numCache>
                <c:formatCode>0</c:formatCode>
                <c:ptCount val="12"/>
                <c:pt idx="0">
                  <c:v>62.9</c:v>
                </c:pt>
                <c:pt idx="1">
                  <c:v>135.30000000000001</c:v>
                </c:pt>
                <c:pt idx="2">
                  <c:v>149.5</c:v>
                </c:pt>
                <c:pt idx="3">
                  <c:v>182.3</c:v>
                </c:pt>
                <c:pt idx="4">
                  <c:v>203.5</c:v>
                </c:pt>
                <c:pt idx="5">
                  <c:v>215.7</c:v>
                </c:pt>
                <c:pt idx="6">
                  <c:v>223.1</c:v>
                </c:pt>
                <c:pt idx="7">
                  <c:v>233.3</c:v>
                </c:pt>
                <c:pt idx="8">
                  <c:v>235.5</c:v>
                </c:pt>
                <c:pt idx="9">
                  <c:v>242.2</c:v>
                </c:pt>
                <c:pt idx="10">
                  <c:v>282.8</c:v>
                </c:pt>
                <c:pt idx="11">
                  <c:v>301.39999999999998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26950224"/>
        <c:axId val="225077312"/>
      </c:barChart>
      <c:lineChart>
        <c:grouping val="standard"/>
        <c:varyColors val="0"/>
        <c:ser>
          <c:idx val="1"/>
          <c:order val="1"/>
          <c:spPr>
            <a:ln w="19050"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ISR</c:v>
                </c:pt>
                <c:pt idx="1">
                  <c:v>CAN</c:v>
                </c:pt>
                <c:pt idx="2">
                  <c:v>NZ</c:v>
                </c:pt>
                <c:pt idx="3">
                  <c:v>UK</c:v>
                </c:pt>
                <c:pt idx="4">
                  <c:v>US</c:v>
                </c:pt>
                <c:pt idx="5">
                  <c:v>NETH</c:v>
                </c:pt>
                <c:pt idx="6">
                  <c:v>DEN</c:v>
                </c:pt>
                <c:pt idx="7">
                  <c:v>SWE</c:v>
                </c:pt>
                <c:pt idx="8">
                  <c:v>FR</c:v>
                </c:pt>
                <c:pt idx="9">
                  <c:v>NOR</c:v>
                </c:pt>
                <c:pt idx="10">
                  <c:v>GER</c:v>
                </c:pt>
                <c:pt idx="11">
                  <c:v>SWIZ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170.1</c:v>
                </c:pt>
                <c:pt idx="1">
                  <c:v>170.1</c:v>
                </c:pt>
                <c:pt idx="2">
                  <c:v>170.1</c:v>
                </c:pt>
                <c:pt idx="3">
                  <c:v>170.1</c:v>
                </c:pt>
                <c:pt idx="4">
                  <c:v>170.1</c:v>
                </c:pt>
                <c:pt idx="5">
                  <c:v>170.1</c:v>
                </c:pt>
                <c:pt idx="6">
                  <c:v>170.1</c:v>
                </c:pt>
                <c:pt idx="7">
                  <c:v>170.1</c:v>
                </c:pt>
                <c:pt idx="8">
                  <c:v>170.1</c:v>
                </c:pt>
                <c:pt idx="9">
                  <c:v>170.1</c:v>
                </c:pt>
                <c:pt idx="10">
                  <c:v>170.1</c:v>
                </c:pt>
                <c:pt idx="11">
                  <c:v>170.1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6950224"/>
        <c:axId val="225077312"/>
      </c:lineChart>
      <c:catAx>
        <c:axId val="226950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34">
            <a:solidFill>
              <a:schemeClr val="tx1"/>
            </a:solidFill>
            <a:prstDash val="solid"/>
          </a:ln>
        </c:spPr>
        <c:txPr>
          <a:bodyPr rot="-780000" vert="horz"/>
          <a:lstStyle/>
          <a:p>
            <a:pPr>
              <a:defRPr/>
            </a:pPr>
            <a:endParaRPr lang="en-US"/>
          </a:p>
        </c:txPr>
        <c:crossAx val="225077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5077312"/>
        <c:scaling>
          <c:orientation val="minMax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4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b="0"/>
            </a:pPr>
            <a:endParaRPr lang="en-US"/>
          </a:p>
        </c:txPr>
        <c:crossAx val="226950224"/>
        <c:crosses val="autoZero"/>
        <c:crossBetween val="between"/>
        <c:majorUnit val="50"/>
      </c:valAx>
      <c:spPr>
        <a:noFill/>
        <a:ln w="2747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79" b="1" i="0" u="none" strike="noStrike" baseline="0">
          <a:solidFill>
            <a:schemeClr val="accent5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103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0.0058</cdr:y>
    </cdr:from>
    <cdr:to>
      <cdr:x>0.43061</cdr:x>
      <cdr:y>0.05287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8403"/>
          <a:ext cx="2526561" cy="1492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en-GB" sz="8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0.00709</cdr:y>
    </cdr:from>
    <cdr:to>
      <cdr:x>0.78308</cdr:x>
      <cdr:y>0.10314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36341"/>
          <a:ext cx="6776224" cy="4922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400" b="0" i="0" baseline="0" dirty="0">
              <a:solidFill>
                <a:schemeClr val="accent5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Age-sex standardised rate  per 100 admissions of adults aged 45 years and over</a:t>
          </a:r>
          <a:endParaRPr lang="en-GB" sz="1400" dirty="0">
            <a:solidFill>
              <a:schemeClr val="accent5"/>
            </a:solidFill>
            <a:effectLst/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  <a:p xmlns:a="http://schemas.openxmlformats.org/drawingml/2006/main">
          <a:endParaRPr lang="en-GB" sz="2000" dirty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597" tIns="46298" rIns="92597" bIns="4629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4820"/>
          </a:xfrm>
          <a:prstGeom prst="rect">
            <a:avLst/>
          </a:prstGeom>
        </p:spPr>
        <p:txBody>
          <a:bodyPr vert="horz" lIns="92597" tIns="46298" rIns="92597" bIns="46298" rtlCol="0"/>
          <a:lstStyle>
            <a:lvl1pPr algn="r">
              <a:defRPr sz="1200"/>
            </a:lvl1pPr>
          </a:lstStyle>
          <a:p>
            <a:fld id="{594679E1-5171-4507-B098-4E7912916A44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9"/>
            <a:ext cx="3037840" cy="464820"/>
          </a:xfrm>
          <a:prstGeom prst="rect">
            <a:avLst/>
          </a:prstGeom>
        </p:spPr>
        <p:txBody>
          <a:bodyPr vert="horz" lIns="92597" tIns="46298" rIns="92597" bIns="4629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3" y="8829969"/>
            <a:ext cx="3037840" cy="464820"/>
          </a:xfrm>
          <a:prstGeom prst="rect">
            <a:avLst/>
          </a:prstGeom>
        </p:spPr>
        <p:txBody>
          <a:bodyPr vert="horz" lIns="92597" tIns="46298" rIns="92597" bIns="46298" rtlCol="0" anchor="b"/>
          <a:lstStyle>
            <a:lvl1pPr algn="r">
              <a:defRPr sz="1200"/>
            </a:lvl1pPr>
          </a:lstStyle>
          <a:p>
            <a:fld id="{48D74AE7-AF1D-48AA-8627-061CA0F19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2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597" tIns="46298" rIns="92597" bIns="4629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4820"/>
          </a:xfrm>
          <a:prstGeom prst="rect">
            <a:avLst/>
          </a:prstGeom>
        </p:spPr>
        <p:txBody>
          <a:bodyPr vert="horz" lIns="92597" tIns="46298" rIns="92597" bIns="46298" rtlCol="0"/>
          <a:lstStyle>
            <a:lvl1pPr algn="r">
              <a:defRPr sz="1200"/>
            </a:lvl1pPr>
          </a:lstStyle>
          <a:p>
            <a:fld id="{8D2C800F-D098-42B2-BAB0-F99FFB3938F7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48200" cy="3487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97" tIns="46298" rIns="92597" bIns="4629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3"/>
            <a:ext cx="5608320" cy="4183380"/>
          </a:xfrm>
          <a:prstGeom prst="rect">
            <a:avLst/>
          </a:prstGeom>
        </p:spPr>
        <p:txBody>
          <a:bodyPr vert="horz" lIns="92597" tIns="46298" rIns="92597" bIns="4629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4820"/>
          </a:xfrm>
          <a:prstGeom prst="rect">
            <a:avLst/>
          </a:prstGeom>
        </p:spPr>
        <p:txBody>
          <a:bodyPr vert="horz" lIns="92597" tIns="46298" rIns="92597" bIns="4629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3" y="8829969"/>
            <a:ext cx="3037840" cy="464820"/>
          </a:xfrm>
          <a:prstGeom prst="rect">
            <a:avLst/>
          </a:prstGeom>
        </p:spPr>
        <p:txBody>
          <a:bodyPr vert="horz" lIns="92597" tIns="46298" rIns="92597" bIns="46298" rtlCol="0" anchor="b"/>
          <a:lstStyle>
            <a:lvl1pPr algn="r">
              <a:defRPr sz="1200"/>
            </a:lvl1pPr>
          </a:lstStyle>
          <a:p>
            <a:fld id="{D3A7ACB9-4AB9-43FE-A3BD-1336906F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9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CBB35-7A48-4DFE-9894-12A130CD07F0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357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277C1-4652-469B-BAB0-FD4662F642A6}" type="slidenum">
              <a:rPr lang="en-US"/>
              <a:pPr/>
              <a:t>10</a:t>
            </a:fld>
            <a:endParaRPr lang="en-US"/>
          </a:p>
        </p:txBody>
      </p:sp>
      <p:sp>
        <p:nvSpPr>
          <p:cNvPr id="83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9363" y="700088"/>
            <a:ext cx="4687887" cy="3516312"/>
          </a:xfrm>
          <a:ln/>
        </p:spPr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229" y="4450706"/>
            <a:ext cx="5264723" cy="421645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080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277C1-4652-469B-BAB0-FD4662F642A6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3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9363" y="700088"/>
            <a:ext cx="4687887" cy="3516312"/>
          </a:xfrm>
          <a:ln/>
        </p:spPr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229" y="4450706"/>
            <a:ext cx="5264723" cy="421645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903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3993F-A133-45F4-B680-1131837B052F}" type="slidenum">
              <a:rPr lang="en-US"/>
              <a:pPr/>
              <a:t>12</a:t>
            </a:fld>
            <a:endParaRPr lang="en-US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9363" y="715963"/>
            <a:ext cx="4681537" cy="3513137"/>
          </a:xfrm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2918" y="4457218"/>
            <a:ext cx="5733363" cy="419693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06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3993F-A133-45F4-B680-1131837B052F}" type="slidenum">
              <a:rPr lang="en-US"/>
              <a:pPr/>
              <a:t>13</a:t>
            </a:fld>
            <a:endParaRPr lang="en-US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9363" y="715963"/>
            <a:ext cx="4681537" cy="3513137"/>
          </a:xfrm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2918" y="4457218"/>
            <a:ext cx="5733363" cy="419693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982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9363" y="700088"/>
            <a:ext cx="4687887" cy="3516312"/>
          </a:xfrm>
          <a:ln/>
        </p:spPr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600" dirty="0">
                <a:ea typeface="ＭＳ Ｐゴシック" charset="-128"/>
              </a:rPr>
              <a:t>We also may seem to pay more for diagnostic imaging than in other countries.</a:t>
            </a:r>
          </a:p>
          <a:p>
            <a:endParaRPr lang="en-US" sz="1600" dirty="0">
              <a:ea typeface="ＭＳ Ｐゴシック" charset="-128"/>
            </a:endParaRPr>
          </a:p>
          <a:p>
            <a:r>
              <a:rPr lang="en-US" sz="1600" dirty="0">
                <a:ea typeface="ＭＳ Ｐゴシック" charset="-128"/>
              </a:rPr>
              <a:t>This data is from an annual analysis of health care prices put out by the International Federation of Health Plans.</a:t>
            </a:r>
          </a:p>
          <a:p>
            <a:endParaRPr lang="en-US" sz="1600" dirty="0">
              <a:ea typeface="ＭＳ Ｐゴシック" charset="-128"/>
            </a:endParaRPr>
          </a:p>
          <a:p>
            <a:r>
              <a:rPr lang="en-US" sz="1600" dirty="0">
                <a:ea typeface="ＭＳ Ｐゴシック" charset="-128"/>
              </a:rPr>
              <a:t>It shows the average price for MRI and CT scans charged to U.S. commercial payers is higher than in Switzerland, Germany, and France.</a:t>
            </a:r>
          </a:p>
          <a:p>
            <a:endParaRPr lang="en-US" sz="16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03317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32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C94DC43E-3AA4-400E-B6CD-F9BAC5AC1946}" type="slidenum">
              <a:rPr lang="en-U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7775" y="701675"/>
            <a:ext cx="4687888" cy="3516313"/>
          </a:xfrm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571" y="4451352"/>
            <a:ext cx="5742035" cy="421453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8980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19895D73-D11E-4D5D-A83A-98A993C1B792}" type="slidenum">
              <a:rPr lang="en-US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01960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5051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6719A-9F0F-42D7-8D43-2CDBB1771D1C}" type="slidenum">
              <a:rPr lang="en-US"/>
              <a:pPr/>
              <a:t>5</a:t>
            </a:fld>
            <a:endParaRPr lang="en-US"/>
          </a:p>
        </p:txBody>
      </p:sp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7775" y="700088"/>
            <a:ext cx="4687888" cy="3516312"/>
          </a:xfrm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229" y="4450706"/>
            <a:ext cx="5264723" cy="421645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43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0322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899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3922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698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89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ato" charset="0"/>
              </a:defRPr>
            </a:lvl1pPr>
          </a:lstStyle>
          <a:p>
            <a:fld id="{60AB2529-A416-433B-AF12-DDEEA65CF3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ato" charset="0"/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629400"/>
            <a:ext cx="1371600" cy="228600"/>
          </a:xfrm>
          <a:prstGeom prst="rect">
            <a:avLst/>
          </a:prstGeom>
        </p:spPr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3940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ato" charset="0"/>
              </a:defRPr>
            </a:lvl1pPr>
          </a:lstStyle>
          <a:p>
            <a:fld id="{90A43572-FCFE-4894-AE90-44BCC2072F9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ato" charset="0"/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629400"/>
            <a:ext cx="1371600" cy="228600"/>
          </a:xfrm>
          <a:prstGeom prst="rect">
            <a:avLst/>
          </a:prstGeom>
        </p:spPr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935704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3"/>
            <a:ext cx="9144000" cy="2906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Lato" charset="0"/>
              </a:defRPr>
            </a:lvl1pPr>
          </a:lstStyle>
          <a:p>
            <a:pPr>
              <a:defRPr/>
            </a:pPr>
            <a:fld id="{0353275F-4D10-49A9-A3B8-662FB9ED9432}" type="datetime1">
              <a:rPr lang="en-US" smtClean="0">
                <a:solidFill>
                  <a:prstClr val="black"/>
                </a:solidFill>
                <a:ea typeface="ＭＳ Ｐゴシック" charset="0"/>
              </a:rPr>
              <a:pPr>
                <a:defRPr/>
              </a:pPr>
              <a:t>7/6/2017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Lato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/>
                </a:solidFill>
                <a:ea typeface="ＭＳ Ｐゴシック" charset="0"/>
              </a:rPr>
              <a:t>CONFIDENTIAL- NOT FOR CITATION OR DISSEMINATION</a:t>
            </a:r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17F68-4372-44E2-A3B5-54294CFC0446}" type="slidenum">
              <a:rPr lang="en-US">
                <a:solidFill>
                  <a:prstClr val="black"/>
                </a:solidFill>
                <a:ea typeface="ＭＳ Ｐゴシック" charset="0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340450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ato" charset="0"/>
              </a:defRPr>
            </a:lvl1pPr>
          </a:lstStyle>
          <a:p>
            <a:fld id="{2445254C-9AA4-4AD2-B617-012A2CE3972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ato" charset="0"/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447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ato" charset="0"/>
              </a:defRPr>
            </a:lvl1pPr>
          </a:lstStyle>
          <a:p>
            <a:fld id="{FAAB913E-6BFE-47AE-91B5-8E0ED02EAF6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ato" charset="0"/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055695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ato" charset="0"/>
              </a:defRPr>
            </a:lvl1pPr>
          </a:lstStyle>
          <a:p>
            <a:fld id="{3D4285D4-55C6-4BD6-8F03-074CBDBCE5D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ato" charset="0"/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72400" y="6629400"/>
            <a:ext cx="1371600" cy="228600"/>
          </a:xfrm>
          <a:prstGeom prst="rect">
            <a:avLst/>
          </a:prstGeom>
        </p:spPr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205933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ato" charset="0"/>
              </a:defRPr>
            </a:lvl1pPr>
          </a:lstStyle>
          <a:p>
            <a:fld id="{8C78720F-CA7B-4A48-87D2-E90EE3D4E9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ato" charset="0"/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72400" y="6629400"/>
            <a:ext cx="1371600" cy="228600"/>
          </a:xfrm>
          <a:prstGeom prst="rect">
            <a:avLst/>
          </a:prstGeom>
        </p:spPr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233546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ato" charset="0"/>
              </a:defRPr>
            </a:lvl1pPr>
          </a:lstStyle>
          <a:p>
            <a:fld id="{921483F5-2D85-4F88-8BE9-AA2545F53B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ato" charset="0"/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72400" y="6629400"/>
            <a:ext cx="1371600" cy="228600"/>
          </a:xfrm>
          <a:prstGeom prst="rect">
            <a:avLst/>
          </a:prstGeom>
        </p:spPr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60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ato" charset="0"/>
              </a:defRPr>
            </a:lvl1pPr>
          </a:lstStyle>
          <a:p>
            <a:fld id="{CFE7F8E0-F755-4B63-88C7-B5A2411764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ato" charset="0"/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629400"/>
            <a:ext cx="1371600" cy="228600"/>
          </a:xfrm>
          <a:prstGeom prst="rect">
            <a:avLst/>
          </a:prstGeom>
        </p:spPr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48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ato" charset="0"/>
              </a:defRPr>
            </a:lvl1pPr>
          </a:lstStyle>
          <a:p>
            <a:fld id="{6316F0BA-137D-41E8-8E29-DF2A6466D59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ato" charset="0"/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72400" y="6629400"/>
            <a:ext cx="1371600" cy="228600"/>
          </a:xfrm>
          <a:prstGeom prst="rect">
            <a:avLst/>
          </a:prstGeom>
        </p:spPr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047844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ato" charset="0"/>
              </a:defRPr>
            </a:lvl1pPr>
          </a:lstStyle>
          <a:p>
            <a:fld id="{19658EF6-9307-45BC-AFB7-67AC347CF3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ato" charset="0"/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72400" y="6629400"/>
            <a:ext cx="1371600" cy="228600"/>
          </a:xfrm>
          <a:prstGeom prst="rect">
            <a:avLst/>
          </a:prstGeom>
        </p:spPr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39251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399" y="1295400"/>
            <a:ext cx="8841129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5" descr="CFlogo_2014_4-color_PMS_K.eps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59267" y="6318440"/>
            <a:ext cx="1634261" cy="425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94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7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bg1"/>
          </a:solidFill>
          <a:latin typeface="Lato" charset="0"/>
          <a:ea typeface="Lato" charset="0"/>
          <a:cs typeface="Lato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accent5"/>
          </a:solidFill>
          <a:latin typeface="Lato" charset="0"/>
          <a:ea typeface="Lato" charset="0"/>
          <a:cs typeface="Lato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accent5"/>
          </a:solidFill>
          <a:latin typeface="Lato" charset="0"/>
          <a:ea typeface="Lato" charset="0"/>
          <a:cs typeface="Lato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accent5"/>
          </a:solidFill>
          <a:latin typeface="Lato" charset="0"/>
          <a:ea typeface="Lato" charset="0"/>
          <a:cs typeface="Lato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accent5"/>
          </a:solidFill>
          <a:latin typeface="Lato" charset="0"/>
          <a:ea typeface="Lato" charset="0"/>
          <a:cs typeface="Lato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accent5"/>
          </a:solidFill>
          <a:latin typeface="Lato" charset="0"/>
          <a:ea typeface="Lato" charset="0"/>
          <a:cs typeface="Lato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0410" y="5817530"/>
            <a:ext cx="3019556" cy="78942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 bwMode="auto">
          <a:xfrm>
            <a:off x="0" y="1374952"/>
            <a:ext cx="9144000" cy="2819400"/>
          </a:xfrm>
          <a:prstGeom prst="rect">
            <a:avLst/>
          </a:prstGeom>
          <a:solidFill>
            <a:srgbClr val="08263E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399" y="4399834"/>
            <a:ext cx="800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en-US" sz="2000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Dana </a:t>
            </a:r>
            <a:r>
              <a:rPr lang="en-US" sz="2000" dirty="0" err="1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Sarnak</a:t>
            </a:r>
            <a:endParaRPr lang="en-US" sz="2000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  <a:p>
            <a:pPr fontAlgn="base">
              <a:spcAft>
                <a:spcPct val="0"/>
              </a:spcAft>
            </a:pPr>
            <a:r>
              <a:rPr lang="en-US" sz="2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The Commonwealth </a:t>
            </a:r>
            <a:r>
              <a:rPr lang="en-US" sz="2000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Fund</a:t>
            </a:r>
            <a:endParaRPr lang="en-US" sz="2000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3699" y="1603551"/>
            <a:ext cx="9144000" cy="2338475"/>
          </a:xfrm>
          <a:prstGeom prst="rect">
            <a:avLst/>
          </a:prstGeom>
          <a:solidFill>
            <a:srgbClr val="08263E">
              <a:alpha val="8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2399" y="1603550"/>
            <a:ext cx="9005299" cy="2299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0">
                <a:solidFill>
                  <a:schemeClr val="tx2"/>
                </a:solidFill>
                <a:latin typeface="+mj-lt"/>
                <a:ea typeface="ＭＳ Ｐゴシック" charset="-128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4400" b="1" dirty="0">
                <a:solidFill>
                  <a:schemeClr val="bg1"/>
                </a:solidFill>
                <a:latin typeface="Lato Medium" charset="0"/>
                <a:ea typeface="Lato Medium" charset="0"/>
                <a:cs typeface="Lato Medium" charset="0"/>
              </a:rPr>
              <a:t>Multinational Comparisons</a:t>
            </a:r>
            <a:br>
              <a:rPr lang="en-US" sz="4400" b="1" dirty="0">
                <a:solidFill>
                  <a:schemeClr val="bg1"/>
                </a:solidFill>
                <a:latin typeface="Lato Medium" charset="0"/>
                <a:ea typeface="Lato Medium" charset="0"/>
                <a:cs typeface="Lato Medium" charset="0"/>
              </a:rPr>
            </a:br>
            <a:r>
              <a:rPr lang="en-US" sz="4400" b="1" dirty="0">
                <a:solidFill>
                  <a:schemeClr val="bg1"/>
                </a:solidFill>
                <a:latin typeface="Lato Medium" charset="0"/>
                <a:ea typeface="Lato Medium" charset="0"/>
                <a:cs typeface="Lato Medium" charset="0"/>
              </a:rPr>
              <a:t>of Health Systems Data, </a:t>
            </a:r>
            <a:r>
              <a:rPr lang="en-US" sz="4400" b="1" dirty="0" smtClean="0">
                <a:solidFill>
                  <a:schemeClr val="bg1"/>
                </a:solidFill>
                <a:latin typeface="Lato Medium" charset="0"/>
                <a:ea typeface="Lato Medium" charset="0"/>
                <a:cs typeface="Lato Medium" charset="0"/>
              </a:rPr>
              <a:t>2016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62045" y="105394"/>
            <a:ext cx="8001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Aft>
                <a:spcPct val="0"/>
              </a:spcAft>
            </a:pPr>
            <a:r>
              <a:rPr lang="en-US" sz="2000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Attachment F</a:t>
            </a:r>
            <a:endParaRPr lang="en-US" sz="2000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55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494"/>
            <a:ext cx="9143999" cy="457200"/>
          </a:xfrm>
          <a:noFill/>
        </p:spPr>
        <p:txBody>
          <a:bodyPr anchor="t" anchorCtr="1">
            <a:noAutofit/>
          </a:bodyPr>
          <a:lstStyle/>
          <a:p>
            <a:r>
              <a:rPr lang="en-US" sz="2800" b="1" dirty="0" smtClean="0"/>
              <a:t>Hip Replacements per 100,000 Population, 2013</a:t>
            </a:r>
            <a:br>
              <a:rPr lang="en-US" sz="2800" b="1" dirty="0" smtClean="0"/>
            </a:br>
            <a:endParaRPr lang="en-US" sz="1600" b="1" dirty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183024"/>
              </p:ext>
            </p:extLst>
          </p:nvPr>
        </p:nvGraphicFramePr>
        <p:xfrm>
          <a:off x="228600" y="1190166"/>
          <a:ext cx="8915400" cy="5242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0" y="6201976"/>
            <a:ext cx="90982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1200" b="0" dirty="0" smtClean="0">
                <a:solidFill>
                  <a:schemeClr val="accent5"/>
                </a:solidFill>
                <a:latin typeface="Lato" charset="0"/>
              </a:rPr>
              <a:t>Data from 2012 in Canada. Data from 2010 in US and Netherlands. </a:t>
            </a:r>
          </a:p>
          <a:p>
            <a:pPr eaLnBrk="0" hangingPunct="0"/>
            <a:r>
              <a:rPr lang="en-US" sz="1200" b="0" dirty="0" smtClean="0">
                <a:solidFill>
                  <a:schemeClr val="accent5"/>
                </a:solidFill>
                <a:latin typeface="Lato" charset="0"/>
              </a:rPr>
              <a:t>Data from NZ from publicly-funded hospitals only.</a:t>
            </a:r>
            <a:endParaRPr lang="en-US" sz="1200" b="0" dirty="0">
              <a:solidFill>
                <a:schemeClr val="accent5"/>
              </a:solidFill>
              <a:latin typeface="Lato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0" y="6526322"/>
            <a:ext cx="37147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>
                <a:solidFill>
                  <a:schemeClr val="accent5"/>
                </a:solidFill>
                <a:latin typeface="Lato" charset="0"/>
              </a:rPr>
              <a:t>Source: OECD Health Data </a:t>
            </a:r>
            <a:r>
              <a:rPr lang="en-US" sz="1200" b="0" dirty="0" smtClean="0">
                <a:solidFill>
                  <a:schemeClr val="accent5"/>
                </a:solidFill>
                <a:latin typeface="Lato" charset="0"/>
              </a:rPr>
              <a:t>2015.</a:t>
            </a:r>
            <a:endParaRPr lang="en-US" sz="1200" b="0" dirty="0">
              <a:solidFill>
                <a:schemeClr val="accent5"/>
              </a:solidFill>
              <a:latin typeface="Lato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914621" y="3354073"/>
            <a:ext cx="1295400" cy="22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 smtClean="0">
                <a:solidFill>
                  <a:schemeClr val="accent2"/>
                </a:solidFill>
                <a:latin typeface="Lato" charset="0"/>
              </a:rPr>
              <a:t>OECD MEDIAN</a:t>
            </a:r>
            <a:endParaRPr lang="en-US" sz="1100" b="1" dirty="0">
              <a:solidFill>
                <a:schemeClr val="accent2"/>
              </a:solidFill>
              <a:latin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8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9507"/>
            <a:ext cx="8915400" cy="671512"/>
          </a:xfrm>
          <a:noFill/>
        </p:spPr>
        <p:txBody>
          <a:bodyPr anchor="t" anchorCtr="1">
            <a:noAutofit/>
          </a:bodyPr>
          <a:lstStyle/>
          <a:p>
            <a:pPr algn="ctr"/>
            <a:r>
              <a:rPr lang="en-US" sz="2400" b="1" dirty="0"/>
              <a:t>Magnetic Resonance Imaging (</a:t>
            </a:r>
            <a:r>
              <a:rPr lang="en-US" sz="2400" b="1" dirty="0" smtClean="0"/>
              <a:t>MRI) Exams per 1,000 Population and MRI Supply, 2014</a:t>
            </a:r>
            <a:endParaRPr lang="en-US" sz="2400" b="1" dirty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271094"/>
              </p:ext>
            </p:extLst>
          </p:nvPr>
        </p:nvGraphicFramePr>
        <p:xfrm>
          <a:off x="228600" y="1253480"/>
          <a:ext cx="8763000" cy="5153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5720" y="6175672"/>
            <a:ext cx="67029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1200" dirty="0">
                <a:solidFill>
                  <a:schemeClr val="accent5"/>
                </a:solidFill>
                <a:latin typeface="Lato" charset="0"/>
              </a:rPr>
              <a:t>Canada </a:t>
            </a:r>
            <a:r>
              <a:rPr lang="en-US" sz="1200" dirty="0" smtClean="0">
                <a:solidFill>
                  <a:schemeClr val="accent5"/>
                </a:solidFill>
                <a:latin typeface="Lato" charset="0"/>
              </a:rPr>
              <a:t>MRI machine data from 2013, Germany MRI exam data from 2012, </a:t>
            </a:r>
            <a:r>
              <a:rPr lang="en-US" sz="1200" dirty="0">
                <a:solidFill>
                  <a:schemeClr val="accent5"/>
                </a:solidFill>
                <a:latin typeface="Lato" charset="0"/>
              </a:rPr>
              <a:t>Japan and </a:t>
            </a:r>
            <a:r>
              <a:rPr lang="en-US" sz="1200" dirty="0" smtClean="0">
                <a:solidFill>
                  <a:schemeClr val="accent5"/>
                </a:solidFill>
                <a:latin typeface="Lato" charset="0"/>
              </a:rPr>
              <a:t>Netherlands exam data </a:t>
            </a:r>
            <a:r>
              <a:rPr lang="en-US" sz="1200" dirty="0">
                <a:solidFill>
                  <a:schemeClr val="accent5"/>
                </a:solidFill>
                <a:latin typeface="Lato" charset="0"/>
              </a:rPr>
              <a:t>from unpublished Commonwealth Fund </a:t>
            </a:r>
            <a:r>
              <a:rPr lang="en-US" sz="1200" dirty="0" smtClean="0">
                <a:solidFill>
                  <a:schemeClr val="accent5"/>
                </a:solidFill>
                <a:latin typeface="Lato" charset="0"/>
              </a:rPr>
              <a:t>grant.</a:t>
            </a:r>
            <a:endParaRPr lang="en-US" sz="1200" dirty="0">
              <a:solidFill>
                <a:schemeClr val="accent5"/>
              </a:solidFill>
              <a:latin typeface="Lato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5720" y="6581001"/>
            <a:ext cx="7647167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200" dirty="0" smtClean="0">
                <a:solidFill>
                  <a:srgbClr val="000000"/>
                </a:solidFill>
                <a:latin typeface="Lato" charset="0"/>
              </a:rPr>
              <a:t>Source</a:t>
            </a:r>
            <a:r>
              <a:rPr lang="en-US" sz="1200" dirty="0">
                <a:solidFill>
                  <a:srgbClr val="000000"/>
                </a:solidFill>
                <a:latin typeface="Lato" charset="0"/>
              </a:rPr>
              <a:t>: OECD Health Data </a:t>
            </a:r>
            <a:r>
              <a:rPr lang="en-US" sz="1200" dirty="0" smtClean="0">
                <a:solidFill>
                  <a:srgbClr val="000000"/>
                </a:solidFill>
                <a:latin typeface="Lato" charset="0"/>
              </a:rPr>
              <a:t>2016</a:t>
            </a:r>
            <a:endParaRPr lang="en-US" sz="1200" dirty="0">
              <a:solidFill>
                <a:srgbClr val="000000"/>
              </a:solidFill>
              <a:latin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43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0570" y="159955"/>
            <a:ext cx="7581900" cy="457200"/>
          </a:xfrm>
          <a:noFill/>
        </p:spPr>
        <p:txBody>
          <a:bodyPr anchor="t" anchorCtr="1">
            <a:noAutofit/>
          </a:bodyPr>
          <a:lstStyle/>
          <a:p>
            <a:r>
              <a:rPr lang="en-US" sz="2800" b="1" dirty="0" smtClean="0"/>
              <a:t>Breast Cancer </a:t>
            </a:r>
            <a:r>
              <a:rPr lang="en-US" sz="2800" b="1" dirty="0"/>
              <a:t>Screening Rates, </a:t>
            </a:r>
            <a:r>
              <a:rPr lang="en-US" sz="2800" b="1" dirty="0" smtClean="0"/>
              <a:t>2014</a:t>
            </a:r>
            <a:endParaRPr lang="en-US" sz="2800" b="1" dirty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18132701"/>
              </p:ext>
            </p:extLst>
          </p:nvPr>
        </p:nvGraphicFramePr>
        <p:xfrm>
          <a:off x="66653" y="884468"/>
          <a:ext cx="8745538" cy="521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47877" name="Text Box 5"/>
          <p:cNvSpPr txBox="1">
            <a:spLocks noChangeArrowheads="1"/>
          </p:cNvSpPr>
          <p:nvPr/>
        </p:nvSpPr>
        <p:spPr bwMode="auto">
          <a:xfrm>
            <a:off x="45720" y="6358990"/>
            <a:ext cx="8991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 sz="1200" b="0" dirty="0" smtClean="0">
                <a:solidFill>
                  <a:schemeClr val="accent5"/>
                </a:solidFill>
                <a:latin typeface="Lato" charset="0"/>
              </a:rPr>
              <a:t>Note: DEN, UK, NOR, NZ, </a:t>
            </a:r>
            <a:r>
              <a:rPr lang="en-US" sz="1200" dirty="0" smtClean="0">
                <a:solidFill>
                  <a:schemeClr val="accent5"/>
                </a:solidFill>
                <a:latin typeface="Lato" charset="0"/>
              </a:rPr>
              <a:t>ISR and AUS </a:t>
            </a:r>
            <a:r>
              <a:rPr lang="en-US" sz="1200" b="0" dirty="0" smtClean="0">
                <a:solidFill>
                  <a:schemeClr val="accent5"/>
                </a:solidFill>
                <a:latin typeface="Lato" charset="0"/>
              </a:rPr>
              <a:t>based </a:t>
            </a:r>
            <a:r>
              <a:rPr lang="en-US" sz="1200" b="0" dirty="0">
                <a:solidFill>
                  <a:schemeClr val="accent5"/>
                </a:solidFill>
                <a:latin typeface="Lato" charset="0"/>
              </a:rPr>
              <a:t>on </a:t>
            </a:r>
            <a:r>
              <a:rPr lang="en-US" sz="1200" b="0" dirty="0" smtClean="0">
                <a:solidFill>
                  <a:schemeClr val="accent5"/>
                </a:solidFill>
                <a:latin typeface="Lato" charset="0"/>
              </a:rPr>
              <a:t>program data</a:t>
            </a:r>
            <a:r>
              <a:rPr lang="en-US" sz="1200" b="0" dirty="0">
                <a:solidFill>
                  <a:schemeClr val="accent5"/>
                </a:solidFill>
                <a:latin typeface="Lato" charset="0"/>
              </a:rPr>
              <a:t>; all other countries based on </a:t>
            </a:r>
            <a:r>
              <a:rPr lang="en-US" sz="1200" b="0" dirty="0" smtClean="0">
                <a:solidFill>
                  <a:schemeClr val="accent5"/>
                </a:solidFill>
                <a:latin typeface="Lato" charset="0"/>
              </a:rPr>
              <a:t>survey data.</a:t>
            </a:r>
            <a:endParaRPr lang="en-US" sz="1200" b="0" dirty="0">
              <a:solidFill>
                <a:schemeClr val="accent5"/>
              </a:solidFill>
              <a:latin typeface="Lato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1607" y="6115366"/>
            <a:ext cx="121539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0" dirty="0" smtClean="0">
                <a:solidFill>
                  <a:schemeClr val="accent5"/>
                </a:solidFill>
                <a:latin typeface="Lato" charset="0"/>
              </a:rPr>
              <a:t>* 2013, **2012</a:t>
            </a:r>
            <a:endParaRPr lang="en-US" sz="1200" b="0" dirty="0">
              <a:solidFill>
                <a:schemeClr val="accent5"/>
              </a:solidFill>
              <a:latin typeface="Lato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5720" y="6566935"/>
            <a:ext cx="8991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 sz="1200" b="0" dirty="0" smtClean="0">
                <a:solidFill>
                  <a:schemeClr val="accent5"/>
                </a:solidFill>
                <a:latin typeface="Lato" charset="0"/>
              </a:rPr>
              <a:t>Source</a:t>
            </a:r>
            <a:r>
              <a:rPr lang="en-US" sz="1200" b="0" dirty="0">
                <a:solidFill>
                  <a:schemeClr val="accent5"/>
                </a:solidFill>
                <a:latin typeface="Lato" charset="0"/>
              </a:rPr>
              <a:t>: </a:t>
            </a:r>
            <a:r>
              <a:rPr lang="en-US" sz="1200" b="0" dirty="0" smtClean="0">
                <a:solidFill>
                  <a:schemeClr val="accent5"/>
                </a:solidFill>
                <a:latin typeface="Lato" charset="0"/>
              </a:rPr>
              <a:t>OECD Health Data 2015.</a:t>
            </a:r>
            <a:endParaRPr lang="en-US" sz="1200" b="0" dirty="0">
              <a:solidFill>
                <a:schemeClr val="accent5"/>
              </a:solidFill>
              <a:latin typeface="Lato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15739" y="871977"/>
            <a:ext cx="3810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  <a:latin typeface="Lato" charset="0"/>
              </a:rPr>
              <a:t>Percent of women 50-69 screened</a:t>
            </a:r>
            <a:endParaRPr lang="en-US" sz="1400" dirty="0">
              <a:solidFill>
                <a:schemeClr val="accent5"/>
              </a:solidFill>
              <a:latin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55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0" y="-23765"/>
            <a:ext cx="9144000" cy="763214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white"/>
              </a:solidFill>
              <a:ea typeface="ＭＳ Ｐゴシック" charset="0"/>
              <a:cs typeface="Lato" charset="0"/>
            </a:endParaRPr>
          </a:p>
        </p:txBody>
      </p:sp>
      <p:sp>
        <p:nvSpPr>
          <p:cNvPr id="84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738" y="167947"/>
            <a:ext cx="8892361" cy="457200"/>
          </a:xfrm>
          <a:noFill/>
        </p:spPr>
        <p:txBody>
          <a:bodyPr anchor="t" anchorCtr="1">
            <a:noAutofit/>
          </a:bodyPr>
          <a:lstStyle/>
          <a:p>
            <a:pPr algn="ctr"/>
            <a:r>
              <a:rPr lang="en-US" sz="2800" b="1" dirty="0"/>
              <a:t>Flu Immunization Among Adults </a:t>
            </a:r>
            <a:r>
              <a:rPr lang="en-US" sz="2800" b="1" dirty="0" smtClean="0"/>
              <a:t>Age </a:t>
            </a:r>
            <a:r>
              <a:rPr lang="en-US" sz="2800" b="1" dirty="0"/>
              <a:t>65 or Older, </a:t>
            </a:r>
            <a:r>
              <a:rPr lang="en-US" sz="2800" b="1" dirty="0" smtClean="0"/>
              <a:t>2014</a:t>
            </a:r>
            <a:endParaRPr lang="en-US" sz="2000" b="1" dirty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48273189"/>
              </p:ext>
            </p:extLst>
          </p:nvPr>
        </p:nvGraphicFramePr>
        <p:xfrm>
          <a:off x="287561" y="1171429"/>
          <a:ext cx="8604800" cy="5323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47876" name="Text Box 4"/>
          <p:cNvSpPr txBox="1">
            <a:spLocks noChangeArrowheads="1"/>
          </p:cNvSpPr>
          <p:nvPr/>
        </p:nvSpPr>
        <p:spPr bwMode="auto">
          <a:xfrm>
            <a:off x="0" y="1070683"/>
            <a:ext cx="3810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  <a:latin typeface="Lato" charset="0"/>
              </a:rPr>
              <a:t>Percent</a:t>
            </a:r>
            <a:endParaRPr lang="en-US" sz="1400" dirty="0">
              <a:solidFill>
                <a:schemeClr val="accent5"/>
              </a:solidFill>
              <a:latin typeface="Lato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7494" y="6318313"/>
            <a:ext cx="373852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0" dirty="0" smtClean="0">
                <a:solidFill>
                  <a:schemeClr val="accent5"/>
                </a:solidFill>
                <a:latin typeface="Lato" charset="0"/>
              </a:rPr>
              <a:t>Data from 2013 in US. Data from 2012 in Germany.</a:t>
            </a:r>
            <a:endParaRPr lang="en-US" sz="1200" b="0" dirty="0">
              <a:solidFill>
                <a:schemeClr val="accent5"/>
              </a:solidFill>
              <a:latin typeface="Lato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1499" y="6546909"/>
            <a:ext cx="8991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 sz="1200" b="0" dirty="0" smtClean="0">
                <a:solidFill>
                  <a:schemeClr val="accent5"/>
                </a:solidFill>
                <a:latin typeface="Lato" charset="0"/>
              </a:rPr>
              <a:t>Source</a:t>
            </a:r>
            <a:r>
              <a:rPr lang="en-US" sz="1200" b="0" dirty="0">
                <a:solidFill>
                  <a:schemeClr val="accent5"/>
                </a:solidFill>
                <a:latin typeface="Lato" charset="0"/>
              </a:rPr>
              <a:t>: </a:t>
            </a:r>
            <a:r>
              <a:rPr lang="en-US" sz="1200" b="0" dirty="0" smtClean="0">
                <a:solidFill>
                  <a:schemeClr val="accent5"/>
                </a:solidFill>
                <a:latin typeface="Lato" charset="0"/>
              </a:rPr>
              <a:t>OECD Health Data 2016</a:t>
            </a:r>
            <a:endParaRPr lang="en-US" sz="1200" b="0" dirty="0">
              <a:solidFill>
                <a:schemeClr val="accent5"/>
              </a:solidFill>
              <a:latin typeface="Lato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7596961" y="3412239"/>
            <a:ext cx="1295400" cy="22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 smtClean="0">
                <a:solidFill>
                  <a:schemeClr val="accent2"/>
                </a:solidFill>
                <a:latin typeface="Lato" charset="0"/>
              </a:rPr>
              <a:t>OECD MEDIAN</a:t>
            </a:r>
            <a:endParaRPr lang="en-US" sz="1100" b="1" dirty="0">
              <a:solidFill>
                <a:schemeClr val="accent2"/>
              </a:solidFill>
              <a:latin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33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892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Diabetes Hospital Admissions in Adults, 2013</a:t>
            </a:r>
            <a:endParaRPr lang="en-GB" sz="28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9009665"/>
              </p:ext>
            </p:extLst>
          </p:nvPr>
        </p:nvGraphicFramePr>
        <p:xfrm>
          <a:off x="315951" y="1174567"/>
          <a:ext cx="8382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6038" y="6540135"/>
            <a:ext cx="4271962" cy="276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b="0" dirty="0">
                <a:solidFill>
                  <a:schemeClr val="accent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OECD Health </a:t>
            </a:r>
            <a:r>
              <a:rPr lang="en-US" sz="1200" b="0" dirty="0" smtClean="0">
                <a:solidFill>
                  <a:schemeClr val="accent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Data 2015.</a:t>
            </a:r>
            <a:endParaRPr lang="en-US" sz="1200" b="0" dirty="0">
              <a:solidFill>
                <a:schemeClr val="accent5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1161030" y="2841625"/>
            <a:ext cx="1295400" cy="22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 smtClean="0">
                <a:solidFill>
                  <a:schemeClr val="accent2"/>
                </a:solidFill>
                <a:latin typeface="Lato" charset="0"/>
              </a:rPr>
              <a:t>OECD MEDIAN</a:t>
            </a:r>
            <a:endParaRPr lang="en-US" sz="1100" b="1" dirty="0">
              <a:solidFill>
                <a:schemeClr val="accent2"/>
              </a:solidFill>
              <a:latin typeface="Lato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958850" y="3070225"/>
            <a:ext cx="7739101" cy="3156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6038" y="6231568"/>
            <a:ext cx="6232099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200" b="0" dirty="0" smtClean="0">
                <a:solidFill>
                  <a:schemeClr val="accent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Data from 2012 in Switzerland, US and NZ. Data from 2011 in Netherlands, Japan. </a:t>
            </a:r>
            <a:endParaRPr lang="en-US" sz="1200" b="0" dirty="0">
              <a:solidFill>
                <a:schemeClr val="accent5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13368" y="1194933"/>
            <a:ext cx="4532986" cy="27624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b="1" dirty="0">
                <a:solidFill>
                  <a:schemeClr val="accent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Age-sex standardised rates per 100 000 population</a:t>
            </a:r>
          </a:p>
        </p:txBody>
      </p:sp>
    </p:spTree>
    <p:extLst>
      <p:ext uri="{BB962C8B-B14F-4D97-AF65-F5344CB8AC3E}">
        <p14:creationId xmlns:p14="http://schemas.microsoft.com/office/powerpoint/2010/main" val="240493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0197082"/>
              </p:ext>
            </p:extLst>
          </p:nvPr>
        </p:nvGraphicFramePr>
        <p:xfrm>
          <a:off x="234176" y="1002323"/>
          <a:ext cx="8653346" cy="553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35122" cy="905347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Thirty-day </a:t>
            </a:r>
            <a:r>
              <a:rPr lang="en-US" sz="28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Mortality </a:t>
            </a:r>
            <a:r>
              <a:rPr lang="en-US" sz="28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after </a:t>
            </a:r>
            <a:r>
              <a:rPr lang="en-US" sz="28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Admission </a:t>
            </a:r>
            <a:r>
              <a:rPr lang="en-US" sz="28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 </a:t>
            </a:r>
            <a:r>
              <a:rPr lang="en-US" sz="28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Hospital </a:t>
            </a:r>
            <a:r>
              <a:rPr lang="en-US" sz="28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for Acute Myocardial </a:t>
            </a:r>
            <a:r>
              <a:rPr lang="en-US" sz="28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Infarction (AMI), 2013 </a:t>
            </a:r>
            <a:endParaRPr lang="en-GB" sz="28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6038" y="6540135"/>
            <a:ext cx="4271962" cy="276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b="0" dirty="0">
                <a:solidFill>
                  <a:schemeClr val="accent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OECD Health </a:t>
            </a:r>
            <a:r>
              <a:rPr lang="en-US" sz="1200" b="0" dirty="0" smtClean="0">
                <a:solidFill>
                  <a:schemeClr val="accent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Data 2015.</a:t>
            </a:r>
            <a:endParaRPr lang="en-US" sz="1200" b="0" dirty="0">
              <a:solidFill>
                <a:schemeClr val="accent5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3429000"/>
            <a:ext cx="4572000" cy="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078469"/>
            <a:ext cx="64472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Data from 2012 in Switzerland and US. Data from 2011 in Netherlands and Japan. </a:t>
            </a:r>
          </a:p>
          <a:p>
            <a:r>
              <a:rPr lang="en-US" sz="1200" dirty="0" smtClean="0">
                <a:solidFill>
                  <a:schemeClr val="accent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¹ </a:t>
            </a:r>
            <a:r>
              <a:rPr lang="en-US" sz="1200" dirty="0">
                <a:solidFill>
                  <a:schemeClr val="accent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Admissions resulting in a transfer are included. 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886619" y="4006198"/>
            <a:ext cx="1295400" cy="22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 smtClean="0">
                <a:solidFill>
                  <a:schemeClr val="accent2"/>
                </a:solidFill>
                <a:latin typeface="Lato" charset="0"/>
              </a:rPr>
              <a:t>OECD MEDIAN</a:t>
            </a:r>
            <a:endParaRPr lang="en-US" sz="1100" b="1" dirty="0">
              <a:solidFill>
                <a:schemeClr val="accent2"/>
              </a:solidFill>
              <a:latin typeface="Lato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620395" y="4256228"/>
            <a:ext cx="7903210" cy="1587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26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905761" y="214904"/>
            <a:ext cx="7884498" cy="457200"/>
          </a:xfrm>
          <a:noFill/>
        </p:spPr>
        <p:txBody>
          <a:bodyPr anchor="t" anchorCtr="1"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a typeface="ＭＳ Ｐゴシック" charset="-128"/>
              </a:rPr>
              <a:t>Total Hospital and Physician Costs, 2015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571779"/>
              </p:ext>
            </p:extLst>
          </p:nvPr>
        </p:nvGraphicFramePr>
        <p:xfrm>
          <a:off x="110896" y="1590885"/>
          <a:ext cx="4360636" cy="473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0116" name="Text Box 8"/>
          <p:cNvSpPr txBox="1">
            <a:spLocks noChangeArrowheads="1"/>
          </p:cNvSpPr>
          <p:nvPr/>
        </p:nvSpPr>
        <p:spPr bwMode="auto">
          <a:xfrm>
            <a:off x="110896" y="6354143"/>
            <a:ext cx="81216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b="0" dirty="0" smtClean="0">
                <a:solidFill>
                  <a:schemeClr val="accent5"/>
                </a:solidFill>
                <a:latin typeface="Lato" charset="0"/>
              </a:rPr>
              <a:t>Notes: US refers to the commercial average.   </a:t>
            </a:r>
            <a:br>
              <a:rPr lang="en-US" sz="1200" b="0" dirty="0" smtClean="0">
                <a:solidFill>
                  <a:schemeClr val="accent5"/>
                </a:solidFill>
                <a:latin typeface="Lato" charset="0"/>
              </a:rPr>
            </a:br>
            <a:r>
              <a:rPr lang="en-US" sz="1200" b="0" dirty="0" smtClean="0">
                <a:solidFill>
                  <a:schemeClr val="accent5"/>
                </a:solidFill>
                <a:latin typeface="Lato" charset="0"/>
              </a:rPr>
              <a:t>Source</a:t>
            </a:r>
            <a:r>
              <a:rPr lang="en-US" sz="1200" b="0" dirty="0">
                <a:solidFill>
                  <a:schemeClr val="accent5"/>
                </a:solidFill>
                <a:latin typeface="Lato" charset="0"/>
              </a:rPr>
              <a:t>: International Federation of Health Plans, </a:t>
            </a:r>
            <a:r>
              <a:rPr lang="en-US" sz="1200" b="0" dirty="0" smtClean="0">
                <a:solidFill>
                  <a:schemeClr val="accent5"/>
                </a:solidFill>
                <a:latin typeface="Lato" charset="0"/>
              </a:rPr>
              <a:t>2015 </a:t>
            </a:r>
            <a:r>
              <a:rPr lang="en-US" sz="1200" b="0" dirty="0">
                <a:solidFill>
                  <a:schemeClr val="accent5"/>
                </a:solidFill>
                <a:latin typeface="Lato" charset="0"/>
              </a:rPr>
              <a:t>Comparative Price Report.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05761" y="1232231"/>
            <a:ext cx="37002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 dirty="0" smtClean="0">
                <a:solidFill>
                  <a:schemeClr val="accent5"/>
                </a:solidFill>
                <a:latin typeface="Lato" charset="0"/>
              </a:rPr>
              <a:t>Bypass Surgery</a:t>
            </a:r>
            <a:endParaRPr lang="en-US" sz="1600" b="1" dirty="0">
              <a:solidFill>
                <a:schemeClr val="accent5"/>
              </a:solidFill>
              <a:latin typeface="Lato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903318"/>
              </p:ext>
            </p:extLst>
          </p:nvPr>
        </p:nvGraphicFramePr>
        <p:xfrm>
          <a:off x="4742235" y="1590883"/>
          <a:ext cx="4408714" cy="4736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207955" y="1225230"/>
            <a:ext cx="3810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 dirty="0" smtClean="0">
                <a:solidFill>
                  <a:schemeClr val="accent5"/>
                </a:solidFill>
                <a:latin typeface="Lato" charset="0"/>
              </a:rPr>
              <a:t>Appendectomy</a:t>
            </a:r>
            <a:endParaRPr lang="en-US" sz="1600" b="1" dirty="0">
              <a:solidFill>
                <a:schemeClr val="accent5"/>
              </a:solidFill>
              <a:latin typeface="Lato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-34070" y="1208224"/>
            <a:ext cx="126028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 smtClean="0">
                <a:solidFill>
                  <a:schemeClr val="accent5"/>
                </a:solidFill>
                <a:latin typeface="Lato" charset="0"/>
                <a:ea typeface="ＭＳ Ｐゴシック" charset="0"/>
              </a:rPr>
              <a:t>Dollars ($US)</a:t>
            </a:r>
            <a:endParaRPr lang="en-US" sz="1400" dirty="0">
              <a:solidFill>
                <a:schemeClr val="accent5"/>
              </a:solidFill>
              <a:latin typeface="Lat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14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-1694"/>
            <a:ext cx="9144000" cy="611294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white"/>
              </a:solidFill>
              <a:ea typeface="ＭＳ Ｐゴシック" charset="0"/>
              <a:cs typeface="Lato" charset="0"/>
            </a:endParaRP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099" y="0"/>
            <a:ext cx="9027841" cy="1023828"/>
          </a:xfrm>
          <a:noFill/>
        </p:spPr>
        <p:txBody>
          <a:bodyPr anchor="ctr" anchorCtr="1"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Mortality Amenable to Health </a:t>
            </a:r>
            <a:r>
              <a:rPr lang="en-US" sz="2800" b="1" dirty="0" smtClean="0">
                <a:solidFill>
                  <a:schemeClr val="bg1"/>
                </a:solidFill>
              </a:rPr>
              <a:t>Care, 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2000 and 2013*</a:t>
            </a:r>
          </a:p>
        </p:txBody>
      </p:sp>
      <p:sp>
        <p:nvSpPr>
          <p:cNvPr id="13" name="Text Box 5"/>
          <p:cNvSpPr txBox="1">
            <a:spLocks noChangeAspect="1" noChangeArrowheads="1"/>
          </p:cNvSpPr>
          <p:nvPr/>
        </p:nvSpPr>
        <p:spPr bwMode="auto">
          <a:xfrm>
            <a:off x="38099" y="5752078"/>
            <a:ext cx="8836204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 dirty="0">
                <a:solidFill>
                  <a:schemeClr val="accent5"/>
                </a:solidFill>
                <a:latin typeface="Lato" charset="0"/>
                <a:ea typeface="MS PGothic" pitchFamily="34" charset="-128"/>
                <a:cs typeface="Lato" charset="0"/>
              </a:rPr>
              <a:t>* </a:t>
            </a:r>
            <a:r>
              <a:rPr lang="en-US" sz="1100" dirty="0" smtClean="0">
                <a:solidFill>
                  <a:schemeClr val="accent5"/>
                </a:solidFill>
                <a:latin typeface="Lato" charset="0"/>
                <a:ea typeface="MS PGothic" pitchFamily="34" charset="-128"/>
                <a:cs typeface="Lato" charset="0"/>
              </a:rPr>
              <a:t>Or latest year: Latest data from Denmark and Israel is from 2012; latest data from France, Australia, Canada, and NZ from 2011; latest data from US is from 2010.</a:t>
            </a:r>
          </a:p>
          <a:p>
            <a:pPr eaLnBrk="1" hangingPunct="1"/>
            <a:r>
              <a:rPr lang="en-US" sz="1100" dirty="0" smtClean="0">
                <a:solidFill>
                  <a:schemeClr val="accent5"/>
                </a:solidFill>
                <a:latin typeface="Lato" charset="0"/>
                <a:ea typeface="MS PGothic" pitchFamily="34" charset="-128"/>
                <a:cs typeface="Lato" charset="0"/>
              </a:rPr>
              <a:t>* * Countries</a:t>
            </a:r>
            <a:r>
              <a:rPr lang="en-US" sz="1100" dirty="0">
                <a:solidFill>
                  <a:schemeClr val="accent5"/>
                </a:solidFill>
                <a:latin typeface="Lato" charset="0"/>
                <a:ea typeface="MS PGothic" pitchFamily="34" charset="-128"/>
                <a:cs typeface="Lato" charset="0"/>
              </a:rPr>
              <a:t>’ age-standardized death rates before age 75; </a:t>
            </a:r>
            <a:r>
              <a:rPr lang="en-US" sz="1100" dirty="0" smtClean="0">
                <a:solidFill>
                  <a:schemeClr val="accent5"/>
                </a:solidFill>
                <a:latin typeface="Lato" charset="0"/>
                <a:ea typeface="MS PGothic" pitchFamily="34" charset="-128"/>
                <a:cs typeface="Lato" charset="0"/>
              </a:rPr>
              <a:t> List </a:t>
            </a:r>
            <a:r>
              <a:rPr lang="en-US" sz="1100" dirty="0">
                <a:solidFill>
                  <a:schemeClr val="accent5"/>
                </a:solidFill>
                <a:latin typeface="Lato" charset="0"/>
                <a:ea typeface="MS PGothic" pitchFamily="34" charset="-128"/>
                <a:cs typeface="Lato" charset="0"/>
              </a:rPr>
              <a:t>of amenable causes: Nolte &amp; McKee 2004 </a:t>
            </a:r>
          </a:p>
        </p:txBody>
      </p:sp>
      <p:sp>
        <p:nvSpPr>
          <p:cNvPr id="14" name="Rectangle 9"/>
          <p:cNvSpPr>
            <a:spLocks noChangeAspect="1" noChangeArrowheads="1"/>
          </p:cNvSpPr>
          <p:nvPr/>
        </p:nvSpPr>
        <p:spPr bwMode="auto">
          <a:xfrm>
            <a:off x="38099" y="6352242"/>
            <a:ext cx="733998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rIns="91440" bIns="0"/>
          <a:lstStyle/>
          <a:p>
            <a:r>
              <a:rPr lang="en-US" sz="1100" dirty="0">
                <a:solidFill>
                  <a:schemeClr val="accent5"/>
                </a:solidFill>
                <a:latin typeface="Lato" charset="0"/>
                <a:ea typeface="MS PGothic" pitchFamily="34" charset="-128"/>
                <a:cs typeface="Lato" charset="0"/>
              </a:rPr>
              <a:t>Source</a:t>
            </a:r>
            <a:r>
              <a:rPr lang="en-US" sz="1100" dirty="0" smtClean="0">
                <a:solidFill>
                  <a:schemeClr val="accent5"/>
                </a:solidFill>
                <a:latin typeface="Lato" charset="0"/>
                <a:ea typeface="MS PGothic" pitchFamily="34" charset="-128"/>
                <a:cs typeface="Lato" charset="0"/>
              </a:rPr>
              <a:t>: WHO Mortality Files (number of deaths by age group) and populations (except Human Mortality Database for Canada, UK and the USA). European Standard Population 2013. </a:t>
            </a:r>
            <a:endParaRPr lang="en-US" sz="1100" dirty="0">
              <a:solidFill>
                <a:schemeClr val="accent5"/>
              </a:solidFill>
              <a:latin typeface="Lato" charset="0"/>
              <a:ea typeface="MS PGothic" pitchFamily="34" charset="-128"/>
              <a:cs typeface="Lato" charset="0"/>
            </a:endParaRPr>
          </a:p>
        </p:txBody>
      </p:sp>
      <p:sp>
        <p:nvSpPr>
          <p:cNvPr id="15" name="Text Box 3"/>
          <p:cNvSpPr txBox="1">
            <a:spLocks noChangeAspect="1" noChangeArrowheads="1"/>
          </p:cNvSpPr>
          <p:nvPr/>
        </p:nvSpPr>
        <p:spPr bwMode="auto">
          <a:xfrm>
            <a:off x="0" y="1113329"/>
            <a:ext cx="325068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1" dirty="0">
                <a:solidFill>
                  <a:schemeClr val="accent5"/>
                </a:solidFill>
                <a:latin typeface="Lato" charset="0"/>
                <a:ea typeface="MS PGothic" pitchFamily="34" charset="-128"/>
              </a:rPr>
              <a:t>Deaths per 100,000 population*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812911"/>
              </p:ext>
            </p:extLst>
          </p:nvPr>
        </p:nvGraphicFramePr>
        <p:xfrm>
          <a:off x="62356" y="1510607"/>
          <a:ext cx="9019288" cy="462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122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9996147"/>
              </p:ext>
            </p:extLst>
          </p:nvPr>
        </p:nvGraphicFramePr>
        <p:xfrm>
          <a:off x="6356" y="1080925"/>
          <a:ext cx="8915400" cy="5330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88458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Health </a:t>
            </a:r>
            <a:r>
              <a:rPr lang="en-US" sz="2400" b="1" dirty="0"/>
              <a:t>Care Spending per Capita, </a:t>
            </a:r>
            <a:r>
              <a:rPr lang="en-US" sz="2400" b="1" dirty="0" smtClean="0"/>
              <a:t>1980–2014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200" i="1" dirty="0"/>
              <a:t>Adjusted for Differences in Cost of Living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884583"/>
            <a:ext cx="1226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Dollars ($US)</a:t>
            </a:r>
            <a:endParaRPr lang="en-US" sz="1200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0" y="6457890"/>
            <a:ext cx="905140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0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Source</a:t>
            </a:r>
            <a:r>
              <a:rPr lang="en-US" sz="1000" b="0" dirty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: OECD Health Data </a:t>
            </a:r>
            <a:r>
              <a:rPr lang="en-US" sz="1000" b="0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2016. Note</a:t>
            </a:r>
            <a:r>
              <a:rPr lang="en-US" sz="1000" b="0" dirty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: Dutch and Swiss data is for current spending only, and excludes </a:t>
            </a:r>
            <a:r>
              <a:rPr lang="en-US" sz="1000" b="0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spending on capital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0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000" b="0" dirty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formation of health care providers.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56" y="6304068"/>
            <a:ext cx="17223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b="0" dirty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* </a:t>
            </a:r>
            <a:r>
              <a:rPr lang="en-US" sz="1100" b="0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2013, ** 2012</a:t>
            </a:r>
            <a:endParaRPr lang="en-US" sz="1100" b="0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22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874643"/>
          </a:xfrm>
        </p:spPr>
        <p:txBody>
          <a:bodyPr>
            <a:normAutofit/>
          </a:bodyPr>
          <a:lstStyle/>
          <a:p>
            <a:pPr algn="ctr"/>
            <a:r>
              <a:rPr lang="en-US" sz="2200" b="1" dirty="0"/>
              <a:t>Health Care Spending per Capita by Source of Funding, </a:t>
            </a:r>
            <a:r>
              <a:rPr lang="en-US" sz="2200" b="1" dirty="0" smtClean="0"/>
              <a:t>2014</a:t>
            </a:r>
            <a:r>
              <a:rPr lang="en-US" sz="2700" b="1" dirty="0"/>
              <a:t/>
            </a:r>
            <a:br>
              <a:rPr lang="en-US" sz="2700" b="1" dirty="0"/>
            </a:br>
            <a:r>
              <a:rPr lang="en-US" sz="2200" i="1" dirty="0"/>
              <a:t>Adjusted for Differences in Cost of Living</a:t>
            </a:r>
            <a:endParaRPr lang="en-US" sz="2700" i="1" dirty="0"/>
          </a:p>
        </p:txBody>
      </p:sp>
      <p:graphicFrame>
        <p:nvGraphicFramePr>
          <p:cNvPr id="19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371893"/>
              </p:ext>
            </p:extLst>
          </p:nvPr>
        </p:nvGraphicFramePr>
        <p:xfrm>
          <a:off x="193638" y="874643"/>
          <a:ext cx="8799550" cy="525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3108" name="Text Box 13"/>
          <p:cNvSpPr txBox="1">
            <a:spLocks noChangeArrowheads="1"/>
          </p:cNvSpPr>
          <p:nvPr/>
        </p:nvSpPr>
        <p:spPr bwMode="auto">
          <a:xfrm>
            <a:off x="0" y="6071820"/>
            <a:ext cx="932688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0" dirty="0" smtClean="0">
                <a:solidFill>
                  <a:schemeClr val="accent5"/>
                </a:solidFill>
                <a:latin typeface="Lato" charset="0"/>
              </a:rPr>
              <a:t>Data from 2013 in Australia, Japan, and NZ.</a:t>
            </a:r>
            <a:endParaRPr lang="en-US" sz="1100" b="0" dirty="0">
              <a:solidFill>
                <a:schemeClr val="accent5"/>
              </a:solidFill>
              <a:latin typeface="Lato" charset="0"/>
            </a:endParaRPr>
          </a:p>
          <a:p>
            <a:r>
              <a:rPr lang="en-US" sz="1100" b="0" dirty="0" smtClean="0">
                <a:solidFill>
                  <a:schemeClr val="accent5"/>
                </a:solidFill>
                <a:latin typeface="Lato" charset="0"/>
              </a:rPr>
              <a:t>Numbers may not sum to total health care spending per capita due to excluding capital formation of health care providers,</a:t>
            </a:r>
          </a:p>
          <a:p>
            <a:r>
              <a:rPr lang="en-US" sz="1100" b="0" dirty="0" smtClean="0">
                <a:solidFill>
                  <a:schemeClr val="accent5"/>
                </a:solidFill>
                <a:latin typeface="Lato" charset="0"/>
              </a:rPr>
              <a:t>and some uncategorized health care spending </a:t>
            </a:r>
          </a:p>
        </p:txBody>
      </p:sp>
      <p:sp>
        <p:nvSpPr>
          <p:cNvPr id="303122" name="Text Box 8"/>
          <p:cNvSpPr txBox="1">
            <a:spLocks noChangeArrowheads="1"/>
          </p:cNvSpPr>
          <p:nvPr/>
        </p:nvSpPr>
        <p:spPr bwMode="auto">
          <a:xfrm>
            <a:off x="0" y="6596390"/>
            <a:ext cx="3714750" cy="2616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100" b="0" dirty="0">
                <a:solidFill>
                  <a:schemeClr val="accent5"/>
                </a:solidFill>
                <a:latin typeface="Lato" charset="0"/>
              </a:rPr>
              <a:t>Source: OECD Health Data </a:t>
            </a:r>
            <a:r>
              <a:rPr lang="en-US" sz="1100" b="0" dirty="0" smtClean="0">
                <a:solidFill>
                  <a:schemeClr val="accent5"/>
                </a:solidFill>
                <a:latin typeface="Lato" charset="0"/>
              </a:rPr>
              <a:t>2016.</a:t>
            </a:r>
            <a:endParaRPr lang="en-US" sz="1100" b="0" dirty="0">
              <a:solidFill>
                <a:schemeClr val="accent5"/>
              </a:solidFill>
              <a:latin typeface="Lato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8209" y="1009054"/>
            <a:ext cx="1226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Dollars ($US)</a:t>
            </a:r>
            <a:endParaRPr lang="en-US" sz="1200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29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32774"/>
              </p:ext>
            </p:extLst>
          </p:nvPr>
        </p:nvGraphicFramePr>
        <p:xfrm>
          <a:off x="173621" y="1086188"/>
          <a:ext cx="8634413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457" y="6214151"/>
            <a:ext cx="7961119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1100" b="0" dirty="0" smtClean="0">
                <a:solidFill>
                  <a:schemeClr val="accent5"/>
                </a:solidFill>
                <a:latin typeface="Lato" charset="0"/>
              </a:rPr>
              <a:t>Data from 2013 in Australia, Norway; </a:t>
            </a:r>
            <a:r>
              <a:rPr lang="en-US" sz="1100" dirty="0" smtClean="0">
                <a:solidFill>
                  <a:schemeClr val="accent5"/>
                </a:solidFill>
                <a:latin typeface="Lato" charset="0"/>
              </a:rPr>
              <a:t>Data from 2012 in Israel, Netherlands. Data from 2011 in Japan. Data from 2010 in US.</a:t>
            </a:r>
            <a:endParaRPr lang="en-US" sz="1100" b="0" dirty="0" smtClean="0">
              <a:solidFill>
                <a:schemeClr val="accent5"/>
              </a:solidFill>
              <a:latin typeface="Lato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5457" y="6542925"/>
            <a:ext cx="3714750" cy="2616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100" b="0" dirty="0">
                <a:solidFill>
                  <a:schemeClr val="accent5"/>
                </a:solidFill>
                <a:latin typeface="Lato" charset="0"/>
              </a:rPr>
              <a:t>Source: OECD Health Data </a:t>
            </a:r>
            <a:r>
              <a:rPr lang="en-US" sz="1100" b="0" dirty="0" smtClean="0">
                <a:solidFill>
                  <a:schemeClr val="accent5"/>
                </a:solidFill>
                <a:latin typeface="Lato" charset="0"/>
              </a:rPr>
              <a:t>2016.</a:t>
            </a:r>
            <a:endParaRPr lang="en-US" sz="1100" b="0" dirty="0">
              <a:solidFill>
                <a:schemeClr val="accent5"/>
              </a:solidFill>
              <a:latin typeface="Lato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88139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ea typeface="ＭＳ Ｐゴシック" charset="-128"/>
              </a:rPr>
              <a:t>Hospital Spending </a:t>
            </a:r>
            <a:r>
              <a:rPr lang="en-US" sz="2800" b="1" dirty="0">
                <a:ea typeface="ＭＳ Ｐゴシック" charset="-128"/>
              </a:rPr>
              <a:t>per </a:t>
            </a:r>
            <a:r>
              <a:rPr lang="en-US" sz="2800" b="1" dirty="0" smtClean="0">
                <a:ea typeface="ＭＳ Ｐゴシック" charset="-128"/>
              </a:rPr>
              <a:t>Discharge</a:t>
            </a:r>
            <a:r>
              <a:rPr lang="en-US" sz="2800" b="1" dirty="0">
                <a:ea typeface="ＭＳ Ｐゴシック" charset="-128"/>
              </a:rPr>
              <a:t>, </a:t>
            </a:r>
            <a:r>
              <a:rPr lang="en-US" sz="2800" b="1" dirty="0" smtClean="0">
                <a:ea typeface="ＭＳ Ｐゴシック" charset="-128"/>
              </a:rPr>
              <a:t>2014</a:t>
            </a:r>
            <a:r>
              <a:rPr lang="en-US" sz="3200" b="1" dirty="0">
                <a:ea typeface="ＭＳ Ｐゴシック" charset="-128"/>
              </a:rPr>
              <a:t/>
            </a:r>
            <a:br>
              <a:rPr lang="en-US" sz="3200" b="1" dirty="0">
                <a:ea typeface="ＭＳ Ｐゴシック" charset="-128"/>
              </a:rPr>
            </a:br>
            <a:r>
              <a:rPr lang="en-US" sz="2000" i="1" dirty="0">
                <a:ea typeface="ＭＳ Ｐゴシック" charset="-128"/>
              </a:rPr>
              <a:t>Adjusted for Differences in Cost of Living</a:t>
            </a:r>
            <a:endParaRPr lang="en-US" sz="20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45457" y="1140482"/>
            <a:ext cx="1226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Dollars ($US)</a:t>
            </a:r>
            <a:endParaRPr lang="en-US" sz="1200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72375" y="3575110"/>
            <a:ext cx="1101777" cy="42538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000" b="1" dirty="0" smtClean="0">
                <a:solidFill>
                  <a:schemeClr val="accent2"/>
                </a:solidFill>
                <a:latin typeface="Lato" charset="0"/>
              </a:rPr>
              <a:t>OECD</a:t>
            </a:r>
            <a:br>
              <a:rPr lang="en-US" sz="1000" b="1" dirty="0" smtClean="0">
                <a:solidFill>
                  <a:schemeClr val="accent2"/>
                </a:solidFill>
                <a:latin typeface="Lato" charset="0"/>
              </a:rPr>
            </a:br>
            <a:r>
              <a:rPr lang="en-US" sz="1000" b="1" dirty="0" smtClean="0">
                <a:solidFill>
                  <a:schemeClr val="accent2"/>
                </a:solidFill>
                <a:latin typeface="Lato" charset="0"/>
              </a:rPr>
              <a:t>MEDIAN</a:t>
            </a:r>
            <a:endParaRPr lang="en-US" sz="1000" b="1" dirty="0">
              <a:solidFill>
                <a:schemeClr val="accent2"/>
              </a:solidFill>
              <a:latin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72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18483"/>
              </p:ext>
            </p:extLst>
          </p:nvPr>
        </p:nvGraphicFramePr>
        <p:xfrm>
          <a:off x="42781" y="1404637"/>
          <a:ext cx="8800136" cy="490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030264" y="3855737"/>
            <a:ext cx="1101777" cy="42538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000" b="1" dirty="0" smtClean="0">
                <a:solidFill>
                  <a:schemeClr val="accent2"/>
                </a:solidFill>
                <a:latin typeface="Lato" charset="0"/>
              </a:rPr>
              <a:t>OECD</a:t>
            </a:r>
            <a:br>
              <a:rPr lang="en-US" sz="1000" b="1" dirty="0" smtClean="0">
                <a:solidFill>
                  <a:schemeClr val="accent2"/>
                </a:solidFill>
                <a:latin typeface="Lato" charset="0"/>
              </a:rPr>
            </a:br>
            <a:r>
              <a:rPr lang="en-US" sz="1000" b="1" dirty="0" smtClean="0">
                <a:solidFill>
                  <a:schemeClr val="accent2"/>
                </a:solidFill>
                <a:latin typeface="Lato" charset="0"/>
              </a:rPr>
              <a:t>MEDIAN</a:t>
            </a:r>
            <a:endParaRPr lang="en-US" sz="1000" b="1" dirty="0">
              <a:solidFill>
                <a:schemeClr val="accent2"/>
              </a:solidFill>
              <a:latin typeface="Lato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821933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Pharmaceutical Spending per Capita, </a:t>
            </a:r>
            <a:r>
              <a:rPr lang="en-US" sz="2800" b="1" dirty="0" smtClean="0"/>
              <a:t>2014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000" i="1" dirty="0"/>
              <a:t>Adjusted for Differences in Cost of </a:t>
            </a:r>
            <a:r>
              <a:rPr lang="en-US" sz="2000" i="1" dirty="0" smtClean="0"/>
              <a:t>Living</a:t>
            </a:r>
            <a:endParaRPr lang="en-US" sz="2000" i="1" dirty="0"/>
          </a:p>
        </p:txBody>
      </p:sp>
      <p:sp>
        <p:nvSpPr>
          <p:cNvPr id="530437" name="Text Box 12"/>
          <p:cNvSpPr txBox="1">
            <a:spLocks noChangeArrowheads="1"/>
          </p:cNvSpPr>
          <p:nvPr/>
        </p:nvSpPr>
        <p:spPr bwMode="auto">
          <a:xfrm>
            <a:off x="-8706" y="6415350"/>
            <a:ext cx="136623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sz="1100" b="0" dirty="0" smtClean="0">
                <a:solidFill>
                  <a:srgbClr val="576258"/>
                </a:solidFill>
                <a:latin typeface="Proxima Nova"/>
                <a:cs typeface="Proxima Nova"/>
              </a:rPr>
              <a:t>* 2013, ** 2012.</a:t>
            </a:r>
            <a:endParaRPr lang="en-US" sz="1100" b="0" dirty="0">
              <a:solidFill>
                <a:srgbClr val="576258"/>
              </a:solidFill>
              <a:latin typeface="Proxima Nova"/>
              <a:cs typeface="Proxima Nova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3862" y="6597351"/>
            <a:ext cx="3714750" cy="2616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100" b="0" dirty="0">
                <a:solidFill>
                  <a:srgbClr val="576258"/>
                </a:solidFill>
                <a:latin typeface="Proxima Nova"/>
                <a:cs typeface="Proxima Nova"/>
              </a:rPr>
              <a:t>Source: OECD Health Data </a:t>
            </a:r>
            <a:r>
              <a:rPr lang="en-US" sz="1100" b="0" dirty="0" smtClean="0">
                <a:solidFill>
                  <a:srgbClr val="576258"/>
                </a:solidFill>
                <a:latin typeface="Proxima Nova"/>
                <a:cs typeface="Proxima Nova"/>
              </a:rPr>
              <a:t>2016.</a:t>
            </a:r>
            <a:endParaRPr lang="en-US" sz="1100" b="0" dirty="0">
              <a:solidFill>
                <a:srgbClr val="576258"/>
              </a:solidFill>
              <a:latin typeface="Proxima Nova"/>
              <a:cs typeface="Proxima Nova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52400" y="1251513"/>
            <a:ext cx="10695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en-US" sz="1200" dirty="0" smtClean="0">
                <a:solidFill>
                  <a:schemeClr val="accent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Dollars ($US)</a:t>
            </a:r>
            <a:endParaRPr lang="en-US" sz="1200" dirty="0">
              <a:solidFill>
                <a:schemeClr val="accent5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575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034248"/>
              </p:ext>
            </p:extLst>
          </p:nvPr>
        </p:nvGraphicFramePr>
        <p:xfrm>
          <a:off x="173621" y="1086188"/>
          <a:ext cx="8634413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457" y="6214151"/>
            <a:ext cx="7961119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1100" b="0" dirty="0" smtClean="0">
                <a:solidFill>
                  <a:schemeClr val="accent5"/>
                </a:solidFill>
                <a:latin typeface="Lato" charset="0"/>
              </a:rPr>
              <a:t>Data from 2013 in Australia, Japan. Data from 2012 in Israel 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5457" y="6542925"/>
            <a:ext cx="3714750" cy="2616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100" b="0" dirty="0">
                <a:solidFill>
                  <a:schemeClr val="accent5"/>
                </a:solidFill>
                <a:latin typeface="Lato" charset="0"/>
              </a:rPr>
              <a:t>Source: OECD Health Data </a:t>
            </a:r>
            <a:r>
              <a:rPr lang="en-US" sz="1100" b="0" dirty="0" smtClean="0">
                <a:solidFill>
                  <a:schemeClr val="accent5"/>
                </a:solidFill>
                <a:latin typeface="Lato" charset="0"/>
              </a:rPr>
              <a:t>2016.</a:t>
            </a:r>
            <a:endParaRPr lang="en-US" sz="1100" b="0" dirty="0">
              <a:solidFill>
                <a:schemeClr val="accent5"/>
              </a:solidFill>
              <a:latin typeface="Lato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8813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dirty="0"/>
              <a:t>Spending on Health Insurance </a:t>
            </a:r>
            <a:r>
              <a:rPr lang="en-US" sz="2700" b="1" dirty="0" smtClean="0"/>
              <a:t>Administration per </a:t>
            </a:r>
            <a:r>
              <a:rPr lang="en-US" sz="2700" b="1" dirty="0"/>
              <a:t>Capita, </a:t>
            </a:r>
            <a:r>
              <a:rPr lang="en-US" sz="2700" b="1" dirty="0" smtClean="0"/>
              <a:t>2014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700" i="1" dirty="0"/>
              <a:t>Adjusted for Differences in Cost of Living</a:t>
            </a:r>
            <a:endParaRPr lang="en-US" sz="18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45457" y="1140482"/>
            <a:ext cx="1226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Dollars ($US)</a:t>
            </a:r>
            <a:endParaRPr lang="en-US" sz="1200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34421" y="5040575"/>
            <a:ext cx="1101777" cy="42538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000" b="1" dirty="0" smtClean="0">
                <a:solidFill>
                  <a:schemeClr val="accent2"/>
                </a:solidFill>
                <a:latin typeface="Lato" charset="0"/>
              </a:rPr>
              <a:t>OECD</a:t>
            </a:r>
            <a:br>
              <a:rPr lang="en-US" sz="1000" b="1" dirty="0" smtClean="0">
                <a:solidFill>
                  <a:schemeClr val="accent2"/>
                </a:solidFill>
                <a:latin typeface="Lato" charset="0"/>
              </a:rPr>
            </a:br>
            <a:r>
              <a:rPr lang="en-US" sz="1000" b="1" dirty="0" smtClean="0">
                <a:solidFill>
                  <a:schemeClr val="accent2"/>
                </a:solidFill>
                <a:latin typeface="Lato" charset="0"/>
              </a:rPr>
              <a:t>MEDIAN</a:t>
            </a:r>
            <a:endParaRPr lang="en-US" sz="1000" b="1" dirty="0">
              <a:solidFill>
                <a:schemeClr val="accent2"/>
              </a:solidFill>
              <a:latin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19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-1694"/>
            <a:ext cx="9144000" cy="824654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Lato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588173" y="134145"/>
            <a:ext cx="8174827" cy="731520"/>
          </a:xfrm>
        </p:spPr>
        <p:txBody>
          <a:bodyPr anchor="t" anchorCtr="1">
            <a:normAutofit fontScale="90000"/>
          </a:bodyPr>
          <a:lstStyle/>
          <a:p>
            <a:pPr>
              <a:tabLst>
                <a:tab pos="6111875" algn="l"/>
              </a:tabLst>
            </a:pPr>
            <a:r>
              <a:rPr lang="en-US" sz="2800" b="1" dirty="0" smtClean="0"/>
              <a:t>Practicing Physicians per 1,000 population, 2014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5720" y="6184781"/>
            <a:ext cx="7521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0" dirty="0" smtClean="0">
                <a:solidFill>
                  <a:schemeClr val="accent5"/>
                </a:solidFill>
                <a:latin typeface="Lato" charset="0"/>
              </a:rPr>
              <a:t>* 2013</a:t>
            </a:r>
          </a:p>
          <a:p>
            <a:pPr eaLnBrk="0" hangingPunct="0"/>
            <a:r>
              <a:rPr lang="en-US" sz="1200" b="0" dirty="0" smtClean="0">
                <a:solidFill>
                  <a:schemeClr val="accent5"/>
                </a:solidFill>
                <a:latin typeface="Lato" charset="0"/>
              </a:rPr>
              <a:t>** 2012.</a:t>
            </a:r>
            <a:endParaRPr lang="en-US" sz="1200" b="0" dirty="0">
              <a:solidFill>
                <a:schemeClr val="accent5"/>
              </a:solidFill>
              <a:latin typeface="Lato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5720" y="6542925"/>
            <a:ext cx="37147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>
                <a:solidFill>
                  <a:schemeClr val="accent5"/>
                </a:solidFill>
                <a:latin typeface="Lato" charset="0"/>
              </a:rPr>
              <a:t>Source: OECD Health Data </a:t>
            </a:r>
            <a:r>
              <a:rPr lang="en-US" sz="1200" b="0" dirty="0" smtClean="0">
                <a:solidFill>
                  <a:schemeClr val="accent5"/>
                </a:solidFill>
                <a:latin typeface="Lato" charset="0"/>
              </a:rPr>
              <a:t>2016.</a:t>
            </a:r>
            <a:endParaRPr lang="en-US" sz="1200" b="0" dirty="0">
              <a:solidFill>
                <a:schemeClr val="accent5"/>
              </a:solidFill>
              <a:latin typeface="Lato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820470"/>
              </p:ext>
            </p:extLst>
          </p:nvPr>
        </p:nvGraphicFramePr>
        <p:xfrm>
          <a:off x="0" y="1639891"/>
          <a:ext cx="8763000" cy="4561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10"/>
          <p:cNvSpPr/>
          <p:nvPr/>
        </p:nvSpPr>
        <p:spPr>
          <a:xfrm>
            <a:off x="0" y="1125220"/>
            <a:ext cx="33954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Density per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1,000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population (head counts)</a:t>
            </a:r>
            <a:r>
              <a:rPr lang="en-US" sz="1400" dirty="0"/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11630" y="4052804"/>
            <a:ext cx="1101777" cy="42538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000" b="1" dirty="0" smtClean="0">
                <a:solidFill>
                  <a:schemeClr val="accent2"/>
                </a:solidFill>
                <a:latin typeface="Lato" charset="0"/>
              </a:rPr>
              <a:t>OECD</a:t>
            </a:r>
            <a:br>
              <a:rPr lang="en-US" sz="1000" b="1" dirty="0" smtClean="0">
                <a:solidFill>
                  <a:schemeClr val="accent2"/>
                </a:solidFill>
                <a:latin typeface="Lato" charset="0"/>
              </a:rPr>
            </a:br>
            <a:r>
              <a:rPr lang="en-US" sz="1000" b="1" dirty="0" smtClean="0">
                <a:solidFill>
                  <a:schemeClr val="accent2"/>
                </a:solidFill>
                <a:latin typeface="Lato" charset="0"/>
              </a:rPr>
              <a:t>MEDIAN</a:t>
            </a:r>
            <a:endParaRPr lang="en-US" sz="1000" b="1" dirty="0">
              <a:solidFill>
                <a:schemeClr val="accent2"/>
              </a:solidFill>
              <a:latin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25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416830"/>
              </p:ext>
            </p:extLst>
          </p:nvPr>
        </p:nvGraphicFramePr>
        <p:xfrm>
          <a:off x="173621" y="1086188"/>
          <a:ext cx="8634413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5457" y="6542925"/>
            <a:ext cx="3714750" cy="2616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100" b="0" dirty="0">
                <a:solidFill>
                  <a:schemeClr val="accent5"/>
                </a:solidFill>
                <a:latin typeface="Lato" charset="0"/>
              </a:rPr>
              <a:t>Source: OECD Health Data </a:t>
            </a:r>
            <a:r>
              <a:rPr lang="en-US" sz="1100" b="0" dirty="0" smtClean="0">
                <a:solidFill>
                  <a:schemeClr val="accent5"/>
                </a:solidFill>
                <a:latin typeface="Lato" charset="0"/>
              </a:rPr>
              <a:t>2016.</a:t>
            </a:r>
            <a:endParaRPr lang="en-US" sz="1100" b="0" dirty="0">
              <a:solidFill>
                <a:schemeClr val="accent5"/>
              </a:solidFill>
              <a:latin typeface="Lato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56" y="70338"/>
            <a:ext cx="8991600" cy="7438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ea typeface="ＭＳ Ｐゴシック" charset="-128"/>
              </a:rPr>
              <a:t>Total Curative (Acute) Care Beds, per 1,000 Population, 2014</a:t>
            </a:r>
            <a:endParaRPr lang="en-US" sz="20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45456" y="1140482"/>
            <a:ext cx="1902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Number of beds</a:t>
            </a:r>
            <a:endParaRPr lang="en-US" sz="1200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97180" y="4010525"/>
            <a:ext cx="1101777" cy="42538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000" b="1" dirty="0" smtClean="0">
                <a:solidFill>
                  <a:schemeClr val="accent2"/>
                </a:solidFill>
                <a:latin typeface="Lato" charset="0"/>
              </a:rPr>
              <a:t>OECD</a:t>
            </a:r>
            <a:br>
              <a:rPr lang="en-US" sz="1000" b="1" dirty="0" smtClean="0">
                <a:solidFill>
                  <a:schemeClr val="accent2"/>
                </a:solidFill>
                <a:latin typeface="Lato" charset="0"/>
              </a:rPr>
            </a:br>
            <a:r>
              <a:rPr lang="en-US" sz="1000" b="1" dirty="0" smtClean="0">
                <a:solidFill>
                  <a:schemeClr val="accent2"/>
                </a:solidFill>
                <a:latin typeface="Lato" charset="0"/>
              </a:rPr>
              <a:t>MEDIAN</a:t>
            </a:r>
            <a:endParaRPr lang="en-US" sz="1000" b="1" dirty="0">
              <a:solidFill>
                <a:schemeClr val="accent2"/>
              </a:solidFill>
              <a:latin typeface="Lato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5720" y="6184781"/>
            <a:ext cx="129234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0" dirty="0" smtClean="0">
                <a:solidFill>
                  <a:schemeClr val="accent5"/>
                </a:solidFill>
                <a:latin typeface="Lato" charset="0"/>
              </a:rPr>
              <a:t>* 2013, ** 2012.</a:t>
            </a:r>
          </a:p>
        </p:txBody>
      </p:sp>
    </p:spTree>
    <p:extLst>
      <p:ext uri="{BB962C8B-B14F-4D97-AF65-F5344CB8AC3E}">
        <p14:creationId xmlns:p14="http://schemas.microsoft.com/office/powerpoint/2010/main" val="370326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-1694"/>
            <a:ext cx="9144000" cy="824654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Lato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1553181" y="121702"/>
            <a:ext cx="6536149" cy="731520"/>
          </a:xfrm>
        </p:spPr>
        <p:txBody>
          <a:bodyPr anchor="t" anchorCtr="1">
            <a:normAutofit fontScale="90000"/>
          </a:bodyPr>
          <a:lstStyle/>
          <a:p>
            <a:pPr algn="ctr"/>
            <a:r>
              <a:rPr lang="en-US" sz="2800" b="1" dirty="0" smtClean="0"/>
              <a:t>Doctor Consultations per Capita, 2014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019672"/>
              </p:ext>
            </p:extLst>
          </p:nvPr>
        </p:nvGraphicFramePr>
        <p:xfrm>
          <a:off x="152400" y="1493520"/>
          <a:ext cx="8763000" cy="4561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10"/>
          <p:cNvSpPr/>
          <p:nvPr/>
        </p:nvSpPr>
        <p:spPr>
          <a:xfrm>
            <a:off x="0" y="1125220"/>
            <a:ext cx="15531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Number per capita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002293" y="3929206"/>
            <a:ext cx="1101777" cy="42538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000" b="1" dirty="0" smtClean="0">
                <a:solidFill>
                  <a:schemeClr val="accent2"/>
                </a:solidFill>
                <a:latin typeface="Lato" charset="0"/>
              </a:rPr>
              <a:t>OECD</a:t>
            </a:r>
            <a:br>
              <a:rPr lang="en-US" sz="1000" b="1" dirty="0" smtClean="0">
                <a:solidFill>
                  <a:schemeClr val="accent2"/>
                </a:solidFill>
                <a:latin typeface="Lato" charset="0"/>
              </a:rPr>
            </a:br>
            <a:r>
              <a:rPr lang="en-US" sz="1000" b="1" dirty="0" smtClean="0">
                <a:solidFill>
                  <a:schemeClr val="accent2"/>
                </a:solidFill>
                <a:latin typeface="Lato" charset="0"/>
              </a:rPr>
              <a:t>MEDIAN</a:t>
            </a:r>
            <a:endParaRPr lang="en-US" sz="1000" b="1" dirty="0">
              <a:solidFill>
                <a:schemeClr val="accent2"/>
              </a:solidFill>
              <a:latin typeface="Lato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45719" y="6184781"/>
            <a:ext cx="32341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1200" b="0" dirty="0" smtClean="0">
                <a:solidFill>
                  <a:schemeClr val="accent5"/>
                </a:solidFill>
                <a:latin typeface="Lato" charset="0"/>
              </a:rPr>
              <a:t>* 2013 , ** 2012, ****2010</a:t>
            </a:r>
            <a:endParaRPr lang="en-US" sz="1200" b="0" dirty="0">
              <a:solidFill>
                <a:schemeClr val="accent5"/>
              </a:solidFill>
              <a:latin typeface="Lato" charset="0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45720" y="6542925"/>
            <a:ext cx="37147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>
                <a:solidFill>
                  <a:schemeClr val="accent5"/>
                </a:solidFill>
                <a:latin typeface="Lato" charset="0"/>
              </a:rPr>
              <a:t>Source: OECD Health Data </a:t>
            </a:r>
            <a:r>
              <a:rPr lang="en-US" sz="1200" b="0" dirty="0" smtClean="0">
                <a:solidFill>
                  <a:schemeClr val="accent5"/>
                </a:solidFill>
                <a:latin typeface="Lato" charset="0"/>
              </a:rPr>
              <a:t>2016.</a:t>
            </a:r>
            <a:endParaRPr lang="en-US" sz="1200" b="0" dirty="0">
              <a:solidFill>
                <a:schemeClr val="accent5"/>
              </a:solidFill>
              <a:latin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56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">
  <a:themeElements>
    <a:clrScheme name="COMMONWEALTH FUN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MWF" id="{A6B284E5-2A9F-DD47-923B-93E6C8CAA7D1}" vid="{3F1EE464-E524-BC4F-964F-9C4BD11714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MMONWEALTH FUND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AA3607"/>
    </a:accent1>
    <a:accent2>
      <a:srgbClr val="FF7300"/>
    </a:accent2>
    <a:accent3>
      <a:srgbClr val="7AC9EF"/>
    </a:accent3>
    <a:accent4>
      <a:srgbClr val="E6F5FC"/>
    </a:accent4>
    <a:accent5>
      <a:srgbClr val="576258"/>
    </a:accent5>
    <a:accent6>
      <a:srgbClr val="33383B"/>
    </a:accent6>
    <a:hlink>
      <a:srgbClr val="576258"/>
    </a:hlink>
    <a:folHlink>
      <a:srgbClr val="576258"/>
    </a:folHlink>
  </a:clrScheme>
  <a:fontScheme name="CMWF">
    <a:majorFont>
      <a:latin typeface="Georgia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OMMONWEALTH FUND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AA3607"/>
    </a:accent1>
    <a:accent2>
      <a:srgbClr val="FF7300"/>
    </a:accent2>
    <a:accent3>
      <a:srgbClr val="7AC9EF"/>
    </a:accent3>
    <a:accent4>
      <a:srgbClr val="E6F5FC"/>
    </a:accent4>
    <a:accent5>
      <a:srgbClr val="576258"/>
    </a:accent5>
    <a:accent6>
      <a:srgbClr val="33383B"/>
    </a:accent6>
    <a:hlink>
      <a:srgbClr val="576258"/>
    </a:hlink>
    <a:folHlink>
      <a:srgbClr val="576258"/>
    </a:folHlink>
  </a:clrScheme>
  <a:fontScheme name="CMWF">
    <a:majorFont>
      <a:latin typeface="Georgia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CMWF</Template>
  <TotalTime>10023</TotalTime>
  <Words>766</Words>
  <Application>Microsoft Office PowerPoint</Application>
  <PresentationFormat>On-screen Show (4:3)</PresentationFormat>
  <Paragraphs>100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ＭＳ Ｐゴシック</vt:lpstr>
      <vt:lpstr>ＭＳ Ｐゴシック</vt:lpstr>
      <vt:lpstr>Arial</vt:lpstr>
      <vt:lpstr>Calibri</vt:lpstr>
      <vt:lpstr>Georgia</vt:lpstr>
      <vt:lpstr>Lato</vt:lpstr>
      <vt:lpstr>Lato Medium</vt:lpstr>
      <vt:lpstr>Proxima Nova</vt:lpstr>
      <vt:lpstr>CMWF</vt:lpstr>
      <vt:lpstr>PowerPoint Presentation</vt:lpstr>
      <vt:lpstr>Health Care Spending per Capita, 1980–2014 Adjusted for Differences in Cost of Living</vt:lpstr>
      <vt:lpstr>Health Care Spending per Capita by Source of Funding, 2014 Adjusted for Differences in Cost of Living</vt:lpstr>
      <vt:lpstr>Hospital Spending per Discharge, 2014 Adjusted for Differences in Cost of Living</vt:lpstr>
      <vt:lpstr>Pharmaceutical Spending per Capita, 2014 Adjusted for Differences in Cost of Living</vt:lpstr>
      <vt:lpstr>Spending on Health Insurance Administration per Capita, 2014 Adjusted for Differences in Cost of Living</vt:lpstr>
      <vt:lpstr>Practicing Physicians per 1,000 population, 2014</vt:lpstr>
      <vt:lpstr>Total Curative (Acute) Care Beds, per 1,000 Population, 2014</vt:lpstr>
      <vt:lpstr>Doctor Consultations per Capita, 2014</vt:lpstr>
      <vt:lpstr>Hip Replacements per 100,000 Population, 2013 </vt:lpstr>
      <vt:lpstr>Magnetic Resonance Imaging (MRI) Exams per 1,000 Population and MRI Supply, 2014</vt:lpstr>
      <vt:lpstr>Breast Cancer Screening Rates, 2014</vt:lpstr>
      <vt:lpstr>Flu Immunization Among Adults Age 65 or Older, 2014</vt:lpstr>
      <vt:lpstr>Diabetes Hospital Admissions in Adults, 2013</vt:lpstr>
      <vt:lpstr>Thirty-day Mortality after Admission to Hospital for Acute Myocardial Infarction (AMI), 2013 </vt:lpstr>
      <vt:lpstr>Total Hospital and Physician Costs, 2015</vt:lpstr>
      <vt:lpstr>Mortality Amenable to Health Care,  2000 and 2013*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Sarnak</dc:creator>
  <cp:lastModifiedBy>Robin Osborn</cp:lastModifiedBy>
  <cp:revision>636</cp:revision>
  <cp:lastPrinted>2017-07-06T13:00:05Z</cp:lastPrinted>
  <dcterms:created xsi:type="dcterms:W3CDTF">2015-07-14T20:27:12Z</dcterms:created>
  <dcterms:modified xsi:type="dcterms:W3CDTF">2017-07-06T13:00:18Z</dcterms:modified>
</cp:coreProperties>
</file>