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  <p:sldMasterId id="2147483651" r:id="rId3"/>
    <p:sldMasterId id="2147483654" r:id="rId4"/>
    <p:sldMasterId id="2147483655" r:id="rId5"/>
  </p:sldMasterIdLst>
  <p:notesMasterIdLst>
    <p:notesMasterId r:id="rId15"/>
  </p:notesMasterIdLst>
  <p:handoutMasterIdLst>
    <p:handoutMasterId r:id="rId16"/>
  </p:handoutMasterIdLst>
  <p:sldIdLst>
    <p:sldId id="707" r:id="rId6"/>
    <p:sldId id="685" r:id="rId7"/>
    <p:sldId id="694" r:id="rId8"/>
    <p:sldId id="708" r:id="rId9"/>
    <p:sldId id="705" r:id="rId10"/>
    <p:sldId id="695" r:id="rId11"/>
    <p:sldId id="697" r:id="rId12"/>
    <p:sldId id="698" r:id="rId13"/>
    <p:sldId id="692" r:id="rId14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00"/>
    <a:srgbClr val="FFFF00"/>
    <a:srgbClr val="FD5FF5"/>
    <a:srgbClr val="00CC99"/>
    <a:srgbClr val="00FFFF"/>
    <a:srgbClr val="FF9900"/>
    <a:srgbClr val="F37D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39" autoAdjust="0"/>
    <p:restoredTop sz="68019" autoAdjust="0"/>
  </p:normalViewPr>
  <p:slideViewPr>
    <p:cSldViewPr>
      <p:cViewPr>
        <p:scale>
          <a:sx n="150" d="100"/>
          <a:sy n="150" d="100"/>
        </p:scale>
        <p:origin x="-116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094" y="-108"/>
      </p:cViewPr>
      <p:guideLst>
        <p:guide orient="horz" pos="296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5403007503513"/>
          <c:y val="0.16545718240101"/>
          <c:w val="0.908588617030474"/>
          <c:h val="0.729389716423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Employer offers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61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8"/>
                <c:pt idx="0">
                  <c:v>2003.0</c:v>
                </c:pt>
                <c:pt idx="1">
                  <c:v>2010.0</c:v>
                </c:pt>
                <c:pt idx="3">
                  <c:v>2003.0</c:v>
                </c:pt>
                <c:pt idx="4">
                  <c:v>2010.0</c:v>
                </c:pt>
                <c:pt idx="6">
                  <c:v>2003.0</c:v>
                </c:pt>
                <c:pt idx="7">
                  <c:v>2010.0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8"/>
                <c:pt idx="0">
                  <c:v>66.0</c:v>
                </c:pt>
                <c:pt idx="1">
                  <c:v>61.0</c:v>
                </c:pt>
                <c:pt idx="3">
                  <c:v>85.0</c:v>
                </c:pt>
                <c:pt idx="4">
                  <c:v>80.0</c:v>
                </c:pt>
                <c:pt idx="6">
                  <c:v>95.0</c:v>
                </c:pt>
                <c:pt idx="7">
                  <c:v>94.0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Employee eligible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31871642106053"/>
                  <c:y val="0.01683644520333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499820125988353"/>
                  <c:y val="0.00280607420055609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8"/>
                <c:pt idx="0">
                  <c:v>2003.0</c:v>
                </c:pt>
                <c:pt idx="1">
                  <c:v>2010.0</c:v>
                </c:pt>
                <c:pt idx="3">
                  <c:v>2003.0</c:v>
                </c:pt>
                <c:pt idx="4">
                  <c:v>2010.0</c:v>
                </c:pt>
                <c:pt idx="6">
                  <c:v>2003.0</c:v>
                </c:pt>
                <c:pt idx="7">
                  <c:v>2010.0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8"/>
                <c:pt idx="0">
                  <c:v>58.0</c:v>
                </c:pt>
                <c:pt idx="1">
                  <c:v>49.0</c:v>
                </c:pt>
                <c:pt idx="3">
                  <c:v>76.0</c:v>
                </c:pt>
                <c:pt idx="4">
                  <c:v>71.0</c:v>
                </c:pt>
                <c:pt idx="6">
                  <c:v>90.0</c:v>
                </c:pt>
                <c:pt idx="7">
                  <c:v>88.0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Covered by own employer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8"/>
                <c:pt idx="0">
                  <c:v>2003.0</c:v>
                </c:pt>
                <c:pt idx="1">
                  <c:v>2010.0</c:v>
                </c:pt>
                <c:pt idx="3">
                  <c:v>2003.0</c:v>
                </c:pt>
                <c:pt idx="4">
                  <c:v>2010.0</c:v>
                </c:pt>
                <c:pt idx="6">
                  <c:v>2003.0</c:v>
                </c:pt>
                <c:pt idx="7">
                  <c:v>2010.0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8"/>
                <c:pt idx="0">
                  <c:v>42.0</c:v>
                </c:pt>
                <c:pt idx="1">
                  <c:v>33.0</c:v>
                </c:pt>
                <c:pt idx="3">
                  <c:v>56.0</c:v>
                </c:pt>
                <c:pt idx="4">
                  <c:v>55.0</c:v>
                </c:pt>
                <c:pt idx="6">
                  <c:v>73.0</c:v>
                </c:pt>
                <c:pt idx="7">
                  <c:v>71.0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8177128"/>
        <c:axId val="2128180184"/>
      </c:barChart>
      <c:catAx>
        <c:axId val="2128177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8180184"/>
        <c:crosses val="autoZero"/>
        <c:auto val="1"/>
        <c:lblAlgn val="ctr"/>
        <c:lblOffset val="100"/>
        <c:noMultiLvlLbl val="0"/>
      </c:catAx>
      <c:valAx>
        <c:axId val="2128180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28177128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0467195610446721"/>
          <c:y val="0.0477032614094535"/>
          <c:w val="0.946400305064316"/>
          <c:h val="0.066493352918405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47766006644583"/>
          <c:y val="0.149903577103849"/>
          <c:w val="0.9182442841334"/>
          <c:h val="0.75460085693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Employer offers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5"/>
                <c:pt idx="0">
                  <c:v>&lt;$15/hr</c:v>
                </c:pt>
                <c:pt idx="1">
                  <c:v>$15+/hr</c:v>
                </c:pt>
                <c:pt idx="3">
                  <c:v>&lt;$15/hr</c:v>
                </c:pt>
                <c:pt idx="4">
                  <c:v>$15+/hr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5"/>
                <c:pt idx="0">
                  <c:v>54.0</c:v>
                </c:pt>
                <c:pt idx="1">
                  <c:v>71.0</c:v>
                </c:pt>
                <c:pt idx="3">
                  <c:v>86.0</c:v>
                </c:pt>
                <c:pt idx="4">
                  <c:v>96.0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Employee eligible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.0021112685051997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5"/>
                <c:pt idx="0">
                  <c:v>&lt;$15/hr</c:v>
                </c:pt>
                <c:pt idx="1">
                  <c:v>$15+/hr</c:v>
                </c:pt>
                <c:pt idx="3">
                  <c:v>&lt;$15/hr</c:v>
                </c:pt>
                <c:pt idx="4">
                  <c:v>$15+/hr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5"/>
                <c:pt idx="0">
                  <c:v>34.0</c:v>
                </c:pt>
                <c:pt idx="1">
                  <c:v>70.0</c:v>
                </c:pt>
                <c:pt idx="3">
                  <c:v>71.0</c:v>
                </c:pt>
                <c:pt idx="4">
                  <c:v>94.0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Covered by own employer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5"/>
                <c:pt idx="0">
                  <c:v>&lt;$15/hr</c:v>
                </c:pt>
                <c:pt idx="1">
                  <c:v>$15+/hr</c:v>
                </c:pt>
                <c:pt idx="3">
                  <c:v>&lt;$15/hr</c:v>
                </c:pt>
                <c:pt idx="4">
                  <c:v>$15+/hr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5"/>
                <c:pt idx="0">
                  <c:v>18.0</c:v>
                </c:pt>
                <c:pt idx="1">
                  <c:v>53.0</c:v>
                </c:pt>
                <c:pt idx="3">
                  <c:v>47.0</c:v>
                </c:pt>
                <c:pt idx="4">
                  <c:v>81.0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9281128"/>
        <c:axId val="2069284184"/>
      </c:barChart>
      <c:catAx>
        <c:axId val="2069281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9284184"/>
        <c:crosses val="autoZero"/>
        <c:auto val="1"/>
        <c:lblAlgn val="ctr"/>
        <c:lblOffset val="100"/>
        <c:noMultiLvlLbl val="0"/>
      </c:catAx>
      <c:valAx>
        <c:axId val="2069284184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crossAx val="2069281128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0449731427345612"/>
          <c:y val="0.0168364452033365"/>
          <c:w val="0.906966481136106"/>
          <c:h val="0.077121082764606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Sheet1!$A$2:$A$8</c:f>
              <c:numCache>
                <c:formatCode>General</c:formatCode>
                <c:ptCount val="5"/>
                <c:pt idx="0">
                  <c:v>2003.0</c:v>
                </c:pt>
                <c:pt idx="1">
                  <c:v>2010.0</c:v>
                </c:pt>
                <c:pt idx="3">
                  <c:v>2003.0</c:v>
                </c:pt>
                <c:pt idx="4">
                  <c:v>2010.0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5"/>
                <c:pt idx="0">
                  <c:v>42.0</c:v>
                </c:pt>
                <c:pt idx="1">
                  <c:v>33.0</c:v>
                </c:pt>
                <c:pt idx="3">
                  <c:v>71.0</c:v>
                </c:pt>
                <c:pt idx="4">
                  <c:v>70.0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 &lt;$15/hr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.0"/>
                  <c:y val="0.002806074200556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Sheet1!$A$2:$A$8</c:f>
              <c:numCache>
                <c:formatCode>General</c:formatCode>
                <c:ptCount val="5"/>
                <c:pt idx="0">
                  <c:v>2003.0</c:v>
                </c:pt>
                <c:pt idx="1">
                  <c:v>2010.0</c:v>
                </c:pt>
                <c:pt idx="3">
                  <c:v>2003.0</c:v>
                </c:pt>
                <c:pt idx="4">
                  <c:v>2010.0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5"/>
                <c:pt idx="0">
                  <c:v>31.0</c:v>
                </c:pt>
                <c:pt idx="1">
                  <c:v>18.0</c:v>
                </c:pt>
                <c:pt idx="3">
                  <c:v>57.0</c:v>
                </c:pt>
                <c:pt idx="4">
                  <c:v>47.0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$15+/hr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Sheet1!$A$2:$A$8</c:f>
              <c:numCache>
                <c:formatCode>General</c:formatCode>
                <c:ptCount val="5"/>
                <c:pt idx="0">
                  <c:v>2003.0</c:v>
                </c:pt>
                <c:pt idx="1">
                  <c:v>2010.0</c:v>
                </c:pt>
                <c:pt idx="3">
                  <c:v>2003.0</c:v>
                </c:pt>
                <c:pt idx="4">
                  <c:v>2010.0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5"/>
                <c:pt idx="0">
                  <c:v>68.0</c:v>
                </c:pt>
                <c:pt idx="1">
                  <c:v>53.0</c:v>
                </c:pt>
                <c:pt idx="3">
                  <c:v>84.0</c:v>
                </c:pt>
                <c:pt idx="4">
                  <c:v>81.0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9376152"/>
        <c:axId val="2069379240"/>
      </c:barChart>
      <c:catAx>
        <c:axId val="2069376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069379240"/>
        <c:crosses val="autoZero"/>
        <c:auto val="1"/>
        <c:lblAlgn val="ctr"/>
        <c:lblOffset val="100"/>
        <c:noMultiLvlLbl val="0"/>
      </c:catAx>
      <c:valAx>
        <c:axId val="2069379240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069376152"/>
        <c:crosses val="autoZero"/>
        <c:crossBetween val="between"/>
        <c:majorUnit val="20.0"/>
      </c:valAx>
    </c:plotArea>
    <c:legend>
      <c:legendPos val="t"/>
      <c:layout>
        <c:manualLayout>
          <c:xMode val="edge"/>
          <c:yMode val="edge"/>
          <c:x val="0.179971976701748"/>
          <c:y val="0.0420911130083414"/>
          <c:w val="0.516582498269492"/>
          <c:h val="0.117002688528415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01254777363356"/>
          <c:y val="0.0574084818345075"/>
          <c:w val="0.913792650918635"/>
          <c:h val="0.819691716167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4"/>
                <c:pt idx="0">
                  <c:v>2003.0</c:v>
                </c:pt>
                <c:pt idx="1">
                  <c:v>2010.0</c:v>
                </c:pt>
                <c:pt idx="2">
                  <c:v>2003.0</c:v>
                </c:pt>
                <c:pt idx="3">
                  <c:v>2010.0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4"/>
                <c:pt idx="0">
                  <c:v>41.0</c:v>
                </c:pt>
                <c:pt idx="1">
                  <c:v>46.0</c:v>
                </c:pt>
                <c:pt idx="2">
                  <c:v>30.0</c:v>
                </c:pt>
                <c:pt idx="3">
                  <c:v>35.0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&lt;$15/hr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.00542018185226847"/>
                  <c:y val="0.006289060565542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4"/>
                <c:pt idx="0">
                  <c:v>2003.0</c:v>
                </c:pt>
                <c:pt idx="1">
                  <c:v>2010.0</c:v>
                </c:pt>
                <c:pt idx="2">
                  <c:v>2003.0</c:v>
                </c:pt>
                <c:pt idx="3">
                  <c:v>2010.0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4"/>
                <c:pt idx="0">
                  <c:v>43.0</c:v>
                </c:pt>
                <c:pt idx="1">
                  <c:v>54.0</c:v>
                </c:pt>
                <c:pt idx="2">
                  <c:v>43.0</c:v>
                </c:pt>
                <c:pt idx="3">
                  <c:v>51.0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$15+/hr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4"/>
                <c:pt idx="0">
                  <c:v>2003.0</c:v>
                </c:pt>
                <c:pt idx="1">
                  <c:v>2010.0</c:v>
                </c:pt>
                <c:pt idx="2">
                  <c:v>2003.0</c:v>
                </c:pt>
                <c:pt idx="3">
                  <c:v>2010.0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4"/>
                <c:pt idx="0">
                  <c:v>37.0</c:v>
                </c:pt>
                <c:pt idx="1">
                  <c:v>34.0</c:v>
                </c:pt>
                <c:pt idx="2">
                  <c:v>20.0</c:v>
                </c:pt>
                <c:pt idx="3">
                  <c:v>28.0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8405496"/>
        <c:axId val="2098408552"/>
      </c:barChart>
      <c:catAx>
        <c:axId val="2098405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408552"/>
        <c:crosses val="autoZero"/>
        <c:auto val="1"/>
        <c:lblAlgn val="ctr"/>
        <c:lblOffset val="100"/>
        <c:noMultiLvlLbl val="0"/>
      </c:catAx>
      <c:valAx>
        <c:axId val="2098408552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crossAx val="2098405496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131524612055072"/>
          <c:y val="0.0701754385964912"/>
          <c:w val="0.739874752498043"/>
          <c:h val="0.06928719436386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47766006644583"/>
          <c:y val="0.0513394453685653"/>
          <c:w val="0.9182442841334"/>
          <c:h val="0.849579239743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4"/>
                <c:pt idx="0">
                  <c:v>2005.0</c:v>
                </c:pt>
                <c:pt idx="1">
                  <c:v>2010.0</c:v>
                </c:pt>
                <c:pt idx="2">
                  <c:v>2005.0</c:v>
                </c:pt>
                <c:pt idx="3">
                  <c:v>2010.0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4"/>
                <c:pt idx="0">
                  <c:v>35.0</c:v>
                </c:pt>
                <c:pt idx="1">
                  <c:v>45.0</c:v>
                </c:pt>
                <c:pt idx="2">
                  <c:v>30.0</c:v>
                </c:pt>
                <c:pt idx="3">
                  <c:v>33.0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&lt;$15/hr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0.00097319432293179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4"/>
                <c:pt idx="0">
                  <c:v>2005.0</c:v>
                </c:pt>
                <c:pt idx="1">
                  <c:v>2010.0</c:v>
                </c:pt>
                <c:pt idx="2">
                  <c:v>2005.0</c:v>
                </c:pt>
                <c:pt idx="3">
                  <c:v>2010.0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4"/>
                <c:pt idx="0">
                  <c:v>40.0</c:v>
                </c:pt>
                <c:pt idx="1">
                  <c:v>51.0</c:v>
                </c:pt>
                <c:pt idx="2">
                  <c:v>43.0</c:v>
                </c:pt>
                <c:pt idx="3">
                  <c:v>48.0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$15+/hr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4"/>
                <c:pt idx="0">
                  <c:v>2005.0</c:v>
                </c:pt>
                <c:pt idx="1">
                  <c:v>2010.0</c:v>
                </c:pt>
                <c:pt idx="2">
                  <c:v>2005.0</c:v>
                </c:pt>
                <c:pt idx="3">
                  <c:v>2010.0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4"/>
                <c:pt idx="0">
                  <c:v>32.0</c:v>
                </c:pt>
                <c:pt idx="1">
                  <c:v>37.0</c:v>
                </c:pt>
                <c:pt idx="2">
                  <c:v>23.0</c:v>
                </c:pt>
                <c:pt idx="3">
                  <c:v>26.0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8241528"/>
        <c:axId val="2098244584"/>
      </c:barChart>
      <c:catAx>
        <c:axId val="2098241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244584"/>
        <c:crosses val="autoZero"/>
        <c:auto val="1"/>
        <c:lblAlgn val="ctr"/>
        <c:lblOffset val="100"/>
        <c:noMultiLvlLbl val="0"/>
      </c:catAx>
      <c:valAx>
        <c:axId val="2098244584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crossAx val="2098241528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129489149834919"/>
          <c:y val="0.087343172010571"/>
          <c:w val="0.78115403290448"/>
          <c:h val="0.06899010202416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705354557723"/>
          <c:y val="0.0313503096768779"/>
          <c:w val="0.522602020987633"/>
          <c:h val="0.91117412258217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cat>
            <c:strRef>
              <c:f>Sheet1!$A$2:$A$4</c:f>
              <c:strCache>
                <c:ptCount val="3"/>
                <c:pt idx="0">
                  <c:v> &lt;133</c:v>
                </c:pt>
                <c:pt idx="1">
                  <c:v>133-399</c:v>
                </c:pt>
                <c:pt idx="2">
                  <c:v>400+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37.0</c:v>
                </c:pt>
                <c:pt idx="1">
                  <c:v>50.0</c:v>
                </c:pt>
                <c:pt idx="2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9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0869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t" anchorCtr="0" compatLnSpc="1">
            <a:prstTxWarp prst="textNoShape">
              <a:avLst/>
            </a:prstTxWarp>
          </a:bodyPr>
          <a:lstStyle>
            <a:lvl1pPr defTabSz="931795"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82" y="0"/>
            <a:ext cx="2970869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t" anchorCtr="0" compatLnSpc="1">
            <a:prstTxWarp prst="textNoShape">
              <a:avLst/>
            </a:prstTxWarp>
          </a:bodyPr>
          <a:lstStyle>
            <a:lvl1pPr algn="r" defTabSz="931795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944171"/>
            <a:ext cx="2970869" cy="47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b" anchorCtr="0" compatLnSpc="1">
            <a:prstTxWarp prst="textNoShape">
              <a:avLst/>
            </a:prstTxWarp>
          </a:bodyPr>
          <a:lstStyle>
            <a:lvl1pPr defTabSz="931795">
              <a:defRPr sz="12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82" y="8944171"/>
            <a:ext cx="2970869" cy="47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b" anchorCtr="0" compatLnSpc="1">
            <a:prstTxWarp prst="textNoShape">
              <a:avLst/>
            </a:prstTxWarp>
          </a:bodyPr>
          <a:lstStyle>
            <a:lvl1pPr algn="r" defTabSz="931795">
              <a:defRPr sz="1200"/>
            </a:lvl1pPr>
          </a:lstStyle>
          <a:p>
            <a:fld id="{01340490-EE65-47A8-B63C-F6572E72E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13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0869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t" anchorCtr="0" compatLnSpc="1">
            <a:prstTxWarp prst="textNoShape">
              <a:avLst/>
            </a:prstTxWarp>
          </a:bodyPr>
          <a:lstStyle>
            <a:lvl1pPr defTabSz="931795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82" y="0"/>
            <a:ext cx="2970869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t" anchorCtr="0" compatLnSpc="1">
            <a:prstTxWarp prst="textNoShape">
              <a:avLst/>
            </a:prstTxWarp>
          </a:bodyPr>
          <a:lstStyle>
            <a:lvl1pPr algn="r" defTabSz="931795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06438"/>
            <a:ext cx="4708525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74500"/>
            <a:ext cx="5485158" cy="423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944171"/>
            <a:ext cx="2970869" cy="47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b" anchorCtr="0" compatLnSpc="1">
            <a:prstTxWarp prst="textNoShape">
              <a:avLst/>
            </a:prstTxWarp>
          </a:bodyPr>
          <a:lstStyle>
            <a:lvl1pPr defTabSz="931795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82" y="8944171"/>
            <a:ext cx="2970869" cy="47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b" anchorCtr="0" compatLnSpc="1">
            <a:prstTxWarp prst="textNoShape">
              <a:avLst/>
            </a:prstTxWarp>
          </a:bodyPr>
          <a:lstStyle>
            <a:lvl1pPr algn="r" defTabSz="931795">
              <a:defRPr sz="1200"/>
            </a:lvl1pPr>
          </a:lstStyle>
          <a:p>
            <a:fld id="{0D256900-2345-421B-9FF5-F7135F4F80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70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235CC-5103-4AF1-867F-0CB47EBCC454}" type="slidenum">
              <a:rPr lang="en-US"/>
              <a:pPr/>
              <a:t>1</a:t>
            </a:fld>
            <a:endParaRPr lang="en-US"/>
          </a:p>
        </p:txBody>
      </p:sp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473856"/>
            <a:ext cx="5026025" cy="4238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show offered and eligible</a:t>
            </a:r>
            <a:r>
              <a:rPr lang="en-US" baseline="0" dirty="0" smtClean="0"/>
              <a:t> by wage group within small/large firms but the n for take-up rate is too small (for small firm low wage, n=74) so we choose instead to show the trend.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900-2345-421B-9FF5-F7135F4F80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show offered and eligible</a:t>
            </a:r>
            <a:r>
              <a:rPr lang="en-US" baseline="0" dirty="0" smtClean="0"/>
              <a:t> by wage group within small/large firms but the n for take-up rate is too small (for small firm low wage, n=74) so we choose instead to show the trend.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900-2345-421B-9FF5-F7135F4F80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show offered and eligible</a:t>
            </a:r>
            <a:r>
              <a:rPr lang="en-US" baseline="0" dirty="0" smtClean="0"/>
              <a:t> by wage group within small/large firms but the n for take-up rate is too small (for small firm low wage, n=74) so we choose instead to show the trend.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900-2345-421B-9FF5-F7135F4F80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235CC-5103-4AF1-867F-0CB47EBCC454}" type="slidenum">
              <a:rPr lang="en-US"/>
              <a:pPr/>
              <a:t>5</a:t>
            </a:fld>
            <a:endParaRPr lang="en-US"/>
          </a:p>
        </p:txBody>
      </p:sp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473856"/>
            <a:ext cx="5026025" cy="4238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186FA-2029-40C6-9FEC-770026275218}" type="slidenum">
              <a:rPr lang="en-US"/>
              <a:pPr/>
              <a:t>6</a:t>
            </a:fld>
            <a:endParaRPr lang="en-US"/>
          </a:p>
        </p:txBody>
      </p:sp>
      <p:sp>
        <p:nvSpPr>
          <p:cNvPr id="78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Indvmkt, q67a, q67b, q68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900-2345-421B-9FF5-F7135F4F80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900-2345-421B-9FF5-F7135F4F807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7793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1028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4263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37498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F0BF6-857B-4A9C-9FA6-0DB105F60DDB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grpSp>
        <p:nvGrpSpPr>
          <p:cNvPr id="245767" name="Group 7"/>
          <p:cNvGrpSpPr>
            <a:grpSpLocks/>
          </p:cNvGrpSpPr>
          <p:nvPr userDrawn="1"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245768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69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THE COMMONWEALTH</a:t>
              </a:r>
            </a:p>
            <a:p>
              <a:pPr algn="ctr"/>
              <a:r>
                <a:rPr lang="en-US" sz="1200" b="1"/>
                <a:t> FUND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6A890-401B-4299-9ABD-E4F399D5D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B4A9B-EFFB-4604-B7AD-0FA01D6A7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23EA-799F-4846-A526-F5268DBC6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5F5ED-D976-4425-BFA6-B160A8B76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4A730-0C97-44F1-9EB6-827CED449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69A3E-10EA-46B3-AEB6-D68451AFA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B0AEB-1A40-4F75-9D2F-F849CA2D6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9F605-497C-4CC8-82D3-2E3132957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5F807-C2E9-4BDB-A71A-666BABCEFA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0553D-1DF9-4EE7-8F88-A113C4C29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45800-F2CF-4B2C-BE0D-93E0F71E1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BEA85-36CA-4A6D-B463-CE442845B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E8592-7282-403C-85B3-6A8881C56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6B048-D81A-4EB7-A983-B81BD13D6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8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28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pic>
        <p:nvPicPr>
          <p:cNvPr id="528394" name="Picture 10" descr="CFlogo 2-color ko white 1200 dp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1450"/>
            <a:ext cx="1654175" cy="165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DDE40-32ED-4986-BD75-49041F916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258763"/>
            <a:ext cx="9140825" cy="5835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141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988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21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2B718-C0BF-435A-BCAE-2F4FB46D9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A0926-D99D-4871-9D15-1186997F2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3013B-1C1F-4346-89AB-30291A5FD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1A7D4-9B65-428B-A831-87B9B77CF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6164-7255-4016-893D-93501D873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174C0-E7C9-40E6-B3F8-3E0B3A9AD4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38.xml"/><Relationship Id="rId17" Type="http://schemas.openxmlformats.org/officeDocument/2006/relationships/theme" Target="../theme/theme3.xml"/><Relationship Id="rId18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9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Relationship Id="rId9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0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50.xml"/><Relationship Id="rId2" Type="http://schemas.openxmlformats.org/officeDocument/2006/relationships/slideLayout" Target="../slideLayouts/slideLayout51.xml"/><Relationship Id="rId3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6.xml"/><Relationship Id="rId8" Type="http://schemas.openxmlformats.org/officeDocument/2006/relationships/slideLayout" Target="../slideLayouts/slideLayout57.xml"/><Relationship Id="rId9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 Narrow" pitchFamily="34" charset="0"/>
              </a:defRPr>
            </a:lvl1pPr>
          </a:lstStyle>
          <a:p>
            <a:fld id="{F47A0571-47D0-4882-B937-5CA7C12E331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43725" name="Group 13"/>
          <p:cNvGrpSpPr>
            <a:grpSpLocks/>
          </p:cNvGrpSpPr>
          <p:nvPr/>
        </p:nvGrpSpPr>
        <p:grpSpPr bwMode="auto">
          <a:xfrm>
            <a:off x="8029575" y="5865813"/>
            <a:ext cx="1143000" cy="914400"/>
            <a:chOff x="5058" y="3695"/>
            <a:chExt cx="720" cy="576"/>
          </a:xfrm>
        </p:grpSpPr>
        <p:sp>
          <p:nvSpPr>
            <p:cNvPr id="243726" name="Oval 14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7" name="Text Box 15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700" b="1"/>
                <a:t>THE COMMONWEALTH</a:t>
              </a:r>
            </a:p>
            <a:p>
              <a:pPr algn="ctr"/>
              <a:r>
                <a:rPr lang="en-US" sz="700" b="1"/>
                <a:t> FUND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1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1500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1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15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50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50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 Narrow" pitchFamily="34" charset="0"/>
              </a:defRPr>
            </a:lvl1pPr>
          </a:lstStyle>
          <a:p>
            <a:fld id="{0D366AA9-369C-407D-A047-44654B53EDD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1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1500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1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15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27368" name="Picture 8" descr="CFlogo 2-color ko white 1200 dpi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139113" y="5848350"/>
            <a:ext cx="960437" cy="9604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1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1500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1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15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991" name="Rectangle 7"/>
          <p:cNvSpPr>
            <a:spLocks noChangeArrowheads="1"/>
          </p:cNvSpPr>
          <p:nvPr/>
        </p:nvSpPr>
        <p:spPr bwMode="auto">
          <a:xfrm>
            <a:off x="7010400" y="0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rIns="45720"/>
          <a:lstStyle/>
          <a:p>
            <a:pPr algn="r"/>
            <a:fld id="{DBF23814-2C7E-40E5-8D1C-137B3992B5A3}" type="slidenum">
              <a:rPr lang="en-US" sz="1600" b="1">
                <a:latin typeface="Arial Narrow" pitchFamily="34" charset="0"/>
              </a:rPr>
              <a:pPr algn="r"/>
              <a:t>‹#›</a:t>
            </a:fld>
            <a:endParaRPr lang="en-US" sz="1600" b="1"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1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1500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1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15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1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1500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1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15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  <a:noFill/>
        </p:spPr>
        <p:txBody>
          <a:bodyPr tIns="45720" anchor="t" anchorCtr="1"/>
          <a:lstStyle/>
          <a:p>
            <a:r>
              <a:rPr lang="en-US" sz="2000" dirty="0" smtClean="0"/>
              <a:t>Exhibit 1. Only One of Three Small-Firm Workers </a:t>
            </a:r>
            <a:br>
              <a:rPr lang="en-US" sz="2000" dirty="0" smtClean="0"/>
            </a:br>
            <a:r>
              <a:rPr lang="en-US" sz="2000" dirty="0" smtClean="0"/>
              <a:t>Was Insured Through Their Employer in 2010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77517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32512571"/>
              </p:ext>
            </p:extLst>
          </p:nvPr>
        </p:nvGraphicFramePr>
        <p:xfrm>
          <a:off x="147638" y="914400"/>
          <a:ext cx="8774112" cy="497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Chart" r:id="rId4" imgW="9550400" imgH="5410200" progId="MSGraph.Chart.8">
                  <p:embed followColorScheme="full"/>
                </p:oleObj>
              </mc:Choice>
              <mc:Fallback>
                <p:oleObj name="Chart" r:id="rId4" imgW="9550400" imgH="5410200" progId="MSGraph.Chart.8">
                  <p:embed followColorScheme="full"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914400"/>
                        <a:ext cx="8774112" cy="497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5172" name="Text Box 4"/>
          <p:cNvSpPr txBox="1">
            <a:spLocks noChangeArrowheads="1"/>
          </p:cNvSpPr>
          <p:nvPr/>
        </p:nvSpPr>
        <p:spPr bwMode="auto">
          <a:xfrm>
            <a:off x="42332" y="6172200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/>
              <a:t>^ Includes </a:t>
            </a:r>
            <a:r>
              <a:rPr lang="en-US" sz="1200" dirty="0"/>
              <a:t>both part-time and full-time </a:t>
            </a:r>
            <a:r>
              <a:rPr lang="en-US" sz="1200" dirty="0" smtClean="0"/>
              <a:t>workers who are not self-employed.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200" dirty="0" smtClean="0"/>
              <a:t>Note</a:t>
            </a:r>
            <a:r>
              <a:rPr lang="en-US" sz="1200" dirty="0"/>
              <a:t>: Subgroups may not sum to </a:t>
            </a:r>
            <a:r>
              <a:rPr lang="en-US" sz="1200" dirty="0" smtClean="0"/>
              <a:t>100 percent because of </a:t>
            </a:r>
            <a:r>
              <a:rPr lang="en-US" sz="1200" dirty="0"/>
              <a:t>rounding.</a:t>
            </a:r>
          </a:p>
          <a:p>
            <a:r>
              <a:rPr lang="en-US" sz="1200" dirty="0"/>
              <a:t>Source: The Commonwealth Fund Biennial Health Insurance Survey (</a:t>
            </a:r>
            <a:r>
              <a:rPr lang="en-US" sz="1200" dirty="0" smtClean="0"/>
              <a:t>2010).</a:t>
            </a:r>
            <a:endParaRPr lang="en-US" sz="1200" dirty="0"/>
          </a:p>
        </p:txBody>
      </p:sp>
      <p:sp>
        <p:nvSpPr>
          <p:cNvPr id="775174" name="Text Box 6"/>
          <p:cNvSpPr txBox="1">
            <a:spLocks noChangeArrowheads="1"/>
          </p:cNvSpPr>
          <p:nvPr/>
        </p:nvSpPr>
        <p:spPr bwMode="auto">
          <a:xfrm>
            <a:off x="152400" y="981075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/>
              <a:t>Percent of working </a:t>
            </a:r>
            <a:r>
              <a:rPr lang="en-US" sz="1600" b="1" dirty="0" smtClean="0"/>
              <a:t>adults^ </a:t>
            </a:r>
            <a:r>
              <a:rPr lang="en-US" sz="1600" b="1" dirty="0"/>
              <a:t>ages 19–64</a:t>
            </a:r>
          </a:p>
        </p:txBody>
      </p:sp>
    </p:spTree>
    <p:extLst>
      <p:ext uri="{BB962C8B-B14F-4D97-AF65-F5344CB8AC3E}">
        <p14:creationId xmlns:p14="http://schemas.microsoft.com/office/powerpoint/2010/main" val="255274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4498315"/>
              </p:ext>
            </p:extLst>
          </p:nvPr>
        </p:nvGraphicFramePr>
        <p:xfrm>
          <a:off x="533400" y="1232987"/>
          <a:ext cx="7969467" cy="452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1440"/>
            <a:ext cx="9144000" cy="1005840"/>
          </a:xfrm>
        </p:spPr>
        <p:txBody>
          <a:bodyPr anchor="t" anchorCtr="1"/>
          <a:lstStyle/>
          <a:p>
            <a:r>
              <a:rPr lang="en-US" sz="2000" dirty="0" smtClean="0"/>
              <a:t>Exhibit 2. Declining Share </a:t>
            </a:r>
            <a:r>
              <a:rPr lang="en-US" sz="2000" dirty="0"/>
              <a:t>of </a:t>
            </a:r>
            <a:r>
              <a:rPr lang="en-US" sz="2000" dirty="0" smtClean="0"/>
              <a:t>Small-Firm Employees </a:t>
            </a:r>
            <a:br>
              <a:rPr lang="en-US" sz="2000" dirty="0" smtClean="0"/>
            </a:br>
            <a:r>
              <a:rPr lang="en-US" sz="2000" dirty="0" smtClean="0"/>
              <a:t>Offered, Eligible for, and Covered by Own </a:t>
            </a:r>
            <a:br>
              <a:rPr lang="en-US" sz="2000" dirty="0" smtClean="0"/>
            </a:br>
            <a:r>
              <a:rPr lang="en-US" sz="2000" dirty="0" smtClean="0"/>
              <a:t>Employer Health Benefits, 2003–2010</a:t>
            </a:r>
            <a:endParaRPr lang="en-US" sz="20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335" y="6350001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^ Workers include both </a:t>
            </a:r>
            <a:r>
              <a:rPr lang="en-US" sz="1200" dirty="0"/>
              <a:t>part-time and full-time </a:t>
            </a:r>
            <a:r>
              <a:rPr lang="en-US" sz="1200" dirty="0" smtClean="0"/>
              <a:t>workers who are not self-employed.</a:t>
            </a:r>
          </a:p>
          <a:p>
            <a:pPr eaLnBrk="1" hangingPunct="1"/>
            <a:r>
              <a:rPr lang="en-US" sz="1200" dirty="0" smtClean="0"/>
              <a:t>Source: </a:t>
            </a:r>
            <a:r>
              <a:rPr lang="en-US" sz="1200" dirty="0"/>
              <a:t>The Commonwealth Fund Biennial Health Insurance Surveys (</a:t>
            </a:r>
            <a:r>
              <a:rPr lang="en-US" sz="1200" dirty="0" smtClean="0"/>
              <a:t>2003 and </a:t>
            </a:r>
            <a:r>
              <a:rPr lang="en-US" sz="1200" dirty="0"/>
              <a:t>2010).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24933" y="1066800"/>
            <a:ext cx="3981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Percent of working </a:t>
            </a:r>
            <a:r>
              <a:rPr lang="en-US" sz="1600" b="1" dirty="0" smtClean="0"/>
              <a:t>adults^ </a:t>
            </a:r>
            <a:r>
              <a:rPr lang="en-US" sz="1600" b="1" dirty="0"/>
              <a:t>ages 19–64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62000" y="5712480"/>
            <a:ext cx="26034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/>
              <a:t>Small </a:t>
            </a:r>
            <a:r>
              <a:rPr lang="en-US" sz="1400" b="1" dirty="0" smtClean="0"/>
              <a:t>firms</a:t>
            </a:r>
            <a:endParaRPr lang="en-US" sz="1400" b="1" dirty="0"/>
          </a:p>
          <a:p>
            <a:pPr algn="ctr" eaLnBrk="1" hangingPunct="1"/>
            <a:r>
              <a:rPr lang="en-US" sz="1400" b="1" dirty="0" smtClean="0"/>
              <a:t>(&lt;50 </a:t>
            </a:r>
            <a:r>
              <a:rPr lang="en-US" sz="1400" b="1" dirty="0"/>
              <a:t>employees)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1281737" y="5715000"/>
            <a:ext cx="1481328" cy="124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553200" y="5700123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/>
              <a:t>Large </a:t>
            </a:r>
            <a:r>
              <a:rPr lang="en-US" sz="1400" b="1" dirty="0" smtClean="0"/>
              <a:t>firms</a:t>
            </a:r>
            <a:endParaRPr lang="en-US" sz="1400" b="1" dirty="0"/>
          </a:p>
          <a:p>
            <a:pPr algn="ctr" eaLnBrk="1" hangingPunct="1"/>
            <a:r>
              <a:rPr lang="en-US" sz="1400" b="1" dirty="0" smtClean="0"/>
              <a:t>(</a:t>
            </a:r>
            <a:r>
              <a:rPr lang="en-US" sz="1400" b="1" u="sng" dirty="0" smtClean="0"/>
              <a:t>&gt;</a:t>
            </a:r>
            <a:r>
              <a:rPr lang="en-US" sz="1400" b="1" dirty="0" smtClean="0"/>
              <a:t>100 </a:t>
            </a:r>
            <a:r>
              <a:rPr lang="en-US" sz="1400" b="1" dirty="0"/>
              <a:t>employees)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6714064" y="5702547"/>
            <a:ext cx="1481328" cy="124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-1112108" y="474499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543300" y="5725180"/>
            <a:ext cx="26034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 smtClean="0"/>
              <a:t>Midsize firms</a:t>
            </a:r>
            <a:endParaRPr lang="en-US" sz="1400" b="1" dirty="0"/>
          </a:p>
          <a:p>
            <a:pPr algn="ctr" eaLnBrk="1" hangingPunct="1"/>
            <a:r>
              <a:rPr lang="en-US" sz="1400" b="1" dirty="0" smtClean="0"/>
              <a:t>(50–99 employees</a:t>
            </a:r>
            <a:r>
              <a:rPr lang="en-US" sz="1400" b="1" dirty="0"/>
              <a:t>)</a:t>
            </a: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 flipV="1">
            <a:off x="4004735" y="5702547"/>
            <a:ext cx="1481328" cy="124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60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1440"/>
            <a:ext cx="9144000" cy="732498"/>
          </a:xfrm>
        </p:spPr>
        <p:txBody>
          <a:bodyPr anchor="t" anchorCtr="1"/>
          <a:lstStyle/>
          <a:p>
            <a:r>
              <a:rPr lang="en-US" sz="2000" dirty="0" smtClean="0">
                <a:solidFill>
                  <a:schemeClr val="tx1"/>
                </a:solidFill>
              </a:rPr>
              <a:t>Exhibit 3</a:t>
            </a:r>
            <a:r>
              <a:rPr lang="en-US" sz="2000" dirty="0" smtClean="0"/>
              <a:t>. Fewer Than One of Five Low-Wage Employees </a:t>
            </a:r>
            <a:br>
              <a:rPr lang="en-US" sz="2000" dirty="0" smtClean="0"/>
            </a:br>
            <a:r>
              <a:rPr lang="en-US" sz="2000" dirty="0" smtClean="0"/>
              <a:t>in Small Firms Has a Health Plan Through Their Employer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0425510"/>
              </p:ext>
            </p:extLst>
          </p:nvPr>
        </p:nvGraphicFramePr>
        <p:xfrm>
          <a:off x="457200" y="1296487"/>
          <a:ext cx="8227755" cy="452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332" y="6354003"/>
            <a:ext cx="7854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^ Workers include both </a:t>
            </a:r>
            <a:r>
              <a:rPr lang="en-US" sz="1200" dirty="0"/>
              <a:t>part-time and full-time </a:t>
            </a:r>
            <a:r>
              <a:rPr lang="en-US" sz="1200" dirty="0" smtClean="0"/>
              <a:t>workers who are not self-employed.</a:t>
            </a:r>
          </a:p>
          <a:p>
            <a:pPr eaLnBrk="1" hangingPunct="1"/>
            <a:r>
              <a:rPr lang="en-US" sz="1200" dirty="0" smtClean="0"/>
              <a:t>Source: </a:t>
            </a:r>
            <a:r>
              <a:rPr lang="en-US" sz="1200" dirty="0"/>
              <a:t>The Commonwealth Fund Biennial Health Insurance </a:t>
            </a:r>
            <a:r>
              <a:rPr lang="en-US" sz="1200" dirty="0" smtClean="0"/>
              <a:t>Survey (2010</a:t>
            </a:r>
            <a:r>
              <a:rPr lang="en-US" sz="1200" dirty="0"/>
              <a:t>).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97931" y="931334"/>
            <a:ext cx="3981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Percent of working </a:t>
            </a:r>
            <a:r>
              <a:rPr lang="en-US" sz="1600" b="1" dirty="0" smtClean="0"/>
              <a:t>adults^ </a:t>
            </a:r>
            <a:r>
              <a:rPr lang="en-US" sz="1600" b="1" dirty="0"/>
              <a:t>ages 19–64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626591" y="5809930"/>
            <a:ext cx="178706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Small </a:t>
            </a:r>
            <a:r>
              <a:rPr lang="en-US" sz="1600" b="1" dirty="0" smtClean="0"/>
              <a:t>firms</a:t>
            </a:r>
            <a:endParaRPr lang="en-US" sz="1600" b="1" dirty="0"/>
          </a:p>
          <a:p>
            <a:pPr algn="ctr" eaLnBrk="1" hangingPunct="1"/>
            <a:r>
              <a:rPr lang="en-US" sz="1600" b="1" dirty="0"/>
              <a:t>(&lt;50 </a:t>
            </a:r>
            <a:r>
              <a:rPr lang="en-US" sz="1600" b="1" dirty="0" smtClean="0"/>
              <a:t>employees</a:t>
            </a:r>
            <a:r>
              <a:rPr lang="en-US" sz="1600" b="1" dirty="0"/>
              <a:t>)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253065" y="5825068"/>
            <a:ext cx="2514600" cy="124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170149" y="5809930"/>
            <a:ext cx="178706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Large </a:t>
            </a:r>
            <a:r>
              <a:rPr lang="en-US" sz="1600" b="1" dirty="0" smtClean="0"/>
              <a:t>firms</a:t>
            </a:r>
            <a:endParaRPr lang="en-US" sz="1600" b="1" dirty="0"/>
          </a:p>
          <a:p>
            <a:pPr algn="ctr" eaLnBrk="1" hangingPunct="1"/>
            <a:r>
              <a:rPr lang="en-US" sz="1600" b="1" dirty="0" smtClean="0"/>
              <a:t>(</a:t>
            </a:r>
            <a:r>
              <a:rPr lang="en-US" sz="1600" b="1" u="sng" dirty="0"/>
              <a:t>&gt;</a:t>
            </a:r>
            <a:r>
              <a:rPr lang="en-US" sz="1600" b="1" dirty="0"/>
              <a:t>50 employees)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799593" y="5825068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-1112108" y="474499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6488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1440"/>
            <a:ext cx="9144000" cy="732498"/>
          </a:xfrm>
        </p:spPr>
        <p:txBody>
          <a:bodyPr anchor="t" anchorCtr="1"/>
          <a:lstStyle/>
          <a:p>
            <a:r>
              <a:rPr lang="en-US" sz="2000" dirty="0" smtClean="0">
                <a:solidFill>
                  <a:schemeClr val="tx1"/>
                </a:solidFill>
              </a:rPr>
              <a:t>Exhibit 4. Employer Coverage Rates in Small Firms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Declined for Low- and Higher-Wage Workers, 2003–2010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78470571"/>
              </p:ext>
            </p:extLst>
          </p:nvPr>
        </p:nvGraphicFramePr>
        <p:xfrm>
          <a:off x="715488" y="1214238"/>
          <a:ext cx="7817067" cy="452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335" y="6353357"/>
            <a:ext cx="807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^ Workers </a:t>
            </a:r>
            <a:r>
              <a:rPr lang="en-US" sz="1200" dirty="0"/>
              <a:t>include both part-time and full-time workers who are not </a:t>
            </a:r>
            <a:r>
              <a:rPr lang="en-US" sz="1200" dirty="0" smtClean="0"/>
              <a:t>self-employed. </a:t>
            </a:r>
            <a:endParaRPr lang="en-US" sz="1200" dirty="0"/>
          </a:p>
          <a:p>
            <a:pPr eaLnBrk="1" hangingPunct="1"/>
            <a:r>
              <a:rPr lang="en-US" sz="1200" dirty="0" smtClean="0"/>
              <a:t>Source: </a:t>
            </a:r>
            <a:r>
              <a:rPr lang="en-US" sz="1200" dirty="0"/>
              <a:t>The Commonwealth Fund Biennial Health Insurance Surveys </a:t>
            </a:r>
            <a:r>
              <a:rPr lang="en-US" sz="1200" dirty="0" smtClean="0"/>
              <a:t>(2003 and 2010</a:t>
            </a:r>
            <a:r>
              <a:rPr lang="en-US" sz="1200" dirty="0"/>
              <a:t>).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28132" y="990600"/>
            <a:ext cx="716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Percent of </a:t>
            </a:r>
            <a:r>
              <a:rPr lang="en-US" sz="1600" b="1" dirty="0" smtClean="0"/>
              <a:t>workers^ </a:t>
            </a:r>
            <a:r>
              <a:rPr lang="en-US" sz="1600" b="1" dirty="0"/>
              <a:t>ages </a:t>
            </a:r>
            <a:r>
              <a:rPr lang="en-US" sz="1600" b="1" dirty="0" smtClean="0"/>
              <a:t>19–64 covered through their own employer</a:t>
            </a:r>
            <a:endParaRPr lang="en-US" sz="1600" b="1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847111" y="5703749"/>
            <a:ext cx="178706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Small </a:t>
            </a:r>
            <a:r>
              <a:rPr lang="en-US" sz="1600" b="1" dirty="0" smtClean="0"/>
              <a:t>firms</a:t>
            </a:r>
            <a:endParaRPr lang="en-US" sz="1600" b="1" dirty="0"/>
          </a:p>
          <a:p>
            <a:pPr algn="ctr" eaLnBrk="1" hangingPunct="1"/>
            <a:r>
              <a:rPr lang="en-US" sz="1600" b="1" dirty="0" smtClean="0"/>
              <a:t>(&lt;50 </a:t>
            </a:r>
            <a:r>
              <a:rPr lang="en-US" sz="1600" b="1" dirty="0"/>
              <a:t>employees)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564216" y="5715000"/>
            <a:ext cx="23317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071283" y="5691392"/>
            <a:ext cx="178706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Large </a:t>
            </a:r>
            <a:r>
              <a:rPr lang="en-US" sz="1600" b="1" dirty="0" smtClean="0"/>
              <a:t>firms</a:t>
            </a:r>
            <a:endParaRPr lang="en-US" sz="1600" b="1" dirty="0"/>
          </a:p>
          <a:p>
            <a:pPr algn="ctr" eaLnBrk="1" hangingPunct="1"/>
            <a:r>
              <a:rPr lang="en-US" sz="1600" b="1" dirty="0" smtClean="0"/>
              <a:t>(</a:t>
            </a:r>
            <a:r>
              <a:rPr lang="en-US" sz="1600" b="1" u="sng" dirty="0" smtClean="0"/>
              <a:t>&gt;</a:t>
            </a:r>
            <a:r>
              <a:rPr lang="en-US" sz="1600" b="1" dirty="0" smtClean="0"/>
              <a:t>50 employees</a:t>
            </a:r>
            <a:r>
              <a:rPr lang="en-US" sz="1600" b="1" dirty="0"/>
              <a:t>)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797548" y="5715000"/>
            <a:ext cx="23317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-1112108" y="4626457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40495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  <a:noFill/>
        </p:spPr>
        <p:txBody>
          <a:bodyPr tIns="91440" anchor="t" anchorCtr="1"/>
          <a:lstStyle/>
          <a:p>
            <a:r>
              <a:rPr lang="en-US" sz="2000" dirty="0" smtClean="0"/>
              <a:t>Exhibit </a:t>
            </a:r>
            <a:r>
              <a:rPr lang="en-US" sz="2000" dirty="0"/>
              <a:t>5</a:t>
            </a:r>
            <a:r>
              <a:rPr lang="en-US" sz="2000" dirty="0" smtClean="0"/>
              <a:t>. More Than Half of Low-Wage Workers in </a:t>
            </a:r>
            <a:br>
              <a:rPr lang="en-US" sz="2000" dirty="0" smtClean="0"/>
            </a:br>
            <a:r>
              <a:rPr lang="en-US" sz="2000" dirty="0" smtClean="0"/>
              <a:t>Small Firms Were Uninsured During 2010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77517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93771574"/>
              </p:ext>
            </p:extLst>
          </p:nvPr>
        </p:nvGraphicFramePr>
        <p:xfrm>
          <a:off x="258763" y="1153058"/>
          <a:ext cx="8656637" cy="4409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Chart" r:id="rId4" imgW="9550400" imgH="4572000" progId="MSGraph.Chart.8">
                  <p:embed followColorScheme="full"/>
                </p:oleObj>
              </mc:Choice>
              <mc:Fallback>
                <p:oleObj name="Chart" r:id="rId4" imgW="9550400" imgH="4572000" progId="MSGraph.Chart.8">
                  <p:embed followColorScheme="full"/>
                  <p:pic>
                    <p:nvPicPr>
                      <p:cNvPr id="0" name="Picture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1153058"/>
                        <a:ext cx="8656637" cy="4409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5172" name="Text Box 4"/>
          <p:cNvSpPr txBox="1">
            <a:spLocks noChangeArrowheads="1"/>
          </p:cNvSpPr>
          <p:nvPr/>
        </p:nvSpPr>
        <p:spPr bwMode="auto">
          <a:xfrm>
            <a:off x="42332" y="6172200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/>
              <a:t>^ Includes </a:t>
            </a:r>
            <a:r>
              <a:rPr lang="en-US" sz="1200" dirty="0"/>
              <a:t>both part-time and full-time </a:t>
            </a:r>
            <a:r>
              <a:rPr lang="en-US" sz="1200" dirty="0" smtClean="0"/>
              <a:t>workers who are not self-employed.</a:t>
            </a:r>
          </a:p>
          <a:p>
            <a:r>
              <a:rPr lang="en-US" sz="1200" dirty="0" smtClean="0"/>
              <a:t>Note: Subtotals may not sum to total because of rounding.</a:t>
            </a:r>
          </a:p>
          <a:p>
            <a:r>
              <a:rPr lang="en-US" sz="1200" dirty="0" smtClean="0"/>
              <a:t>Source</a:t>
            </a:r>
            <a:r>
              <a:rPr lang="en-US" sz="1200" dirty="0"/>
              <a:t>: The Commonwealth Fund Biennial Health Insurance Survey (</a:t>
            </a:r>
            <a:r>
              <a:rPr lang="en-US" sz="1200" dirty="0" smtClean="0"/>
              <a:t>2010).</a:t>
            </a:r>
            <a:endParaRPr lang="en-US" sz="1200" dirty="0"/>
          </a:p>
        </p:txBody>
      </p:sp>
      <p:sp>
        <p:nvSpPr>
          <p:cNvPr id="775173" name="Text Box 5"/>
          <p:cNvSpPr txBox="1">
            <a:spLocks noChangeArrowheads="1"/>
          </p:cNvSpPr>
          <p:nvPr/>
        </p:nvSpPr>
        <p:spPr bwMode="auto">
          <a:xfrm>
            <a:off x="2908528" y="5308025"/>
            <a:ext cx="178706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Small </a:t>
            </a:r>
            <a:r>
              <a:rPr lang="en-US" sz="1600" b="1" dirty="0" smtClean="0"/>
              <a:t>firms</a:t>
            </a:r>
            <a:endParaRPr lang="en-US" sz="1600" b="1" dirty="0"/>
          </a:p>
          <a:p>
            <a:pPr algn="ctr"/>
            <a:r>
              <a:rPr lang="en-US" sz="1600" b="1" dirty="0" smtClean="0"/>
              <a:t>(&lt;50 </a:t>
            </a:r>
            <a:r>
              <a:rPr lang="en-US" sz="1600" b="1" dirty="0"/>
              <a:t>employees)</a:t>
            </a:r>
          </a:p>
        </p:txBody>
      </p:sp>
      <p:sp>
        <p:nvSpPr>
          <p:cNvPr id="775174" name="Text Box 6"/>
          <p:cNvSpPr txBox="1">
            <a:spLocks noChangeArrowheads="1"/>
          </p:cNvSpPr>
          <p:nvPr/>
        </p:nvSpPr>
        <p:spPr bwMode="auto">
          <a:xfrm>
            <a:off x="251885" y="1066800"/>
            <a:ext cx="4438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/>
              <a:t>Percent of working adults^ ages 19–64</a:t>
            </a:r>
          </a:p>
        </p:txBody>
      </p:sp>
      <p:sp>
        <p:nvSpPr>
          <p:cNvPr id="775181" name="Line 13"/>
          <p:cNvSpPr>
            <a:spLocks noChangeShapeType="1"/>
          </p:cNvSpPr>
          <p:nvPr/>
        </p:nvSpPr>
        <p:spPr bwMode="auto">
          <a:xfrm>
            <a:off x="2616201" y="5308602"/>
            <a:ext cx="24597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/>
          </a:p>
        </p:txBody>
      </p:sp>
      <p:sp>
        <p:nvSpPr>
          <p:cNvPr id="775182" name="Text Box 14"/>
          <p:cNvSpPr txBox="1">
            <a:spLocks noChangeArrowheads="1"/>
          </p:cNvSpPr>
          <p:nvPr/>
        </p:nvSpPr>
        <p:spPr bwMode="auto">
          <a:xfrm>
            <a:off x="6407378" y="5308025"/>
            <a:ext cx="178706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Large </a:t>
            </a:r>
            <a:r>
              <a:rPr lang="en-US" sz="1600" b="1" dirty="0" smtClean="0"/>
              <a:t>firms</a:t>
            </a:r>
            <a:endParaRPr lang="en-US" sz="1600" b="1" dirty="0"/>
          </a:p>
          <a:p>
            <a:pPr algn="ctr"/>
            <a:r>
              <a:rPr lang="en-US" sz="1600" b="1" dirty="0" smtClean="0"/>
              <a:t>(</a:t>
            </a:r>
            <a:r>
              <a:rPr lang="en-US" sz="1600" b="1" u="sng" dirty="0" smtClean="0"/>
              <a:t>&gt;</a:t>
            </a:r>
            <a:r>
              <a:rPr lang="en-US" sz="1600" b="1" dirty="0" smtClean="0"/>
              <a:t>50 </a:t>
            </a:r>
            <a:r>
              <a:rPr lang="en-US" sz="1600" b="1" dirty="0"/>
              <a:t>employees)</a:t>
            </a:r>
          </a:p>
        </p:txBody>
      </p:sp>
      <p:sp>
        <p:nvSpPr>
          <p:cNvPr id="775185" name="Line 17"/>
          <p:cNvSpPr>
            <a:spLocks noChangeShapeType="1"/>
          </p:cNvSpPr>
          <p:nvPr/>
        </p:nvSpPr>
        <p:spPr bwMode="auto">
          <a:xfrm>
            <a:off x="6127749" y="5308602"/>
            <a:ext cx="24597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/>
          </a:p>
        </p:txBody>
      </p:sp>
      <p:sp>
        <p:nvSpPr>
          <p:cNvPr id="2" name="TextBox 1"/>
          <p:cNvSpPr txBox="1"/>
          <p:nvPr/>
        </p:nvSpPr>
        <p:spPr>
          <a:xfrm>
            <a:off x="1022350" y="386938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22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43658" y="331904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40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68733" y="432658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7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35693" y="350531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33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57325" y="40556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15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02149" y="396251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19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32657" y="288725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54</a:t>
            </a:r>
            <a:endParaRPr lang="en-US" sz="1600" b="1" dirty="0"/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8489950" y="4631269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168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515" name="Rectangle 107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520"/>
          </a:xfrm>
          <a:noFill/>
          <a:ln/>
        </p:spPr>
        <p:txBody>
          <a:bodyPr anchor="t" anchorCtr="1"/>
          <a:lstStyle/>
          <a:p>
            <a:r>
              <a:rPr lang="en-US" sz="2000" dirty="0" smtClean="0"/>
              <a:t>Exhibit 6. </a:t>
            </a:r>
            <a:r>
              <a:rPr lang="en-US" sz="2000" dirty="0"/>
              <a:t>The Individual Insurance Market Is Not an</a:t>
            </a:r>
            <a:br>
              <a:rPr lang="en-US" sz="2000" dirty="0"/>
            </a:br>
            <a:r>
              <a:rPr lang="en-US" sz="2000" dirty="0"/>
              <a:t>Affordable Option for </a:t>
            </a:r>
            <a:r>
              <a:rPr lang="en-US" sz="2000" dirty="0" smtClean="0"/>
              <a:t>Workers and the Self-Employed</a:t>
            </a:r>
            <a:endParaRPr lang="en-US" sz="2000" dirty="0"/>
          </a:p>
        </p:txBody>
      </p:sp>
      <p:graphicFrame>
        <p:nvGraphicFramePr>
          <p:cNvPr id="785518" name="Group 1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755715"/>
              </p:ext>
            </p:extLst>
          </p:nvPr>
        </p:nvGraphicFramePr>
        <p:xfrm>
          <a:off x="321737" y="1258669"/>
          <a:ext cx="8503920" cy="4148328"/>
        </p:xfrm>
        <a:graphic>
          <a:graphicData uri="http://schemas.openxmlformats.org/drawingml/2006/table">
            <a:tbl>
              <a:tblPr/>
              <a:tblGrid>
                <a:gridCol w="3017520"/>
                <a:gridCol w="1097280"/>
                <a:gridCol w="1097280"/>
                <a:gridCol w="1097280"/>
                <a:gridCol w="1097280"/>
                <a:gridCol w="1097280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Working adults^ ages 19–64:</a:t>
                      </a:r>
                    </a:p>
                  </a:txBody>
                  <a:tcPr marL="45720" marR="45720" anchor="b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&lt;50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employees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&lt;$15/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$15/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168"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Have individual coverage or tried to buy it in past three years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Bembo" pitchFamily="2" charset="0"/>
                      </a:endParaRPr>
                    </a:p>
                  </a:txBody>
                  <a:tcPr marL="45720" marR="4572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19%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13%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19%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12%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27432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Bembo" pitchFamily="2" charset="0"/>
                        </a:rPr>
                        <a:t>Found it very difficult or impossible to find coverage they needed</a:t>
                      </a:r>
                    </a:p>
                  </a:txBody>
                  <a:tcPr marL="45720" marR="4572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Bembo" pitchFamily="2" charset="0"/>
                        </a:rPr>
                        <a:t>Found it very difficult or impossible to find affordable coverage</a:t>
                      </a:r>
                    </a:p>
                  </a:txBody>
                  <a:tcPr marL="45720" marR="4572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Bembo" pitchFamily="2" charset="0"/>
                        </a:rPr>
                        <a:t>Were turned down, charged a higher price, or had condition excluded  because of a preexisting condition</a:t>
                      </a:r>
                    </a:p>
                  </a:txBody>
                  <a:tcPr marL="45720" marR="4572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Bembo" pitchFamily="2" charset="0"/>
                        </a:rPr>
                        <a:t>Any of the above</a:t>
                      </a:r>
                    </a:p>
                  </a:txBody>
                  <a:tcPr marL="45720" marR="4572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Bembo" pitchFamily="2" charset="0"/>
                        </a:rPr>
                        <a:t>Never bought a plan* </a:t>
                      </a:r>
                    </a:p>
                  </a:txBody>
                  <a:tcPr marL="45720" marR="457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5459" name="Text Box 51"/>
          <p:cNvSpPr txBox="1">
            <a:spLocks noChangeArrowheads="1"/>
          </p:cNvSpPr>
          <p:nvPr/>
        </p:nvSpPr>
        <p:spPr bwMode="auto">
          <a:xfrm>
            <a:off x="42326" y="6172200"/>
            <a:ext cx="7772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200" dirty="0" smtClean="0"/>
              <a:t>^ Includes </a:t>
            </a:r>
            <a:r>
              <a:rPr lang="en-US" sz="1200" dirty="0"/>
              <a:t>both part-time and full-time workers.</a:t>
            </a:r>
          </a:p>
          <a:p>
            <a:r>
              <a:rPr lang="en-US" sz="1200" dirty="0" smtClean="0"/>
              <a:t>* Among </a:t>
            </a:r>
            <a:r>
              <a:rPr lang="en-US" sz="1200" dirty="0"/>
              <a:t>those who tried to buy a plan.</a:t>
            </a:r>
          </a:p>
          <a:p>
            <a:r>
              <a:rPr lang="en-US" sz="1200" dirty="0"/>
              <a:t>Source: The Commonwealth Fund Biennial Health Insurance Survey (</a:t>
            </a:r>
            <a:r>
              <a:rPr lang="en-US" sz="1200" dirty="0" smtClean="0"/>
              <a:t>2010).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8510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800426" y="5410200"/>
            <a:ext cx="178706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Large </a:t>
            </a:r>
            <a:r>
              <a:rPr lang="en-US" sz="1600" b="1" dirty="0" smtClean="0"/>
              <a:t>firms</a:t>
            </a:r>
            <a:endParaRPr lang="en-US" sz="1600" b="1" dirty="0"/>
          </a:p>
          <a:p>
            <a:pPr algn="ctr" eaLnBrk="1" hangingPunct="1"/>
            <a:r>
              <a:rPr lang="en-US" sz="1600" b="1" dirty="0" smtClean="0"/>
              <a:t>(</a:t>
            </a:r>
            <a:r>
              <a:rPr lang="en-US" sz="1600" b="1" u="sng" dirty="0" smtClean="0"/>
              <a:t>&gt;</a:t>
            </a:r>
            <a:r>
              <a:rPr lang="en-US" sz="1600" b="1" dirty="0" smtClean="0"/>
              <a:t>50 </a:t>
            </a:r>
            <a:r>
              <a:rPr lang="en-US" sz="1600" b="1" dirty="0"/>
              <a:t>employees)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dirty="0" smtClean="0">
                <a:solidFill>
                  <a:schemeClr val="tx1"/>
                </a:solidFill>
              </a:rPr>
              <a:t>Exhibit </a:t>
            </a:r>
            <a:r>
              <a:rPr lang="en-US" sz="2000" dirty="0">
                <a:solidFill>
                  <a:schemeClr val="tx1"/>
                </a:solidFill>
              </a:rPr>
              <a:t>7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smtClean="0"/>
              <a:t>Cost-Related Problems in Getting Needed Care </a:t>
            </a:r>
            <a:r>
              <a:rPr lang="en-US" sz="2000" dirty="0"/>
              <a:t>Increased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for Low-Wage Workers, 2003–2010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328268"/>
              </p:ext>
            </p:extLst>
          </p:nvPr>
        </p:nvGraphicFramePr>
        <p:xfrm>
          <a:off x="228600" y="1447800"/>
          <a:ext cx="8534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332" y="5984671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^ Workers include both </a:t>
            </a:r>
            <a:r>
              <a:rPr lang="en-US" sz="1200" dirty="0"/>
              <a:t>part-time and full-time </a:t>
            </a:r>
            <a:r>
              <a:rPr lang="en-US" sz="1200" dirty="0" smtClean="0"/>
              <a:t>workers who are not self-employed.</a:t>
            </a:r>
          </a:p>
          <a:p>
            <a:pPr eaLnBrk="1" hangingPunct="1"/>
            <a:r>
              <a:rPr lang="en-US" sz="1200" dirty="0" smtClean="0"/>
              <a:t>^^ Any of </a:t>
            </a:r>
            <a:r>
              <a:rPr lang="en-US" sz="1200" dirty="0"/>
              <a:t>the following due to cost: </a:t>
            </a:r>
            <a:r>
              <a:rPr lang="en-US" sz="1200" dirty="0" smtClean="0"/>
              <a:t>had </a:t>
            </a:r>
            <a:r>
              <a:rPr lang="en-US" sz="1200" dirty="0"/>
              <a:t>a medical </a:t>
            </a:r>
            <a:r>
              <a:rPr lang="en-US" sz="1200" dirty="0" smtClean="0"/>
              <a:t>problem; did </a:t>
            </a:r>
            <a:r>
              <a:rPr lang="en-US" sz="1200" dirty="0"/>
              <a:t>not visit doctor or clinic; did not fill a prescription; skipped recommended test, treatment, or follow-up; did not get needed </a:t>
            </a:r>
            <a:r>
              <a:rPr lang="en-US" sz="1200" dirty="0" smtClean="0"/>
              <a:t>specialist care. </a:t>
            </a:r>
          </a:p>
          <a:p>
            <a:pPr eaLnBrk="1" hangingPunct="1"/>
            <a:r>
              <a:rPr lang="en-US" sz="1200" dirty="0" smtClean="0"/>
              <a:t>Source: </a:t>
            </a:r>
            <a:r>
              <a:rPr lang="en-US" sz="1200" dirty="0"/>
              <a:t>The Commonwealth Fund Biennial Health Insurance Surveys (</a:t>
            </a:r>
            <a:r>
              <a:rPr lang="en-US" sz="1200" dirty="0" smtClean="0"/>
              <a:t>2003 and </a:t>
            </a:r>
            <a:r>
              <a:rPr lang="en-US" sz="1200" dirty="0"/>
              <a:t>2010).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863595"/>
            <a:ext cx="70683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Percent of working adults^ ages </a:t>
            </a:r>
            <a:r>
              <a:rPr lang="en-US" sz="1600" b="1" dirty="0" smtClean="0"/>
              <a:t>19–64 who experienced a </a:t>
            </a:r>
            <a:br>
              <a:rPr lang="en-US" sz="1600" b="1" dirty="0" smtClean="0"/>
            </a:br>
            <a:r>
              <a:rPr lang="en-US" sz="1600" b="1" dirty="0" smtClean="0"/>
              <a:t>cost-related access problem in the past year^^</a:t>
            </a:r>
            <a:endParaRPr lang="en-US" sz="1600" b="1" dirty="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168401" y="5410200"/>
            <a:ext cx="32278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069416" y="5410200"/>
            <a:ext cx="32278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-1112108" y="474499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524000" y="5410200"/>
            <a:ext cx="254427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Small </a:t>
            </a:r>
            <a:r>
              <a:rPr lang="en-US" sz="1600" b="1" dirty="0" smtClean="0"/>
              <a:t>firms</a:t>
            </a:r>
            <a:endParaRPr lang="en-US" sz="1600" b="1" dirty="0"/>
          </a:p>
          <a:p>
            <a:pPr algn="ctr" eaLnBrk="1" hangingPunct="1"/>
            <a:r>
              <a:rPr lang="en-US" sz="1600" b="1" dirty="0" smtClean="0"/>
              <a:t>(&lt;50 </a:t>
            </a:r>
            <a:r>
              <a:rPr lang="en-US" sz="1600" b="1" dirty="0"/>
              <a:t>employees)</a:t>
            </a:r>
          </a:p>
        </p:txBody>
      </p:sp>
    </p:spTree>
    <p:extLst>
      <p:ext uri="{BB962C8B-B14F-4D97-AF65-F5344CB8AC3E}">
        <p14:creationId xmlns:p14="http://schemas.microsoft.com/office/powerpoint/2010/main" val="101641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631091" y="5429370"/>
            <a:ext cx="178706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Large </a:t>
            </a:r>
            <a:r>
              <a:rPr lang="en-US" sz="1600" b="1" dirty="0" smtClean="0"/>
              <a:t>firms</a:t>
            </a:r>
            <a:endParaRPr lang="en-US" sz="1600" b="1" dirty="0"/>
          </a:p>
          <a:p>
            <a:pPr algn="ctr" eaLnBrk="1" hangingPunct="1"/>
            <a:r>
              <a:rPr lang="en-US" sz="1600" b="1" dirty="0" smtClean="0"/>
              <a:t>(</a:t>
            </a:r>
            <a:r>
              <a:rPr lang="en-US" sz="1600" b="1" u="sng" dirty="0" smtClean="0"/>
              <a:t>&gt;</a:t>
            </a:r>
            <a:r>
              <a:rPr lang="en-US" sz="1600" b="1" dirty="0" smtClean="0"/>
              <a:t>50 </a:t>
            </a:r>
            <a:r>
              <a:rPr lang="en-US" sz="1600" b="1" dirty="0"/>
              <a:t>employees)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dirty="0" smtClean="0">
                <a:solidFill>
                  <a:schemeClr val="tx1"/>
                </a:solidFill>
              </a:rPr>
              <a:t>Exhibit 8</a:t>
            </a:r>
            <a:r>
              <a:rPr lang="en-US" sz="2000" dirty="0" smtClean="0"/>
              <a:t>. Problems Paying Medical Bills Increased for </a:t>
            </a:r>
            <a:br>
              <a:rPr lang="en-US" sz="2000" dirty="0" smtClean="0"/>
            </a:br>
            <a:r>
              <a:rPr lang="en-US" sz="2000" dirty="0" smtClean="0"/>
              <a:t>Workers in Small Firms, 2005–2010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80392570"/>
              </p:ext>
            </p:extLst>
          </p:nvPr>
        </p:nvGraphicFramePr>
        <p:xfrm>
          <a:off x="304800" y="14478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335" y="5985932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^ Workers include both </a:t>
            </a:r>
            <a:r>
              <a:rPr lang="en-US" sz="1200" dirty="0"/>
              <a:t>part-time and full-time </a:t>
            </a:r>
            <a:r>
              <a:rPr lang="en-US" sz="1200" dirty="0" smtClean="0"/>
              <a:t>workers who are not self-employed.</a:t>
            </a:r>
          </a:p>
          <a:p>
            <a:pPr eaLnBrk="1" hangingPunct="1"/>
            <a:r>
              <a:rPr lang="en-US" sz="1200" dirty="0" smtClean="0"/>
              <a:t>^^ Had </a:t>
            </a:r>
            <a:r>
              <a:rPr lang="en-US" sz="1200" dirty="0"/>
              <a:t>problems paying or unable to pay medical bills; contacted by collection agency for unpaid medical bills; had to change way of life to pay bills; medical bills being </a:t>
            </a:r>
            <a:r>
              <a:rPr lang="en-US" sz="1200" dirty="0" smtClean="0"/>
              <a:t>paid off over time. </a:t>
            </a:r>
          </a:p>
          <a:p>
            <a:pPr eaLnBrk="1" hangingPunct="1"/>
            <a:r>
              <a:rPr lang="en-US" sz="1200" dirty="0" smtClean="0"/>
              <a:t>Source: </a:t>
            </a:r>
            <a:r>
              <a:rPr lang="en-US" sz="1200" dirty="0"/>
              <a:t>The Commonwealth Fund Biennial Health Insurance Surveys (</a:t>
            </a:r>
            <a:r>
              <a:rPr lang="en-US" sz="1200" dirty="0" smtClean="0"/>
              <a:t>2005 and </a:t>
            </a:r>
            <a:r>
              <a:rPr lang="en-US" sz="1200" dirty="0"/>
              <a:t>2010).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48579" y="872068"/>
            <a:ext cx="668562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Percent of working adults^ ages </a:t>
            </a:r>
            <a:r>
              <a:rPr lang="en-US" sz="1600" b="1" dirty="0" smtClean="0"/>
              <a:t>19–64 who experienced a problem </a:t>
            </a:r>
            <a:br>
              <a:rPr lang="en-US" sz="1600" b="1" dirty="0" smtClean="0"/>
            </a:br>
            <a:r>
              <a:rPr lang="en-US" sz="1600" b="1" dirty="0" smtClean="0"/>
              <a:t>paying medical bills or accrued medical debt in the past year^^</a:t>
            </a:r>
            <a:endParaRPr lang="en-US" sz="1600" b="1" dirty="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168398" y="5444065"/>
            <a:ext cx="31363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53000" y="5444065"/>
            <a:ext cx="31363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-1112108" y="474499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858439" y="5435024"/>
            <a:ext cx="178706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Small </a:t>
            </a:r>
            <a:r>
              <a:rPr lang="en-US" sz="1600" b="1" dirty="0" smtClean="0"/>
              <a:t>firms</a:t>
            </a:r>
            <a:endParaRPr lang="en-US" sz="1600" b="1" dirty="0"/>
          </a:p>
          <a:p>
            <a:pPr algn="ctr" eaLnBrk="1" hangingPunct="1"/>
            <a:r>
              <a:rPr lang="en-US" sz="1600" b="1" dirty="0" smtClean="0"/>
              <a:t>(&lt;50 </a:t>
            </a:r>
            <a:r>
              <a:rPr lang="en-US" sz="1600" b="1" dirty="0"/>
              <a:t>employees)</a:t>
            </a:r>
          </a:p>
        </p:txBody>
      </p:sp>
    </p:spTree>
    <p:extLst>
      <p:ext uri="{BB962C8B-B14F-4D97-AF65-F5344CB8AC3E}">
        <p14:creationId xmlns:p14="http://schemas.microsoft.com/office/powerpoint/2010/main" val="386634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93325653"/>
              </p:ext>
            </p:extLst>
          </p:nvPr>
        </p:nvGraphicFramePr>
        <p:xfrm>
          <a:off x="228600" y="838200"/>
          <a:ext cx="8475658" cy="4861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837"/>
          </a:xfrm>
          <a:noFill/>
        </p:spPr>
        <p:txBody>
          <a:bodyPr tIns="45720" anchor="t" anchorCtr="1"/>
          <a:lstStyle/>
          <a:p>
            <a:r>
              <a:rPr lang="en-US" sz="2000" dirty="0" smtClean="0"/>
              <a:t>Exhibit 9. Uninsured Workers with Low and Moderate Incomes </a:t>
            </a:r>
            <a:br>
              <a:rPr lang="en-US" sz="2000" dirty="0" smtClean="0"/>
            </a:br>
            <a:r>
              <a:rPr lang="en-US" sz="2000" dirty="0" smtClean="0"/>
              <a:t>Will Be Eligible for Subsidized Insurance in 2014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95800" y="2762071"/>
            <a:ext cx="2171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 smtClean="0">
                <a:solidFill>
                  <a:schemeClr val="bg1"/>
                </a:solidFill>
                <a:ea typeface="Times New Roman" pitchFamily="-108" charset="0"/>
                <a:cs typeface="Bembo" pitchFamily="2" charset="0"/>
              </a:rPr>
              <a:t>Subsidized private insurance with consumer protections</a:t>
            </a:r>
          </a:p>
          <a:p>
            <a:pPr algn="ctr" eaLnBrk="1" hangingPunct="1"/>
            <a:r>
              <a:rPr lang="en-US" sz="1200" b="1" dirty="0" smtClean="0">
                <a:solidFill>
                  <a:schemeClr val="bg1"/>
                </a:solidFill>
                <a:ea typeface="Times New Roman" pitchFamily="-108" charset="0"/>
                <a:cs typeface="Bembo" pitchFamily="2" charset="0"/>
              </a:rPr>
              <a:t>133%–</a:t>
            </a:r>
            <a:r>
              <a:rPr lang="en-US" sz="1200" b="1" dirty="0" smtClean="0">
                <a:solidFill>
                  <a:schemeClr val="bg1"/>
                </a:solidFill>
                <a:ea typeface="Times New Roman" pitchFamily="-108" charset="0"/>
                <a:cs typeface="Bembo" pitchFamily="2" charset="0"/>
              </a:rPr>
              <a:t>399% FPL</a:t>
            </a:r>
            <a:endParaRPr lang="en-US" sz="1200" b="1" dirty="0">
              <a:solidFill>
                <a:schemeClr val="bg1"/>
              </a:solidFill>
              <a:ea typeface="Times New Roman" pitchFamily="-108" charset="0"/>
              <a:cs typeface="Bembo" pitchFamily="2" charset="0"/>
            </a:endParaRPr>
          </a:p>
          <a:p>
            <a:pPr algn="ctr" eaLnBrk="1" hangingPunct="1"/>
            <a:r>
              <a:rPr lang="en-US" sz="1200" b="1" dirty="0">
                <a:solidFill>
                  <a:schemeClr val="bg1"/>
                </a:solidFill>
                <a:ea typeface="Times New Roman" pitchFamily="-108" charset="0"/>
                <a:cs typeface="Bembo" pitchFamily="2" charset="0"/>
              </a:rPr>
              <a:t>13.9 million</a:t>
            </a:r>
          </a:p>
          <a:p>
            <a:pPr algn="ctr" eaLnBrk="1" hangingPunct="1"/>
            <a:r>
              <a:rPr lang="en-US" sz="1200" b="1" dirty="0" smtClean="0">
                <a:solidFill>
                  <a:schemeClr val="bg1"/>
                </a:solidFill>
                <a:ea typeface="Times New Roman" pitchFamily="-108" charset="0"/>
                <a:cs typeface="Bembo" pitchFamily="2" charset="0"/>
              </a:rPr>
              <a:t>50%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2332" y="6169337"/>
            <a:ext cx="78485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Notes: FPL refers to federal poverty level. Workers are full- and part-time workers.</a:t>
            </a:r>
          </a:p>
          <a:p>
            <a:pPr eaLnBrk="1" hangingPunct="1"/>
            <a:r>
              <a:rPr lang="en-US" sz="1200" dirty="0" smtClean="0"/>
              <a:t>Source: Analysis </a:t>
            </a:r>
            <a:r>
              <a:rPr lang="en-US" sz="1200" dirty="0"/>
              <a:t>of the March 2012 </a:t>
            </a:r>
            <a:r>
              <a:rPr lang="en-US" sz="1200" dirty="0" smtClean="0"/>
              <a:t>Current </a:t>
            </a:r>
            <a:r>
              <a:rPr lang="en-US" sz="1200" dirty="0"/>
              <a:t>Population </a:t>
            </a:r>
            <a:r>
              <a:rPr lang="en-US" sz="1200" dirty="0" smtClean="0"/>
              <a:t>Survey </a:t>
            </a:r>
            <a:r>
              <a:rPr lang="en-US" sz="1200" dirty="0"/>
              <a:t>by N. </a:t>
            </a:r>
            <a:r>
              <a:rPr lang="en-US" sz="1200" dirty="0" err="1"/>
              <a:t>Tilipman</a:t>
            </a:r>
            <a:r>
              <a:rPr lang="en-US" sz="1200" dirty="0"/>
              <a:t> and </a:t>
            </a:r>
            <a:r>
              <a:rPr lang="en-US" sz="1200" dirty="0" smtClean="0"/>
              <a:t>B. </a:t>
            </a:r>
            <a:r>
              <a:rPr lang="en-US" sz="1200" dirty="0" err="1"/>
              <a:t>Sampat</a:t>
            </a:r>
            <a:r>
              <a:rPr lang="en-US" sz="1200" dirty="0"/>
              <a:t> of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Columbia </a:t>
            </a:r>
            <a:r>
              <a:rPr lang="en-US" sz="1200" dirty="0"/>
              <a:t>University for The Commonwealth </a:t>
            </a:r>
            <a:r>
              <a:rPr lang="en-US" sz="1200" dirty="0" smtClean="0"/>
              <a:t>Fund.</a:t>
            </a:r>
            <a:endParaRPr lang="en-US" sz="1200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853265" y="3904327"/>
            <a:ext cx="1447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 smtClean="0"/>
              <a:t>Nonsubsidized private insurance with consumer protections </a:t>
            </a:r>
          </a:p>
          <a:p>
            <a:pPr algn="ctr" eaLnBrk="1" hangingPunct="1"/>
            <a:r>
              <a:rPr lang="en-US" sz="1200" b="1" dirty="0" smtClean="0"/>
              <a:t>400%+ FPL</a:t>
            </a:r>
          </a:p>
          <a:p>
            <a:pPr algn="ctr" eaLnBrk="1" hangingPunct="1"/>
            <a:r>
              <a:rPr lang="en-US" sz="1200" b="1" dirty="0"/>
              <a:t>3.5 million</a:t>
            </a:r>
          </a:p>
          <a:p>
            <a:pPr algn="ctr" eaLnBrk="1" hangingPunct="1"/>
            <a:r>
              <a:rPr lang="en-US" sz="1200" b="1" dirty="0" smtClean="0"/>
              <a:t>13%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344883" y="5511798"/>
            <a:ext cx="4200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800" b="1" dirty="0" smtClean="0"/>
              <a:t>27.6 </a:t>
            </a:r>
            <a:r>
              <a:rPr lang="en-US" sz="1800" b="1" dirty="0"/>
              <a:t>m</a:t>
            </a:r>
            <a:r>
              <a:rPr lang="en-US" sz="1800" b="1" dirty="0" smtClean="0"/>
              <a:t>illion </a:t>
            </a:r>
            <a:r>
              <a:rPr lang="en-US" sz="1800" b="1" dirty="0" smtClean="0"/>
              <a:t>un</a:t>
            </a:r>
            <a:r>
              <a:rPr lang="en-US" sz="1800" b="1" dirty="0" smtClean="0"/>
              <a:t>insured </a:t>
            </a:r>
            <a:r>
              <a:rPr lang="en-US" sz="1800" b="1" dirty="0"/>
              <a:t>w</a:t>
            </a:r>
            <a:r>
              <a:rPr lang="en-US" sz="1800" b="1" dirty="0" smtClean="0"/>
              <a:t>orkers</a:t>
            </a:r>
            <a:r>
              <a:rPr lang="en-US" sz="1800" b="1" dirty="0" smtClean="0"/>
              <a:t>, 2011</a:t>
            </a:r>
            <a:endParaRPr lang="en-US" sz="1800" b="1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286000" y="2133600"/>
            <a:ext cx="220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 smtClean="0">
                <a:solidFill>
                  <a:schemeClr val="bg1"/>
                </a:solidFill>
                <a:ea typeface="Times New Roman" pitchFamily="-108" charset="0"/>
                <a:cs typeface="Bembo" pitchFamily="2" charset="0"/>
              </a:rPr>
              <a:t>Medicaid</a:t>
            </a:r>
          </a:p>
          <a:p>
            <a:pPr algn="ctr" eaLnBrk="1" hangingPunct="1"/>
            <a:r>
              <a:rPr lang="en-US" sz="1200" b="1" dirty="0" smtClean="0">
                <a:solidFill>
                  <a:schemeClr val="bg1"/>
                </a:solidFill>
                <a:ea typeface="Times New Roman" pitchFamily="-108" charset="0"/>
                <a:cs typeface="Bembo" pitchFamily="2" charset="0"/>
              </a:rPr>
              <a:t>&lt;133% FPL</a:t>
            </a:r>
            <a:endParaRPr lang="en-US" sz="1200" b="1" dirty="0">
              <a:solidFill>
                <a:schemeClr val="bg1"/>
              </a:solidFill>
              <a:ea typeface="Times New Roman" pitchFamily="-108" charset="0"/>
              <a:cs typeface="Bembo" pitchFamily="2" charset="0"/>
            </a:endParaRPr>
          </a:p>
          <a:p>
            <a:pPr algn="ctr" eaLnBrk="1" hangingPunct="1"/>
            <a:r>
              <a:rPr lang="en-US" sz="1200" b="1" dirty="0">
                <a:solidFill>
                  <a:schemeClr val="bg1"/>
                </a:solidFill>
                <a:ea typeface="Times New Roman" pitchFamily="-108" charset="0"/>
                <a:cs typeface="Bembo" pitchFamily="2" charset="0"/>
              </a:rPr>
              <a:t>10.2 million</a:t>
            </a:r>
          </a:p>
          <a:p>
            <a:pPr algn="ctr" eaLnBrk="1" hangingPunct="1"/>
            <a:r>
              <a:rPr lang="en-US" sz="1200" b="1" dirty="0" smtClean="0">
                <a:solidFill>
                  <a:schemeClr val="bg1"/>
                </a:solidFill>
                <a:ea typeface="Times New Roman" pitchFamily="-108" charset="0"/>
                <a:cs typeface="Bembo" pitchFamily="2" charset="0"/>
              </a:rPr>
              <a:t>37%</a:t>
            </a:r>
          </a:p>
        </p:txBody>
      </p:sp>
    </p:spTree>
    <p:extLst>
      <p:ext uri="{BB962C8B-B14F-4D97-AF65-F5344CB8AC3E}">
        <p14:creationId xmlns:p14="http://schemas.microsoft.com/office/powerpoint/2010/main" val="392145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808080"/>
      </a:dk1>
      <a:lt1>
        <a:srgbClr val="FFFFFF"/>
      </a:lt1>
      <a:dk2>
        <a:srgbClr val="0000CC"/>
      </a:dk2>
      <a:lt2>
        <a:srgbClr val="FFFF00"/>
      </a:lt2>
      <a:accent1>
        <a:srgbClr val="FFFFFF"/>
      </a:accent1>
      <a:accent2>
        <a:srgbClr val="FA0000"/>
      </a:accent2>
      <a:accent3>
        <a:srgbClr val="AAAAE2"/>
      </a:accent3>
      <a:accent4>
        <a:srgbClr val="DADADA"/>
      </a:accent4>
      <a:accent5>
        <a:srgbClr val="FFFFFF"/>
      </a:accent5>
      <a:accent6>
        <a:srgbClr val="E30000"/>
      </a:accent6>
      <a:hlink>
        <a:srgbClr val="33CCFF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808080"/>
        </a:dk1>
        <a:lt1>
          <a:srgbClr val="FFFFFF"/>
        </a:lt1>
        <a:dk2>
          <a:srgbClr val="0000CC"/>
        </a:dk2>
        <a:lt2>
          <a:srgbClr val="FFFF00"/>
        </a:lt2>
        <a:accent1>
          <a:srgbClr val="FFFFFF"/>
        </a:accent1>
        <a:accent2>
          <a:srgbClr val="FA0000"/>
        </a:accent2>
        <a:accent3>
          <a:srgbClr val="AAAAE2"/>
        </a:accent3>
        <a:accent4>
          <a:srgbClr val="DADADA"/>
        </a:accent4>
        <a:accent5>
          <a:srgbClr val="FFFFFF"/>
        </a:accent5>
        <a:accent6>
          <a:srgbClr val="E30000"/>
        </a:accent6>
        <a:hlink>
          <a:srgbClr val="33CC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808080"/>
      </a:dk1>
      <a:lt1>
        <a:srgbClr val="FFFFFF"/>
      </a:lt1>
      <a:dk2>
        <a:srgbClr val="0000CC"/>
      </a:dk2>
      <a:lt2>
        <a:srgbClr val="FFFF00"/>
      </a:lt2>
      <a:accent1>
        <a:srgbClr val="FFFFFF"/>
      </a:accent1>
      <a:accent2>
        <a:srgbClr val="FA0000"/>
      </a:accent2>
      <a:accent3>
        <a:srgbClr val="AAAAE2"/>
      </a:accent3>
      <a:accent4>
        <a:srgbClr val="DADADA"/>
      </a:accent4>
      <a:accent5>
        <a:srgbClr val="FFFFFF"/>
      </a:accent5>
      <a:accent6>
        <a:srgbClr val="E30000"/>
      </a:accent6>
      <a:hlink>
        <a:srgbClr val="33CCFF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808080"/>
        </a:dk1>
        <a:lt1>
          <a:srgbClr val="FFFFFF"/>
        </a:lt1>
        <a:dk2>
          <a:srgbClr val="0000CC"/>
        </a:dk2>
        <a:lt2>
          <a:srgbClr val="FFFF00"/>
        </a:lt2>
        <a:accent1>
          <a:srgbClr val="FFFFFF"/>
        </a:accent1>
        <a:accent2>
          <a:srgbClr val="FA0000"/>
        </a:accent2>
        <a:accent3>
          <a:srgbClr val="AAAAE2"/>
        </a:accent3>
        <a:accent4>
          <a:srgbClr val="DADADA"/>
        </a:accent4>
        <a:accent5>
          <a:srgbClr val="FFFFFF"/>
        </a:accent5>
        <a:accent6>
          <a:srgbClr val="E30000"/>
        </a:accent6>
        <a:hlink>
          <a:srgbClr val="33CC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18886</TotalTime>
  <Words>1004</Words>
  <Application>Microsoft Macintosh PowerPoint</Application>
  <PresentationFormat>On-screen Show (4:3)</PresentationFormat>
  <Paragraphs>147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1_Default Design</vt:lpstr>
      <vt:lpstr>3_Default Design</vt:lpstr>
      <vt:lpstr>2_Default Design</vt:lpstr>
      <vt:lpstr>4_Default Design</vt:lpstr>
      <vt:lpstr>5_Default Design</vt:lpstr>
      <vt:lpstr>Chart</vt:lpstr>
      <vt:lpstr>Microsoft Graph Chart</vt:lpstr>
      <vt:lpstr>Exhibit 1. Only One of Three Small-Firm Workers  Was Insured Through Their Employer in 2010  </vt:lpstr>
      <vt:lpstr>Exhibit 2. Declining Share of Small-Firm Employees  Offered, Eligible for, and Covered by Own  Employer Health Benefits, 2003–2010</vt:lpstr>
      <vt:lpstr>Exhibit 3. Fewer Than One of Five Low-Wage Employees  in Small Firms Has a Health Plan Through Their Employer</vt:lpstr>
      <vt:lpstr>Exhibit 4. Employer Coverage Rates in Small Firms  Declined for Low- and Higher-Wage Workers, 2003–2010</vt:lpstr>
      <vt:lpstr>Exhibit 5. More Than Half of Low-Wage Workers in  Small Firms Were Uninsured During 2010</vt:lpstr>
      <vt:lpstr>Exhibit 6. The Individual Insurance Market Is Not an Affordable Option for Workers and the Self-Employed</vt:lpstr>
      <vt:lpstr>Exhibit 7. Cost-Related Problems in Getting Needed Care Increased  for Low-Wage Workers, 2003–2010 </vt:lpstr>
      <vt:lpstr>Exhibit 8. Problems Paying Medical Bills Increased for  Workers in Small Firms, 2005–2010</vt:lpstr>
      <vt:lpstr>Exhibit 9. Uninsured Workers with Low and Moderate Incomes  Will Be Eligible for Subsidized Insurance in 2014</vt:lpstr>
    </vt:vector>
  </TitlesOfParts>
  <Company>cwf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 Majority of U.S. Workers Get Health Insurance  Through Employers, 2007</dc:title>
  <dc:creator>Ruth Robertson</dc:creator>
  <cp:lastModifiedBy>Paul Frame</cp:lastModifiedBy>
  <cp:revision>679</cp:revision>
  <cp:lastPrinted>2012-10-12T20:14:11Z</cp:lastPrinted>
  <dcterms:created xsi:type="dcterms:W3CDTF">2007-03-19T13:30:17Z</dcterms:created>
  <dcterms:modified xsi:type="dcterms:W3CDTF">2012-10-26T15:34:08Z</dcterms:modified>
</cp:coreProperties>
</file>