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  <p:sldMasterId id="2147483673" r:id="rId3"/>
    <p:sldMasterId id="2147483666" r:id="rId4"/>
    <p:sldMasterId id="2147483679" r:id="rId5"/>
  </p:sldMasterIdLst>
  <p:notesMasterIdLst>
    <p:notesMasterId r:id="rId14"/>
  </p:notesMasterIdLst>
  <p:sldIdLst>
    <p:sldId id="302" r:id="rId6"/>
    <p:sldId id="280" r:id="rId7"/>
    <p:sldId id="283" r:id="rId8"/>
    <p:sldId id="295" r:id="rId9"/>
    <p:sldId id="286" r:id="rId10"/>
    <p:sldId id="306" r:id="rId11"/>
    <p:sldId id="287" r:id="rId12"/>
    <p:sldId id="30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4068"/>
    <a:srgbClr val="E6F5FC"/>
    <a:srgbClr val="FF7300"/>
    <a:srgbClr val="AA36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958" autoAdjust="0"/>
  </p:normalViewPr>
  <p:slideViewPr>
    <p:cSldViewPr>
      <p:cViewPr varScale="1">
        <p:scale>
          <a:sx n="109" d="100"/>
          <a:sy n="109" d="100"/>
        </p:scale>
        <p:origin x="-15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222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333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Sheet44444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555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6666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7777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9589410019399695E-2"/>
          <c:y val="0.13323315835520599"/>
          <c:w val="0.90867145954581796"/>
          <c:h val="0.650451443569553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Physicians</c:v>
                </c:pt>
              </c:strCache>
            </c:strRef>
          </c:tx>
          <c:spPr>
            <a:solidFill>
              <a:srgbClr val="104068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Total number of patients</c:v>
                </c:pt>
                <c:pt idx="1">
                  <c:v>Medicaid patients* </c:v>
                </c:pt>
                <c:pt idx="2">
                  <c:v>Newly insured patients</c:v>
                </c:pt>
                <c:pt idx="3">
                  <c:v>Medicaid or newly insured patients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44</c:v>
                </c:pt>
                <c:pt idx="1">
                  <c:v>42</c:v>
                </c:pt>
                <c:pt idx="2">
                  <c:v>48</c:v>
                </c:pt>
                <c:pt idx="3">
                  <c:v>59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Nurse practitioners and physician assistants</c:v>
                </c:pt>
              </c:strCache>
            </c:strRef>
          </c:tx>
          <c:spPr>
            <a:solidFill>
              <a:srgbClr val="FF7300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Total number of patients</c:v>
                </c:pt>
                <c:pt idx="1">
                  <c:v>Medicaid patients* </c:v>
                </c:pt>
                <c:pt idx="2">
                  <c:v>Newly insured patients</c:v>
                </c:pt>
                <c:pt idx="3">
                  <c:v>Medicaid or newly insured patients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54</c:v>
                </c:pt>
                <c:pt idx="1">
                  <c:v>45</c:v>
                </c:pt>
                <c:pt idx="2">
                  <c:v>54</c:v>
                </c:pt>
                <c:pt idx="3">
                  <c:v>64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0910976"/>
        <c:axId val="100912512"/>
      </c:barChart>
      <c:catAx>
        <c:axId val="100910976"/>
        <c:scaling>
          <c:orientation val="minMax"/>
        </c:scaling>
        <c:delete val="0"/>
        <c:axPos val="b"/>
        <c:majorTickMark val="out"/>
        <c:minorTickMark val="none"/>
        <c:tickLblPos val="nextTo"/>
        <c:crossAx val="100912512"/>
        <c:crosses val="autoZero"/>
        <c:auto val="1"/>
        <c:lblAlgn val="ctr"/>
        <c:lblOffset val="100"/>
        <c:noMultiLvlLbl val="0"/>
      </c:catAx>
      <c:valAx>
        <c:axId val="100912512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crossAx val="100910976"/>
        <c:crosses val="autoZero"/>
        <c:crossBetween val="between"/>
        <c:majorUnit val="20"/>
      </c:valAx>
    </c:plotArea>
    <c:legend>
      <c:legendPos val="t"/>
      <c:layout>
        <c:manualLayout>
          <c:xMode val="edge"/>
          <c:yMode val="edge"/>
          <c:x val="0.12909425995663601"/>
          <c:y val="0.116666666666667"/>
          <c:w val="0.834565103275134"/>
          <c:h val="7.196916010498689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 b="1">
          <a:latin typeface="Cabin" panose="020B0803050202020004" pitchFamily="34" charset="0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76753622942101"/>
          <c:y val="0.172239311223019"/>
          <c:w val="0.73723246377057905"/>
          <c:h val="0.78004391320068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Gotten worse</c:v>
                </c:pt>
              </c:strCache>
            </c:strRef>
          </c:tx>
          <c:spPr>
            <a:solidFill>
              <a:srgbClr val="FF7300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7"/>
              <c:layout>
                <c:manualLayout>
                  <c:x val="1.42020245824742E-3"/>
                  <c:y val="-6.3821382282432698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Total MDs</c:v>
                </c:pt>
                <c:pt idx="1">
                  <c:v>Medicaid new-expansion states</c:v>
                </c:pt>
                <c:pt idx="2">
                  <c:v>Medicaid non-expansion states</c:v>
                </c:pt>
                <c:pt idx="4">
                  <c:v>Total NP/PAs</c:v>
                </c:pt>
                <c:pt idx="5">
                  <c:v>NP/PA new-expanson states</c:v>
                </c:pt>
                <c:pt idx="6">
                  <c:v>NP/PA non-expansion states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0.2</c:v>
                </c:pt>
                <c:pt idx="1">
                  <c:v>0.21</c:v>
                </c:pt>
                <c:pt idx="2">
                  <c:v>0.18</c:v>
                </c:pt>
                <c:pt idx="4">
                  <c:v>0.18</c:v>
                </c:pt>
                <c:pt idx="5">
                  <c:v>0.19</c:v>
                </c:pt>
                <c:pt idx="6">
                  <c:v>0.16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Stayed about the same</c:v>
                </c:pt>
              </c:strCache>
            </c:strRef>
          </c:tx>
          <c:spPr>
            <a:solidFill>
              <a:srgbClr val="E6F5FC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Sheet1!$A$2:$A$8</c:f>
              <c:strCache>
                <c:ptCount val="7"/>
                <c:pt idx="0">
                  <c:v>Total MDs</c:v>
                </c:pt>
                <c:pt idx="1">
                  <c:v>Medicaid new-expansion states</c:v>
                </c:pt>
                <c:pt idx="2">
                  <c:v>Medicaid non-expansion states</c:v>
                </c:pt>
                <c:pt idx="4">
                  <c:v>Total NP/PAs</c:v>
                </c:pt>
                <c:pt idx="5">
                  <c:v>NP/PA new-expanson states</c:v>
                </c:pt>
                <c:pt idx="6">
                  <c:v>NP/PA non-expansion states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0.59</c:v>
                </c:pt>
                <c:pt idx="1">
                  <c:v>0.55000000000000004</c:v>
                </c:pt>
                <c:pt idx="2">
                  <c:v>0.65</c:v>
                </c:pt>
                <c:pt idx="4">
                  <c:v>0.63</c:v>
                </c:pt>
                <c:pt idx="5">
                  <c:v>0.6</c:v>
                </c:pt>
                <c:pt idx="6">
                  <c:v>0.68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Improved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Total MDs</c:v>
                </c:pt>
                <c:pt idx="1">
                  <c:v>Medicaid new-expansion states</c:v>
                </c:pt>
                <c:pt idx="2">
                  <c:v>Medicaid non-expansion states</c:v>
                </c:pt>
                <c:pt idx="4">
                  <c:v>Total NP/PAs</c:v>
                </c:pt>
                <c:pt idx="5">
                  <c:v>NP/PA new-expanson states</c:v>
                </c:pt>
                <c:pt idx="6">
                  <c:v>NP/PA non-expansion states</c:v>
                </c:pt>
              </c:strCache>
            </c:strRef>
          </c:cat>
          <c:val>
            <c:numRef>
              <c:f>Sheet1!$D$2:$D$8</c:f>
              <c:numCache>
                <c:formatCode>0%</c:formatCode>
                <c:ptCount val="7"/>
                <c:pt idx="0">
                  <c:v>0.2</c:v>
                </c:pt>
                <c:pt idx="1">
                  <c:v>0.23</c:v>
                </c:pt>
                <c:pt idx="2">
                  <c:v>0.16</c:v>
                </c:pt>
                <c:pt idx="4">
                  <c:v>0.19</c:v>
                </c:pt>
                <c:pt idx="5">
                  <c:v>0.21</c:v>
                </c:pt>
                <c:pt idx="6">
                  <c:v>0.15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19594624"/>
        <c:axId val="19592320"/>
      </c:barChart>
      <c:valAx>
        <c:axId val="19592320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19594624"/>
        <c:crosses val="autoZero"/>
        <c:crossBetween val="between"/>
      </c:valAx>
      <c:catAx>
        <c:axId val="19594624"/>
        <c:scaling>
          <c:orientation val="maxMin"/>
        </c:scaling>
        <c:delete val="1"/>
        <c:axPos val="l"/>
        <c:numFmt formatCode="0%" sourceLinked="1"/>
        <c:majorTickMark val="out"/>
        <c:minorTickMark val="none"/>
        <c:tickLblPos val="nextTo"/>
        <c:crossAx val="19592320"/>
        <c:crosses val="autoZero"/>
        <c:auto val="1"/>
        <c:lblAlgn val="ctr"/>
        <c:lblOffset val="100"/>
        <c:noMultiLvlLbl val="0"/>
      </c:catAx>
    </c:plotArea>
    <c:legend>
      <c:legendPos val="t"/>
      <c:layout>
        <c:manualLayout>
          <c:xMode val="edge"/>
          <c:yMode val="edge"/>
          <c:x val="0"/>
          <c:y val="0"/>
          <c:w val="1"/>
          <c:h val="9.3271614123849406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 b="1">
          <a:latin typeface="Cabin" panose="020B0803050202020004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590423772702197E-2"/>
          <c:y val="0.17546523838709552"/>
          <c:w val="0.88835347924560393"/>
          <c:h val="0.5775986434561772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Currently accepting new Medicaid patients</c:v>
                </c:pt>
              </c:strCache>
            </c:strRef>
          </c:tx>
          <c:spPr>
            <a:solidFill>
              <a:srgbClr val="FF7300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Lbls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Total</c:v>
                </c:pt>
                <c:pt idx="2">
                  <c:v>Expansion states </c:v>
                </c:pt>
                <c:pt idx="3">
                  <c:v>Non-expansion states</c:v>
                </c:pt>
                <c:pt idx="5">
                  <c:v>CHC</c:v>
                </c:pt>
                <c:pt idx="6">
                  <c:v>Hospital-owned</c:v>
                </c:pt>
                <c:pt idx="7">
                  <c:v>Private practice</c:v>
                </c:pt>
                <c:pt idx="9">
                  <c:v>Total NPs/PAs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 formatCode="0%">
                  <c:v>0.5</c:v>
                </c:pt>
                <c:pt idx="2" formatCode="0%">
                  <c:v>0.5</c:v>
                </c:pt>
                <c:pt idx="3" formatCode="0%">
                  <c:v>0.51</c:v>
                </c:pt>
                <c:pt idx="5" formatCode="0%">
                  <c:v>0.92</c:v>
                </c:pt>
                <c:pt idx="6" formatCode="0%">
                  <c:v>0.63</c:v>
                </c:pt>
                <c:pt idx="7" formatCode="0%">
                  <c:v>0.43</c:v>
                </c:pt>
                <c:pt idx="9" formatCode="0%">
                  <c:v>0.66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Accepts Medicaid but not currently taking new Medicaid patients</c:v>
                </c:pt>
              </c:strCache>
            </c:strRef>
          </c:tx>
          <c:spPr>
            <a:solidFill>
              <a:srgbClr val="104068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Total</c:v>
                </c:pt>
                <c:pt idx="2">
                  <c:v>Expansion states </c:v>
                </c:pt>
                <c:pt idx="3">
                  <c:v>Non-expansion states</c:v>
                </c:pt>
                <c:pt idx="5">
                  <c:v>CHC</c:v>
                </c:pt>
                <c:pt idx="6">
                  <c:v>Hospital-owned</c:v>
                </c:pt>
                <c:pt idx="7">
                  <c:v>Private practice</c:v>
                </c:pt>
                <c:pt idx="9">
                  <c:v>Total NPs/PAs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 formatCode="0%">
                  <c:v>0.21</c:v>
                </c:pt>
                <c:pt idx="2" formatCode="0%">
                  <c:v>0.23</c:v>
                </c:pt>
                <c:pt idx="3" formatCode="0%">
                  <c:v>0.19</c:v>
                </c:pt>
                <c:pt idx="5" formatCode="0%">
                  <c:v>0.06</c:v>
                </c:pt>
                <c:pt idx="6" formatCode="0%">
                  <c:v>0.22</c:v>
                </c:pt>
                <c:pt idx="7" formatCode="0%">
                  <c:v>0.23</c:v>
                </c:pt>
                <c:pt idx="9" formatCode="0%">
                  <c:v>0.13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06080896"/>
        <c:axId val="106079360"/>
      </c:barChart>
      <c:valAx>
        <c:axId val="106079360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crossAx val="106080896"/>
        <c:crosses val="autoZero"/>
        <c:crossBetween val="between"/>
        <c:majorUnit val="0.2"/>
      </c:valAx>
      <c:catAx>
        <c:axId val="1060808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en-US"/>
          </a:p>
        </c:txPr>
        <c:crossAx val="106079360"/>
        <c:crosses val="autoZero"/>
        <c:auto val="0"/>
        <c:lblAlgn val="ctr"/>
        <c:lblOffset val="100"/>
        <c:noMultiLvlLbl val="0"/>
      </c:catAx>
    </c:plotArea>
    <c:legend>
      <c:legendPos val="t"/>
      <c:layout>
        <c:manualLayout>
          <c:xMode val="edge"/>
          <c:yMode val="edge"/>
          <c:x val="0.15790320359083115"/>
          <c:y val="1.409310846995819E-2"/>
          <c:w val="0.75837756041291149"/>
          <c:h val="0.1070732346990452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 b="1">
          <a:latin typeface="Cabin" panose="020B0803050202020004" pitchFamily="34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1.49782135076253E-2"/>
          <c:y val="0.22586498309803099"/>
          <c:w val="0.97004357298474897"/>
          <c:h val="0.7386081666505209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Somewhat favorable</c:v>
                </c:pt>
              </c:strCache>
            </c:strRef>
          </c:tx>
          <c:spPr>
            <a:solidFill>
              <a:srgbClr val="E6F5FC"/>
            </a:solidFill>
            <a:ln w="9525">
              <a:solidFill>
                <a:srgbClr val="133559"/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12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35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51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35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Republicans</c:v>
                </c:pt>
                <c:pt idx="1">
                  <c:v>Independents</c:v>
                </c:pt>
                <c:pt idx="2">
                  <c:v>Democrats</c:v>
                </c:pt>
                <c:pt idx="4">
                  <c:v>Total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0.12</c:v>
                </c:pt>
                <c:pt idx="1">
                  <c:v>0.35</c:v>
                </c:pt>
                <c:pt idx="2">
                  <c:v>0.51</c:v>
                </c:pt>
                <c:pt idx="4">
                  <c:v>0.35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Very favorable</c:v>
                </c:pt>
              </c:strCache>
            </c:strRef>
          </c:tx>
          <c:spPr>
            <a:solidFill>
              <a:srgbClr val="104068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3.1318082788671001E-2"/>
                  <c:y val="-2.69802665905271E-3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tx1"/>
                        </a:solidFill>
                      </a:defRPr>
                    </a:pP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1%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1"/>
                        </a:solidFill>
                      </a:rPr>
                      <a:t>7</a:t>
                    </a:r>
                    <a:r>
                      <a:rPr lang="en-US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1"/>
                        </a:solidFill>
                      </a:rPr>
                      <a:t>36</a:t>
                    </a:r>
                    <a:r>
                      <a:rPr lang="en-US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1"/>
                        </a:solidFill>
                      </a:rPr>
                      <a:t>13</a:t>
                    </a:r>
                    <a:r>
                      <a:rPr lang="en-US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Republicans</c:v>
                </c:pt>
                <c:pt idx="1">
                  <c:v>Independents</c:v>
                </c:pt>
                <c:pt idx="2">
                  <c:v>Democrats</c:v>
                </c:pt>
                <c:pt idx="4">
                  <c:v>Total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0.01</c:v>
                </c:pt>
                <c:pt idx="1">
                  <c:v>7.0000000000000007E-2</c:v>
                </c:pt>
                <c:pt idx="2">
                  <c:v>0.36</c:v>
                </c:pt>
                <c:pt idx="4">
                  <c:v>0.13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Somewhat unfavorable</c:v>
                </c:pt>
              </c:strCache>
            </c:strRef>
          </c:tx>
          <c:spPr>
            <a:solidFill>
              <a:srgbClr val="FF7300"/>
            </a:solidFill>
            <a:ln>
              <a:solidFill>
                <a:prstClr val="black"/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40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24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9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26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Republicans</c:v>
                </c:pt>
                <c:pt idx="1">
                  <c:v>Independents</c:v>
                </c:pt>
                <c:pt idx="2">
                  <c:v>Democrats</c:v>
                </c:pt>
                <c:pt idx="4">
                  <c:v>Total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-0.4</c:v>
                </c:pt>
                <c:pt idx="1">
                  <c:v>-0.24</c:v>
                </c:pt>
                <c:pt idx="2">
                  <c:v>-0.09</c:v>
                </c:pt>
                <c:pt idx="4">
                  <c:v>-0.26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Very unfavorable</c:v>
                </c:pt>
              </c:strCache>
            </c:strRef>
          </c:tx>
          <c:spPr>
            <a:solidFill>
              <a:srgbClr val="AA3607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1"/>
                        </a:solidFill>
                      </a:rPr>
                      <a:t>47</a:t>
                    </a:r>
                    <a:r>
                      <a:rPr lang="en-US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1"/>
                        </a:solidFill>
                      </a:rPr>
                      <a:t>34</a:t>
                    </a:r>
                    <a:r>
                      <a:rPr lang="en-US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99564270152505E-2"/>
                  <c:y val="2.1244304401989799E-7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tx1"/>
                        </a:solidFill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3%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1"/>
                        </a:solidFill>
                      </a:rPr>
                      <a:t>26</a:t>
                    </a:r>
                    <a:r>
                      <a:rPr lang="en-US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Republicans</c:v>
                </c:pt>
                <c:pt idx="1">
                  <c:v>Independents</c:v>
                </c:pt>
                <c:pt idx="2">
                  <c:v>Democrats</c:v>
                </c:pt>
                <c:pt idx="4">
                  <c:v>Total</c:v>
                </c:pt>
              </c:strCache>
            </c:strRef>
          </c:cat>
          <c:val>
            <c:numRef>
              <c:f>Sheet1!$E$2:$E$6</c:f>
              <c:numCache>
                <c:formatCode>0%</c:formatCode>
                <c:ptCount val="5"/>
                <c:pt idx="0">
                  <c:v>-0.47</c:v>
                </c:pt>
                <c:pt idx="1">
                  <c:v>-0.34</c:v>
                </c:pt>
                <c:pt idx="2">
                  <c:v>-0.03</c:v>
                </c:pt>
                <c:pt idx="4">
                  <c:v>-0.26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106220928"/>
        <c:axId val="106263680"/>
      </c:barChart>
      <c:catAx>
        <c:axId val="10622092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06263680"/>
        <c:crosses val="autoZero"/>
        <c:auto val="1"/>
        <c:lblAlgn val="ctr"/>
        <c:lblOffset val="100"/>
        <c:noMultiLvlLbl val="0"/>
      </c:catAx>
      <c:valAx>
        <c:axId val="106263680"/>
        <c:scaling>
          <c:orientation val="minMax"/>
          <c:max val="1.1000000000000001"/>
          <c:min val="-1.1000000000000001"/>
        </c:scaling>
        <c:delete val="1"/>
        <c:axPos val="b"/>
        <c:numFmt formatCode="0%" sourceLinked="1"/>
        <c:majorTickMark val="out"/>
        <c:minorTickMark val="none"/>
        <c:tickLblPos val="none"/>
        <c:crossAx val="106220928"/>
        <c:crosses val="autoZero"/>
        <c:crossBetween val="between"/>
        <c:majorUnit val="0.1"/>
      </c:valAx>
    </c:plotArea>
    <c:plotVisOnly val="1"/>
    <c:dispBlanksAs val="gap"/>
    <c:showDLblsOverMax val="0"/>
  </c:chart>
  <c:txPr>
    <a:bodyPr/>
    <a:lstStyle/>
    <a:p>
      <a:pPr>
        <a:defRPr sz="1600" b="1">
          <a:latin typeface="Cabin" panose="020B0803050202020004" pitchFamily="34" charset="0"/>
          <a:cs typeface="Calibri" pitchFamily="34" charset="0"/>
        </a:defRPr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980996572839001"/>
          <c:y val="0.16743400899660801"/>
          <c:w val="0.72019003427160999"/>
          <c:h val="0.7848491840214499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Not sure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  <a:latin typeface="Cabin" panose="020B08030502020200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MDs Total</c:v>
                </c:pt>
                <c:pt idx="1">
                  <c:v>20% or more Medicaid patients</c:v>
                </c:pt>
                <c:pt idx="2">
                  <c:v>&lt;20% Medicaid patients</c:v>
                </c:pt>
                <c:pt idx="4">
                  <c:v>NP/PA Total</c:v>
                </c:pt>
                <c:pt idx="5">
                  <c:v>20% or more Medicaid patients</c:v>
                </c:pt>
                <c:pt idx="6">
                  <c:v>&lt;20% Medicaid patients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0.26</c:v>
                </c:pt>
                <c:pt idx="1">
                  <c:v>0.2</c:v>
                </c:pt>
                <c:pt idx="2">
                  <c:v>0.28999999999999998</c:v>
                </c:pt>
                <c:pt idx="4">
                  <c:v>0.26</c:v>
                </c:pt>
                <c:pt idx="5">
                  <c:v>0.23</c:v>
                </c:pt>
                <c:pt idx="6">
                  <c:v>0.3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Negative</c:v>
                </c:pt>
              </c:strCache>
            </c:strRef>
          </c:tx>
          <c:spPr>
            <a:solidFill>
              <a:srgbClr val="FF7300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  <a:latin typeface="Cabin" panose="020B08030502020200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MDs Total</c:v>
                </c:pt>
                <c:pt idx="1">
                  <c:v>20% or more Medicaid patients</c:v>
                </c:pt>
                <c:pt idx="2">
                  <c:v>&lt;20% Medicaid patients</c:v>
                </c:pt>
                <c:pt idx="4">
                  <c:v>NP/PA Total</c:v>
                </c:pt>
                <c:pt idx="5">
                  <c:v>20% or more Medicaid patients</c:v>
                </c:pt>
                <c:pt idx="6">
                  <c:v>&lt;20% Medicaid patients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0.23</c:v>
                </c:pt>
                <c:pt idx="1">
                  <c:v>0.21</c:v>
                </c:pt>
                <c:pt idx="2">
                  <c:v>0.25</c:v>
                </c:pt>
                <c:pt idx="4">
                  <c:v>0.21</c:v>
                </c:pt>
                <c:pt idx="5">
                  <c:v>0.18</c:v>
                </c:pt>
                <c:pt idx="6">
                  <c:v>0.24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 impact</c:v>
                </c:pt>
              </c:strCache>
            </c:strRef>
          </c:tx>
          <c:spPr>
            <a:solidFill>
              <a:srgbClr val="E6F5FC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  <a:latin typeface="Cabin" panose="020B08030502020200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MDs Total</c:v>
                </c:pt>
                <c:pt idx="1">
                  <c:v>20% or more Medicaid patients</c:v>
                </c:pt>
                <c:pt idx="2">
                  <c:v>&lt;20% Medicaid patients</c:v>
                </c:pt>
                <c:pt idx="4">
                  <c:v>NP/PA Total</c:v>
                </c:pt>
                <c:pt idx="5">
                  <c:v>20% or more Medicaid patients</c:v>
                </c:pt>
                <c:pt idx="6">
                  <c:v>&lt;20% Medicaid patients</c:v>
                </c:pt>
              </c:strCache>
            </c:strRef>
          </c:cat>
          <c:val>
            <c:numRef>
              <c:f>Sheet1!$D$2:$D$8</c:f>
              <c:numCache>
                <c:formatCode>0%</c:formatCode>
                <c:ptCount val="7"/>
                <c:pt idx="0">
                  <c:v>0.14000000000000001</c:v>
                </c:pt>
                <c:pt idx="1">
                  <c:v>0.1</c:v>
                </c:pt>
                <c:pt idx="2">
                  <c:v>0.17</c:v>
                </c:pt>
                <c:pt idx="4">
                  <c:v>0.13</c:v>
                </c:pt>
                <c:pt idx="5">
                  <c:v>0.13</c:v>
                </c:pt>
                <c:pt idx="6">
                  <c:v>0.13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Positive</c:v>
                </c:pt>
              </c:strCache>
            </c:strRef>
          </c:tx>
          <c:spPr>
            <a:solidFill>
              <a:srgbClr val="104068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latin typeface="Cabin" panose="020B08030502020200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MDs Total</c:v>
                </c:pt>
                <c:pt idx="1">
                  <c:v>20% or more Medicaid patients</c:v>
                </c:pt>
                <c:pt idx="2">
                  <c:v>&lt;20% Medicaid patients</c:v>
                </c:pt>
                <c:pt idx="4">
                  <c:v>NP/PA Total</c:v>
                </c:pt>
                <c:pt idx="5">
                  <c:v>20% or more Medicaid patients</c:v>
                </c:pt>
                <c:pt idx="6">
                  <c:v>&lt;20% Medicaid patients</c:v>
                </c:pt>
              </c:strCache>
            </c:strRef>
          </c:cat>
          <c:val>
            <c:numRef>
              <c:f>Sheet1!$E$2:$E$8</c:f>
              <c:numCache>
                <c:formatCode>0%</c:formatCode>
                <c:ptCount val="7"/>
                <c:pt idx="0">
                  <c:v>0.36</c:v>
                </c:pt>
                <c:pt idx="1">
                  <c:v>0.48</c:v>
                </c:pt>
                <c:pt idx="2">
                  <c:v>0.27</c:v>
                </c:pt>
                <c:pt idx="4">
                  <c:v>0.39</c:v>
                </c:pt>
                <c:pt idx="5">
                  <c:v>0.45</c:v>
                </c:pt>
                <c:pt idx="6">
                  <c:v>0.32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106329600"/>
        <c:axId val="106328064"/>
      </c:barChart>
      <c:valAx>
        <c:axId val="106328064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106329600"/>
        <c:crosses val="autoZero"/>
        <c:crossBetween val="between"/>
      </c:valAx>
      <c:catAx>
        <c:axId val="106329600"/>
        <c:scaling>
          <c:orientation val="maxMin"/>
        </c:scaling>
        <c:delete val="1"/>
        <c:axPos val="l"/>
        <c:majorTickMark val="out"/>
        <c:minorTickMark val="none"/>
        <c:tickLblPos val="nextTo"/>
        <c:crossAx val="106328064"/>
        <c:crosses val="autoZero"/>
        <c:auto val="1"/>
        <c:lblAlgn val="ctr"/>
        <c:lblOffset val="100"/>
        <c:noMultiLvlLbl val="0"/>
      </c:catAx>
    </c:plotArea>
    <c:legend>
      <c:legendPos val="t"/>
      <c:layout>
        <c:manualLayout>
          <c:xMode val="edge"/>
          <c:yMode val="edge"/>
          <c:x val="0.13917984090825"/>
          <c:y val="5.2010821449577832E-2"/>
          <c:w val="0.86082015909175003"/>
          <c:h val="9.5521010584604729E-2"/>
        </c:manualLayout>
      </c:layout>
      <c:overlay val="0"/>
      <c:txPr>
        <a:bodyPr/>
        <a:lstStyle/>
        <a:p>
          <a:pPr>
            <a:defRPr sz="1600" b="1">
              <a:latin typeface="Cabin" panose="020B08030502020200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4597818233543"/>
          <c:y val="0.19795727878385899"/>
          <c:w val="0.80540218176645595"/>
          <c:h val="0.7543259142342000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Not sure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  <a:latin typeface="Cabin" panose="020B08030502020200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MDs Democrats</c:v>
                </c:pt>
                <c:pt idx="1">
                  <c:v>MDs Independents</c:v>
                </c:pt>
                <c:pt idx="2">
                  <c:v>MDs Republicans</c:v>
                </c:pt>
                <c:pt idx="5">
                  <c:v>NP/PA Democrats</c:v>
                </c:pt>
                <c:pt idx="6">
                  <c:v>NP/PA Independents</c:v>
                </c:pt>
                <c:pt idx="7">
                  <c:v>NP/PA Republicans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0.16</c:v>
                </c:pt>
                <c:pt idx="1">
                  <c:v>0.25</c:v>
                </c:pt>
                <c:pt idx="2">
                  <c:v>0.27</c:v>
                </c:pt>
                <c:pt idx="5">
                  <c:v>0.18</c:v>
                </c:pt>
                <c:pt idx="6">
                  <c:v>0.22</c:v>
                </c:pt>
                <c:pt idx="7">
                  <c:v>0.3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Negative</c:v>
                </c:pt>
              </c:strCache>
            </c:strRef>
          </c:tx>
          <c:spPr>
            <a:solidFill>
              <a:srgbClr val="FF7300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  <a:latin typeface="Cabin" panose="020B08030502020200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MDs Democrats</c:v>
                </c:pt>
                <c:pt idx="1">
                  <c:v>MDs Independents</c:v>
                </c:pt>
                <c:pt idx="2">
                  <c:v>MDs Republicans</c:v>
                </c:pt>
                <c:pt idx="5">
                  <c:v>NP/PA Democrats</c:v>
                </c:pt>
                <c:pt idx="6">
                  <c:v>NP/PA Independents</c:v>
                </c:pt>
                <c:pt idx="7">
                  <c:v>NP/PA Republicans</c:v>
                </c:pt>
              </c:strCache>
            </c:strRef>
          </c:cat>
          <c:val>
            <c:numRef>
              <c:f>Sheet1!$C$2:$C$9</c:f>
              <c:numCache>
                <c:formatCode>0%</c:formatCode>
                <c:ptCount val="8"/>
                <c:pt idx="0">
                  <c:v>0.09</c:v>
                </c:pt>
                <c:pt idx="1">
                  <c:v>0.26</c:v>
                </c:pt>
                <c:pt idx="2">
                  <c:v>0.37</c:v>
                </c:pt>
                <c:pt idx="5">
                  <c:v>0.06</c:v>
                </c:pt>
                <c:pt idx="6">
                  <c:v>0.21</c:v>
                </c:pt>
                <c:pt idx="7">
                  <c:v>0.31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 impact</c:v>
                </c:pt>
              </c:strCache>
            </c:strRef>
          </c:tx>
          <c:spPr>
            <a:solidFill>
              <a:srgbClr val="E6F5FC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  <a:latin typeface="Cabin" panose="020B08030502020200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MDs Democrats</c:v>
                </c:pt>
                <c:pt idx="1">
                  <c:v>MDs Independents</c:v>
                </c:pt>
                <c:pt idx="2">
                  <c:v>MDs Republicans</c:v>
                </c:pt>
                <c:pt idx="5">
                  <c:v>NP/PA Democrats</c:v>
                </c:pt>
                <c:pt idx="6">
                  <c:v>NP/PA Independents</c:v>
                </c:pt>
                <c:pt idx="7">
                  <c:v>NP/PA Republicans</c:v>
                </c:pt>
              </c:strCache>
            </c:strRef>
          </c:cat>
          <c:val>
            <c:numRef>
              <c:f>Sheet1!$D$2:$D$9</c:f>
              <c:numCache>
                <c:formatCode>0%</c:formatCode>
                <c:ptCount val="8"/>
                <c:pt idx="0">
                  <c:v>0.12</c:v>
                </c:pt>
                <c:pt idx="1">
                  <c:v>0.15</c:v>
                </c:pt>
                <c:pt idx="2">
                  <c:v>0.18</c:v>
                </c:pt>
                <c:pt idx="5">
                  <c:v>0.11</c:v>
                </c:pt>
                <c:pt idx="6">
                  <c:v>0.11</c:v>
                </c:pt>
                <c:pt idx="7">
                  <c:v>0.14000000000000001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Positive</c:v>
                </c:pt>
              </c:strCache>
            </c:strRef>
          </c:tx>
          <c:spPr>
            <a:solidFill>
              <a:srgbClr val="104068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latin typeface="Cabin" panose="020B08030502020200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MDs Democrats</c:v>
                </c:pt>
                <c:pt idx="1">
                  <c:v>MDs Independents</c:v>
                </c:pt>
                <c:pt idx="2">
                  <c:v>MDs Republicans</c:v>
                </c:pt>
                <c:pt idx="5">
                  <c:v>NP/PA Democrats</c:v>
                </c:pt>
                <c:pt idx="6">
                  <c:v>NP/PA Independents</c:v>
                </c:pt>
                <c:pt idx="7">
                  <c:v>NP/PA Republicans</c:v>
                </c:pt>
              </c:strCache>
            </c:strRef>
          </c:cat>
          <c:val>
            <c:numRef>
              <c:f>Sheet1!$E$2:$E$9</c:f>
              <c:numCache>
                <c:formatCode>0%</c:formatCode>
                <c:ptCount val="8"/>
                <c:pt idx="0">
                  <c:v>0.63</c:v>
                </c:pt>
                <c:pt idx="1">
                  <c:v>0.33</c:v>
                </c:pt>
                <c:pt idx="2">
                  <c:v>0.18</c:v>
                </c:pt>
                <c:pt idx="5">
                  <c:v>0.64</c:v>
                </c:pt>
                <c:pt idx="6">
                  <c:v>0.45</c:v>
                </c:pt>
                <c:pt idx="7">
                  <c:v>0.24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106475904"/>
        <c:axId val="106445440"/>
      </c:barChart>
      <c:valAx>
        <c:axId val="106445440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106475904"/>
        <c:crosses val="autoZero"/>
        <c:crossBetween val="between"/>
      </c:valAx>
      <c:catAx>
        <c:axId val="106475904"/>
        <c:scaling>
          <c:orientation val="maxMin"/>
        </c:scaling>
        <c:delete val="1"/>
        <c:axPos val="l"/>
        <c:majorTickMark val="out"/>
        <c:minorTickMark val="none"/>
        <c:tickLblPos val="nextTo"/>
        <c:crossAx val="106445440"/>
        <c:crosses val="autoZero"/>
        <c:auto val="1"/>
        <c:lblAlgn val="ctr"/>
        <c:lblOffset val="100"/>
        <c:noMultiLvlLbl val="0"/>
      </c:catAx>
    </c:plotArea>
    <c:legend>
      <c:legendPos val="t"/>
      <c:layout>
        <c:manualLayout>
          <c:xMode val="edge"/>
          <c:yMode val="edge"/>
          <c:x val="0.203088951529385"/>
          <c:y val="6.0335349573373394E-2"/>
          <c:w val="0.73726254522422197"/>
          <c:h val="8.4421639752877309E-2"/>
        </c:manualLayout>
      </c:layout>
      <c:overlay val="0"/>
      <c:txPr>
        <a:bodyPr/>
        <a:lstStyle/>
        <a:p>
          <a:pPr>
            <a:defRPr sz="1600" b="1">
              <a:latin typeface="Cabin" panose="020B08030502020200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537360997684398"/>
          <c:y val="0.178533379828336"/>
          <c:w val="0.69462639002315596"/>
          <c:h val="0.7737498131897230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Not sure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7"/>
              <c:layout>
                <c:manualLayout>
                  <c:x val="1.42020245824742E-3"/>
                  <c:y val="-6.3821382282432698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>
                        <a:solidFill>
                          <a:schemeClr val="tx1"/>
                        </a:solidFill>
                        <a:latin typeface="Cabin" panose="020B0803050202020004" pitchFamily="34" charset="0"/>
                      </a:rPr>
                      <a:t>1%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  <a:latin typeface="Cabin" panose="020B08030502020200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Your medical practice overall</c:v>
                </c:pt>
                <c:pt idx="1">
                  <c:v>The quality of care your patients receive</c:v>
                </c:pt>
                <c:pt idx="2">
                  <c:v>The ability of your practice to meet patient demand</c:v>
                </c:pt>
                <c:pt idx="3">
                  <c:v>The cost of health care for your patients</c:v>
                </c:pt>
                <c:pt idx="4">
                  <c:v>Access to health care and insurance in the country overall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0.09</c:v>
                </c:pt>
                <c:pt idx="1">
                  <c:v>0.06</c:v>
                </c:pt>
                <c:pt idx="2">
                  <c:v>0.1</c:v>
                </c:pt>
                <c:pt idx="3">
                  <c:v>0.16</c:v>
                </c:pt>
                <c:pt idx="4">
                  <c:v>0.14000000000000001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Negative impact</c:v>
                </c:pt>
              </c:strCache>
            </c:strRef>
          </c:tx>
          <c:spPr>
            <a:solidFill>
              <a:srgbClr val="FF7300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  <a:latin typeface="Cabin" panose="020B08030502020200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Your medical practice overall</c:v>
                </c:pt>
                <c:pt idx="1">
                  <c:v>The quality of care your patients receive</c:v>
                </c:pt>
                <c:pt idx="2">
                  <c:v>The ability of your practice to meet patient demand</c:v>
                </c:pt>
                <c:pt idx="3">
                  <c:v>The cost of health care for your patients</c:v>
                </c:pt>
                <c:pt idx="4">
                  <c:v>Access to health care and insurance in the country overall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0.36</c:v>
                </c:pt>
                <c:pt idx="1">
                  <c:v>0.25</c:v>
                </c:pt>
                <c:pt idx="2">
                  <c:v>0.35</c:v>
                </c:pt>
                <c:pt idx="3">
                  <c:v>0.44</c:v>
                </c:pt>
                <c:pt idx="4">
                  <c:v>0.24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 impact</c:v>
                </c:pt>
              </c:strCache>
            </c:strRef>
          </c:tx>
          <c:spPr>
            <a:solidFill>
              <a:srgbClr val="E6F5FC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  <a:latin typeface="Cabin" panose="020B08030502020200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Your medical practice overall</c:v>
                </c:pt>
                <c:pt idx="1">
                  <c:v>The quality of care your patients receive</c:v>
                </c:pt>
                <c:pt idx="2">
                  <c:v>The ability of your practice to meet patient demand</c:v>
                </c:pt>
                <c:pt idx="3">
                  <c:v>The cost of health care for your patients</c:v>
                </c:pt>
                <c:pt idx="4">
                  <c:v>Access to health care and insurance in the country overall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0.31</c:v>
                </c:pt>
                <c:pt idx="1">
                  <c:v>0.5</c:v>
                </c:pt>
                <c:pt idx="2">
                  <c:v>0.44</c:v>
                </c:pt>
                <c:pt idx="3">
                  <c:v>0.17</c:v>
                </c:pt>
                <c:pt idx="4">
                  <c:v>0.12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Positive impact</c:v>
                </c:pt>
              </c:strCache>
            </c:strRef>
          </c:tx>
          <c:spPr>
            <a:solidFill>
              <a:srgbClr val="104068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latin typeface="Cabin" panose="020B08030502020200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Your medical practice overall</c:v>
                </c:pt>
                <c:pt idx="1">
                  <c:v>The quality of care your patients receive</c:v>
                </c:pt>
                <c:pt idx="2">
                  <c:v>The ability of your practice to meet patient demand</c:v>
                </c:pt>
                <c:pt idx="3">
                  <c:v>The cost of health care for your patients</c:v>
                </c:pt>
                <c:pt idx="4">
                  <c:v>Access to health care and insurance in the country overall</c:v>
                </c:pt>
              </c:strCache>
            </c:strRef>
          </c:cat>
          <c:val>
            <c:numRef>
              <c:f>Sheet1!$E$2:$E$6</c:f>
              <c:numCache>
                <c:formatCode>0%</c:formatCode>
                <c:ptCount val="5"/>
                <c:pt idx="0">
                  <c:v>0.23</c:v>
                </c:pt>
                <c:pt idx="1">
                  <c:v>0.18</c:v>
                </c:pt>
                <c:pt idx="2">
                  <c:v>0.1</c:v>
                </c:pt>
                <c:pt idx="3">
                  <c:v>0.21</c:v>
                </c:pt>
                <c:pt idx="4">
                  <c:v>0.48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106518784"/>
        <c:axId val="106517248"/>
      </c:barChart>
      <c:valAx>
        <c:axId val="106517248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106518784"/>
        <c:crosses val="autoZero"/>
        <c:crossBetween val="between"/>
      </c:valAx>
      <c:catAx>
        <c:axId val="106518784"/>
        <c:scaling>
          <c:orientation val="maxMin"/>
        </c:scaling>
        <c:delete val="1"/>
        <c:axPos val="l"/>
        <c:majorTickMark val="out"/>
        <c:minorTickMark val="none"/>
        <c:tickLblPos val="nextTo"/>
        <c:crossAx val="106517248"/>
        <c:crosses val="autoZero"/>
        <c:auto val="1"/>
        <c:lblAlgn val="ctr"/>
        <c:lblOffset val="100"/>
        <c:noMultiLvlLbl val="0"/>
      </c:catAx>
    </c:plotArea>
    <c:legend>
      <c:legendPos val="t"/>
      <c:layout>
        <c:manualLayout>
          <c:xMode val="edge"/>
          <c:yMode val="edge"/>
          <c:x val="0"/>
          <c:y val="2.9812079786122998E-2"/>
          <c:w val="1"/>
          <c:h val="8.7196482460809174E-2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2897269420269833E-2"/>
          <c:y val="0.15914413962585888"/>
          <c:w val="0.91102085923470089"/>
          <c:h val="0.744695487904776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AA3607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Cabin" panose="020B08030502020200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Physicians</c:v>
                </c:pt>
                <c:pt idx="1">
                  <c:v>Nurse practitioners and physician assistants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83</c:v>
                </c:pt>
                <c:pt idx="1">
                  <c:v>93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Democrats</c:v>
                </c:pt>
              </c:strCache>
            </c:strRef>
          </c:tx>
          <c:spPr>
            <a:solidFill>
              <a:srgbClr val="FF7300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Cabin" panose="020B08030502020200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Physicians</c:v>
                </c:pt>
                <c:pt idx="1">
                  <c:v>Nurse practitioners and physician assistants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85</c:v>
                </c:pt>
                <c:pt idx="1">
                  <c:v>92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Republicans</c:v>
                </c:pt>
              </c:strCache>
            </c:strRef>
          </c:tx>
          <c:spPr>
            <a:solidFill>
              <a:srgbClr val="E6F5FC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Cabin" panose="020B08030502020200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Physicians</c:v>
                </c:pt>
                <c:pt idx="1">
                  <c:v>Nurse practitioners and physician assistants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82</c:v>
                </c:pt>
                <c:pt idx="1">
                  <c:v>95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Independents</c:v>
                </c:pt>
              </c:strCache>
            </c:strRef>
          </c:tx>
          <c:spPr>
            <a:solidFill>
              <a:srgbClr val="104068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Cabin" panose="020B08030502020200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Physicians</c:v>
                </c:pt>
                <c:pt idx="1">
                  <c:v>Nurse practitioners and physician assistants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81</c:v>
                </c:pt>
                <c:pt idx="1">
                  <c:v>92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75"/>
        <c:axId val="105822080"/>
        <c:axId val="105823616"/>
      </c:barChart>
      <c:catAx>
        <c:axId val="1058220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Cabin" panose="020B0803050202020004" pitchFamily="34" charset="0"/>
              </a:defRPr>
            </a:pPr>
            <a:endParaRPr lang="en-US"/>
          </a:p>
        </c:txPr>
        <c:crossAx val="105823616"/>
        <c:crosses val="autoZero"/>
        <c:auto val="1"/>
        <c:lblAlgn val="ctr"/>
        <c:lblOffset val="100"/>
        <c:noMultiLvlLbl val="0"/>
      </c:catAx>
      <c:valAx>
        <c:axId val="105823616"/>
        <c:scaling>
          <c:orientation val="minMax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Cabin" panose="020B0803050202020004" pitchFamily="34" charset="0"/>
              </a:defRPr>
            </a:pPr>
            <a:endParaRPr lang="en-US"/>
          </a:p>
        </c:txPr>
        <c:crossAx val="105822080"/>
        <c:crosses val="autoZero"/>
        <c:crossBetween val="between"/>
        <c:majorUnit val="20"/>
      </c:valAx>
    </c:plotArea>
    <c:legend>
      <c:legendPos val="t"/>
      <c:layout>
        <c:manualLayout>
          <c:xMode val="edge"/>
          <c:yMode val="edge"/>
          <c:x val="0.13834329736560708"/>
          <c:y val="1.6666666666666666E-2"/>
          <c:w val="0.77886896082434143"/>
          <c:h val="7.0126421697287833E-2"/>
        </c:manualLayout>
      </c:layout>
      <c:overlay val="0"/>
      <c:txPr>
        <a:bodyPr/>
        <a:lstStyle/>
        <a:p>
          <a:pPr>
            <a:defRPr sz="1600" b="1">
              <a:latin typeface="Cabin" panose="020B08030502020200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063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124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31495-809F-4118-87B7-2B4F3E8D5A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17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25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8760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436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608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44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horizontal bar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hart Placeholder 5"/>
          <p:cNvSpPr>
            <a:spLocks noGrp="1"/>
          </p:cNvSpPr>
          <p:nvPr>
            <p:ph type="chart" sz="quarter" idx="11"/>
          </p:nvPr>
        </p:nvSpPr>
        <p:spPr>
          <a:xfrm>
            <a:off x="4297680" y="2286000"/>
            <a:ext cx="4663440" cy="393192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6576" y="320040"/>
            <a:ext cx="9098280" cy="56356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200" b="1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0"/>
          </p:nvPr>
        </p:nvSpPr>
        <p:spPr>
          <a:xfrm>
            <a:off x="73152" y="914400"/>
            <a:ext cx="8942388" cy="338554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>
              <a:spcBef>
                <a:spcPts val="0"/>
              </a:spcBef>
              <a:buNone/>
              <a:defRPr sz="1600" b="1" baseline="0">
                <a:latin typeface="+mn-lt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761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086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  <p:sldLayoutId id="2147483678" r:id="rId5"/>
    <p:sldLayoutId id="2147483681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" y="442913"/>
            <a:ext cx="9067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28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513" y="6099175"/>
            <a:ext cx="2274887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5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Georgia"/>
          <a:ea typeface="ＭＳ Ｐゴシック" charset="-128"/>
          <a:cs typeface="Georgi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orbel" pitchFamily="34" charset="0"/>
          <a:ea typeface="ＭＳ Ｐゴシック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0" y="91440"/>
            <a:ext cx="9144000" cy="731520"/>
          </a:xfrm>
        </p:spPr>
        <p:txBody>
          <a:bodyPr anchor="t" anchorCtr="1">
            <a:noAutofit/>
          </a:bodyPr>
          <a:lstStyle/>
          <a:p>
            <a:pPr algn="ctr"/>
            <a:r>
              <a:rPr lang="en-US" sz="2000" b="1" dirty="0" smtClean="0">
                <a:latin typeface="+mj-lt"/>
                <a:ea typeface="ＭＳ Ｐゴシック" charset="0"/>
                <a:cs typeface="Calibri" panose="020F0502020204030204" pitchFamily="34" charset="0"/>
              </a:rPr>
              <a:t>Exhibit 1. About Six of 10 Primary Care Clinicians Are Seeing </a:t>
            </a:r>
            <a:br>
              <a:rPr lang="en-US" sz="2000" b="1" dirty="0" smtClean="0">
                <a:latin typeface="+mj-lt"/>
                <a:ea typeface="ＭＳ Ｐゴシック" charset="0"/>
                <a:cs typeface="Calibri" panose="020F0502020204030204" pitchFamily="34" charset="0"/>
              </a:rPr>
            </a:br>
            <a:r>
              <a:rPr lang="en-US" sz="2000" b="1" dirty="0" smtClean="0">
                <a:latin typeface="+mj-lt"/>
                <a:ea typeface="ＭＳ Ｐゴシック" charset="0"/>
                <a:cs typeface="Calibri" panose="020F0502020204030204" pitchFamily="34" charset="0"/>
              </a:rPr>
              <a:t>More Medicaid or Newly Insured Patients Since January 2014</a:t>
            </a:r>
            <a:endParaRPr lang="en-US" sz="2000" b="1" dirty="0">
              <a:latin typeface="+mj-lt"/>
              <a:ea typeface="ＭＳ Ｐゴシック" charset="0"/>
              <a:cs typeface="Calibri" panose="020F0502020204030204" pitchFamily="34" charset="0"/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675898"/>
              </p:ext>
            </p:extLst>
          </p:nvPr>
        </p:nvGraphicFramePr>
        <p:xfrm>
          <a:off x="228600" y="1600200"/>
          <a:ext cx="8763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7798" y="1154668"/>
            <a:ext cx="861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prstClr val="black"/>
                </a:solidFill>
                <a:latin typeface="Cabin" panose="020B0803050202020004" pitchFamily="34" charset="0"/>
                <a:ea typeface="ＭＳ Ｐゴシック" charset="0"/>
              </a:rPr>
              <a:t>Percent of providers reporting increases in the following </a:t>
            </a:r>
            <a:r>
              <a:rPr lang="en-US" sz="1600" b="1" dirty="0" smtClean="0">
                <a:solidFill>
                  <a:prstClr val="black"/>
                </a:solidFill>
                <a:latin typeface="Cabin" panose="020B0803050202020004" pitchFamily="34" charset="0"/>
                <a:ea typeface="ＭＳ Ｐゴシック" charset="0"/>
              </a:rPr>
              <a:t>patients since </a:t>
            </a:r>
            <a:r>
              <a:rPr lang="en-US" sz="1600" b="1" dirty="0">
                <a:solidFill>
                  <a:prstClr val="black"/>
                </a:solidFill>
                <a:latin typeface="Cabin" panose="020B0803050202020004" pitchFamily="34" charset="0"/>
                <a:ea typeface="ＭＳ Ｐゴシック" charset="0"/>
              </a:rPr>
              <a:t>January </a:t>
            </a:r>
            <a:r>
              <a:rPr lang="en-US" sz="1600" b="1" dirty="0" smtClean="0">
                <a:solidFill>
                  <a:prstClr val="black"/>
                </a:solidFill>
                <a:latin typeface="Cabin" panose="020B0803050202020004" pitchFamily="34" charset="0"/>
                <a:ea typeface="ＭＳ Ｐゴシック" charset="0"/>
              </a:rPr>
              <a:t>2014</a:t>
            </a:r>
            <a:endParaRPr lang="en-US" sz="1600" b="1" dirty="0">
              <a:solidFill>
                <a:prstClr val="black"/>
              </a:solidFill>
              <a:latin typeface="Cabin" panose="020B0803050202020004" pitchFamily="34" charset="0"/>
              <a:ea typeface="ＭＳ Ｐゴシック" charset="0"/>
            </a:endParaRP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42593" y="6324600"/>
            <a:ext cx="8321040" cy="498598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Corbel" pitchFamily="34" charset="0"/>
                <a:ea typeface="ＭＳ Ｐゴシック" charset="-128"/>
                <a:cs typeface="ＭＳ Ｐゴシック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Corbel" pitchFamily="34" charset="0"/>
                <a:ea typeface="ＭＳ Ｐゴシック" charset="-128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Corbel" pitchFamily="34" charset="0"/>
                <a:ea typeface="ＭＳ Ｐゴシック" charset="-128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Corbel" pitchFamily="34" charset="0"/>
                <a:ea typeface="ＭＳ Ｐゴシック" charset="-128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Corbel" pitchFamily="34" charset="0"/>
                <a:ea typeface="ＭＳ Ｐゴシック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 smtClean="0">
                <a:solidFill>
                  <a:prstClr val="black"/>
                </a:solidFill>
                <a:latin typeface="Cabin" panose="020B0803050202020004" pitchFamily="34" charset="0"/>
                <a:cs typeface="Calibri" panose="020F0502020204030204" pitchFamily="34" charset="0"/>
              </a:rPr>
              <a:t>* Among providers accepting Medicaid patients.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prstClr val="black"/>
                </a:solidFill>
                <a:latin typeface="Cabin" panose="020B0803050202020004" pitchFamily="34" charset="0"/>
                <a:cs typeface="Calibri" panose="020F0502020204030204" pitchFamily="34" charset="0"/>
              </a:rPr>
              <a:t>Source: The Kaiser Family Foundation/Commonwealth Fund 2015 National Survey of Primary Care Providers.</a:t>
            </a:r>
            <a:endParaRPr lang="en-US" sz="1200" dirty="0">
              <a:solidFill>
                <a:prstClr val="black"/>
              </a:solidFill>
              <a:latin typeface="Cabin" panose="020B08030502020200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34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50329015"/>
              </p:ext>
            </p:extLst>
          </p:nvPr>
        </p:nvGraphicFramePr>
        <p:xfrm>
          <a:off x="91440" y="1620501"/>
          <a:ext cx="8942387" cy="470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9105" y="6531896"/>
            <a:ext cx="8321040" cy="276999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Cabin" panose="020B0803050202020004" pitchFamily="34" charset="0"/>
              </a:rPr>
              <a:t>Source: </a:t>
            </a:r>
            <a:r>
              <a:rPr lang="en-US" dirty="0">
                <a:solidFill>
                  <a:prstClr val="black"/>
                </a:solidFill>
                <a:latin typeface="Cabin" panose="020B0803050202020004" pitchFamily="34" charset="0"/>
                <a:cs typeface="Arial" pitchFamily="34" charset="0"/>
              </a:rPr>
              <a:t>The </a:t>
            </a:r>
            <a:r>
              <a:rPr lang="en-US" dirty="0" smtClean="0">
                <a:solidFill>
                  <a:prstClr val="black"/>
                </a:solidFill>
                <a:latin typeface="Cabin" panose="020B0803050202020004" pitchFamily="34" charset="0"/>
                <a:cs typeface="Arial" pitchFamily="34" charset="0"/>
              </a:rPr>
              <a:t>Kaiser Family Foundation/Commonwealth Fund 2015 National Survey of Primary </a:t>
            </a:r>
            <a:r>
              <a:rPr lang="en-US" dirty="0">
                <a:solidFill>
                  <a:prstClr val="black"/>
                </a:solidFill>
                <a:latin typeface="Cabin" panose="020B0803050202020004" pitchFamily="34" charset="0"/>
                <a:cs typeface="Arial" pitchFamily="34" charset="0"/>
              </a:rPr>
              <a:t>Care </a:t>
            </a:r>
            <a:r>
              <a:rPr lang="en-US" dirty="0" smtClean="0">
                <a:solidFill>
                  <a:prstClr val="black"/>
                </a:solidFill>
                <a:latin typeface="Cabin" panose="020B0803050202020004" pitchFamily="34" charset="0"/>
                <a:cs typeface="Arial" pitchFamily="34" charset="0"/>
              </a:rPr>
              <a:t>Providers.</a:t>
            </a:r>
            <a:endParaRPr lang="en-US" dirty="0">
              <a:solidFill>
                <a:prstClr val="black"/>
              </a:solidFill>
              <a:latin typeface="Cabin" panose="020B08030502020200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91440"/>
            <a:ext cx="9144000" cy="731520"/>
          </a:xfrm>
        </p:spPr>
        <p:txBody>
          <a:bodyPr anchor="t" anchorCtr="1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Georgia" panose="02040502050405020303" pitchFamily="18" charset="0"/>
                <a:cs typeface="Georgia"/>
              </a:rPr>
              <a:t>Exhibit 2. Most Providers </a:t>
            </a:r>
            <a:r>
              <a:rPr lang="en-US" sz="2000" dirty="0">
                <a:solidFill>
                  <a:schemeClr val="tx1"/>
                </a:solidFill>
                <a:latin typeface="Georgia" panose="02040502050405020303" pitchFamily="18" charset="0"/>
                <a:cs typeface="Georgia"/>
              </a:rPr>
              <a:t>R</a:t>
            </a:r>
            <a:r>
              <a:rPr lang="en-US" sz="2000" dirty="0" smtClean="0">
                <a:solidFill>
                  <a:schemeClr val="tx1"/>
                </a:solidFill>
                <a:latin typeface="Georgia" panose="02040502050405020303" pitchFamily="18" charset="0"/>
                <a:cs typeface="Georgia"/>
              </a:rPr>
              <a:t>eport No </a:t>
            </a:r>
            <a:r>
              <a:rPr lang="en-US" sz="2000" dirty="0">
                <a:solidFill>
                  <a:schemeClr val="tx1"/>
                </a:solidFill>
                <a:latin typeface="Georgia" panose="02040502050405020303" pitchFamily="18" charset="0"/>
                <a:cs typeface="Georgia"/>
              </a:rPr>
              <a:t>C</a:t>
            </a:r>
            <a:r>
              <a:rPr lang="en-US" sz="2000" dirty="0" smtClean="0">
                <a:solidFill>
                  <a:schemeClr val="tx1"/>
                </a:solidFill>
                <a:latin typeface="Georgia" panose="02040502050405020303" pitchFamily="18" charset="0"/>
                <a:cs typeface="Georgia"/>
              </a:rPr>
              <a:t>hange in Their Ability </a:t>
            </a:r>
            <a:br>
              <a:rPr lang="en-US" sz="2000" dirty="0" smtClean="0">
                <a:solidFill>
                  <a:schemeClr val="tx1"/>
                </a:solidFill>
                <a:latin typeface="Georgia" panose="02040502050405020303" pitchFamily="18" charset="0"/>
                <a:cs typeface="Georgia"/>
              </a:rPr>
            </a:br>
            <a:r>
              <a:rPr lang="en-US" sz="2000" dirty="0" smtClean="0">
                <a:solidFill>
                  <a:schemeClr val="tx1"/>
                </a:solidFill>
                <a:latin typeface="Georgia" panose="02040502050405020303" pitchFamily="18" charset="0"/>
                <a:cs typeface="Georgia"/>
              </a:rPr>
              <a:t>to Provide Quality Care</a:t>
            </a:r>
            <a:r>
              <a:rPr lang="en-US" sz="2000" dirty="0">
                <a:latin typeface="Georgia" panose="02040502050405020303" pitchFamily="18" charset="0"/>
                <a:cs typeface="Georgia"/>
              </a:rPr>
              <a:t/>
            </a:r>
            <a:br>
              <a:rPr lang="en-US" sz="2000" dirty="0">
                <a:latin typeface="Georgia" panose="02040502050405020303" pitchFamily="18" charset="0"/>
                <a:cs typeface="Georgia"/>
              </a:rPr>
            </a:br>
            <a:endParaRPr lang="en-US" sz="2000" dirty="0">
              <a:solidFill>
                <a:srgbClr val="FF0000"/>
              </a:solidFill>
              <a:latin typeface="Georgia" panose="02040502050405020303" pitchFamily="18" charset="0"/>
              <a:cs typeface="Georgia"/>
            </a:endParaRPr>
          </a:p>
        </p:txBody>
      </p:sp>
      <p:sp>
        <p:nvSpPr>
          <p:cNvPr id="35" name="Text Placeholder 2"/>
          <p:cNvSpPr txBox="1">
            <a:spLocks/>
          </p:cNvSpPr>
          <p:nvPr/>
        </p:nvSpPr>
        <p:spPr>
          <a:xfrm>
            <a:off x="91440" y="1097280"/>
            <a:ext cx="8961120" cy="338554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 smtClean="0">
                <a:latin typeface="Cabin" panose="020B0803050202020004" pitchFamily="34" charset="0"/>
              </a:rPr>
              <a:t>Percent who say since January 2014, their ability to provide high-quality care to all patients has:</a:t>
            </a:r>
            <a:endParaRPr lang="en-US" sz="1600" b="1" kern="0" dirty="0">
              <a:latin typeface="Cabin" panose="020B0803050202020004" pitchFamily="34" charset="0"/>
              <a:cs typeface="Meta Offc Pro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1979" y="2895600"/>
            <a:ext cx="22229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bin" panose="020B0803050202020004" pitchFamily="34" charset="0"/>
              </a:rPr>
              <a:t>Increase in Medicaid or </a:t>
            </a:r>
            <a:br>
              <a:rPr lang="en-US" sz="1600" b="1" dirty="0" smtClean="0">
                <a:latin typeface="Cabin" panose="020B0803050202020004" pitchFamily="34" charset="0"/>
              </a:rPr>
            </a:br>
            <a:r>
              <a:rPr lang="en-US" sz="1600" b="1" dirty="0" smtClean="0">
                <a:latin typeface="Cabin" panose="020B0803050202020004" pitchFamily="34" charset="0"/>
              </a:rPr>
              <a:t>newly insured patients</a:t>
            </a:r>
            <a:endParaRPr lang="en-US" sz="1600" b="1" dirty="0">
              <a:latin typeface="Cabin" panose="020B08030502020200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0348" y="2514600"/>
            <a:ext cx="21946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bin" panose="020B0803050202020004" pitchFamily="34" charset="0"/>
                <a:cs typeface="Meta Offc Pro"/>
              </a:rPr>
              <a:t>Total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-76200" y="3505200"/>
            <a:ext cx="2451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bin" panose="020B0803050202020004" pitchFamily="34" charset="0"/>
              </a:rPr>
              <a:t>No increase </a:t>
            </a:r>
            <a:r>
              <a:rPr lang="en-US" sz="1600" b="1" dirty="0">
                <a:latin typeface="Cabin" panose="020B0803050202020004" pitchFamily="34" charset="0"/>
              </a:rPr>
              <a:t>in </a:t>
            </a:r>
            <a:r>
              <a:rPr lang="en-US" sz="1600" b="1" dirty="0" smtClean="0">
                <a:latin typeface="Cabin" panose="020B0803050202020004" pitchFamily="34" charset="0"/>
              </a:rPr>
              <a:t>Medicaid or newly insured patients</a:t>
            </a:r>
            <a:endParaRPr lang="en-US" sz="1600" b="1" dirty="0">
              <a:latin typeface="Cabin" panose="020B08030502020200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76200" y="5587425"/>
            <a:ext cx="2451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bin" panose="020B0803050202020004" pitchFamily="34" charset="0"/>
              </a:rPr>
              <a:t>No </a:t>
            </a:r>
            <a:r>
              <a:rPr lang="en-US" sz="1600" b="1" dirty="0">
                <a:latin typeface="Cabin" panose="020B0803050202020004" pitchFamily="34" charset="0"/>
              </a:rPr>
              <a:t>increase in </a:t>
            </a:r>
            <a:r>
              <a:rPr lang="en-US" sz="1600" b="1" dirty="0" smtClean="0">
                <a:latin typeface="Cabin" panose="020B0803050202020004" pitchFamily="34" charset="0"/>
              </a:rPr>
              <a:t>Medicaid or newly insured patients</a:t>
            </a:r>
            <a:endParaRPr lang="en-US" sz="1600" b="1" dirty="0">
              <a:latin typeface="Cabin" panose="020B08030502020200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1980" y="5029200"/>
            <a:ext cx="2222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bin" panose="020B0803050202020004" pitchFamily="34" charset="0"/>
              </a:rPr>
              <a:t>Increase </a:t>
            </a:r>
            <a:r>
              <a:rPr lang="en-US" sz="1600" b="1" dirty="0">
                <a:latin typeface="Cabin" panose="020B0803050202020004" pitchFamily="34" charset="0"/>
              </a:rPr>
              <a:t>in </a:t>
            </a:r>
            <a:r>
              <a:rPr lang="en-US" sz="1600" b="1" dirty="0" smtClean="0">
                <a:latin typeface="Cabin" panose="020B0803050202020004" pitchFamily="34" charset="0"/>
              </a:rPr>
              <a:t>Medicaid or </a:t>
            </a:r>
            <a:r>
              <a:rPr lang="en-US" sz="1600" b="1" dirty="0">
                <a:latin typeface="Cabin" panose="020B0803050202020004" pitchFamily="34" charset="0"/>
              </a:rPr>
              <a:t>n</a:t>
            </a:r>
            <a:r>
              <a:rPr lang="en-US" sz="1600" b="1" dirty="0" smtClean="0">
                <a:latin typeface="Cabin" panose="020B0803050202020004" pitchFamily="34" charset="0"/>
              </a:rPr>
              <a:t>ewly insured patients</a:t>
            </a:r>
            <a:endParaRPr lang="en-US" sz="1600" b="1" dirty="0">
              <a:latin typeface="Cabin" panose="020B08030502020200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600" y="4657492"/>
            <a:ext cx="21463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bin" panose="020B0803050202020004" pitchFamily="34" charset="0"/>
                <a:cs typeface="Meta Offc Pro"/>
              </a:rPr>
              <a:t>Total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1441" y="2206823"/>
            <a:ext cx="25406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latin typeface="Cabin" panose="020B0803050202020004" pitchFamily="34" charset="0"/>
                <a:cs typeface="Meta Offc Pro"/>
              </a:rPr>
              <a:t>Physicians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1440" y="4188023"/>
            <a:ext cx="4175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latin typeface="Cabin" panose="020B0803050202020004" pitchFamily="34" charset="0"/>
                <a:cs typeface="Meta Offc Pro"/>
              </a:rPr>
              <a:t>Nurse practitioners/Physician assistants</a:t>
            </a:r>
          </a:p>
        </p:txBody>
      </p:sp>
    </p:spTree>
    <p:extLst>
      <p:ext uri="{BB962C8B-B14F-4D97-AF65-F5344CB8AC3E}">
        <p14:creationId xmlns:p14="http://schemas.microsoft.com/office/powerpoint/2010/main" val="109941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60960" y="6531896"/>
            <a:ext cx="8321040" cy="276999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Cabin" panose="020B0803050202020004" pitchFamily="34" charset="0"/>
              </a:rPr>
              <a:t>Source: </a:t>
            </a:r>
            <a:r>
              <a:rPr lang="en-US" dirty="0">
                <a:solidFill>
                  <a:prstClr val="black"/>
                </a:solidFill>
                <a:latin typeface="Cabin" panose="020B0803050202020004" pitchFamily="34" charset="0"/>
                <a:cs typeface="Arial" pitchFamily="34" charset="0"/>
              </a:rPr>
              <a:t>The </a:t>
            </a:r>
            <a:r>
              <a:rPr lang="en-US" dirty="0" smtClean="0">
                <a:solidFill>
                  <a:prstClr val="black"/>
                </a:solidFill>
                <a:latin typeface="Cabin" panose="020B0803050202020004" pitchFamily="34" charset="0"/>
                <a:cs typeface="Arial" pitchFamily="34" charset="0"/>
              </a:rPr>
              <a:t>Kaiser Family Foundation/Commonwealth Fund 2015 National Survey of Primary </a:t>
            </a:r>
            <a:r>
              <a:rPr lang="en-US" dirty="0">
                <a:solidFill>
                  <a:prstClr val="black"/>
                </a:solidFill>
                <a:latin typeface="Cabin" panose="020B0803050202020004" pitchFamily="34" charset="0"/>
                <a:cs typeface="Arial" pitchFamily="34" charset="0"/>
              </a:rPr>
              <a:t>Care </a:t>
            </a:r>
            <a:r>
              <a:rPr lang="en-US" dirty="0" smtClean="0">
                <a:solidFill>
                  <a:prstClr val="black"/>
                </a:solidFill>
                <a:latin typeface="Cabin" panose="020B0803050202020004" pitchFamily="34" charset="0"/>
                <a:cs typeface="Arial" pitchFamily="34" charset="0"/>
              </a:rPr>
              <a:t>Providers.</a:t>
            </a:r>
            <a:endParaRPr lang="en-US" dirty="0">
              <a:solidFill>
                <a:prstClr val="black"/>
              </a:solidFill>
              <a:latin typeface="Cabin" panose="020B0803050202020004" pitchFamily="34" charset="0"/>
            </a:endParaRPr>
          </a:p>
        </p:txBody>
      </p:sp>
      <p:graphicFrame>
        <p:nvGraphicFramePr>
          <p:cNvPr id="9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8831570"/>
              </p:ext>
            </p:extLst>
          </p:nvPr>
        </p:nvGraphicFramePr>
        <p:xfrm>
          <a:off x="279399" y="914400"/>
          <a:ext cx="8559801" cy="5635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itle 3"/>
          <p:cNvSpPr>
            <a:spLocks noGrp="1"/>
          </p:cNvSpPr>
          <p:nvPr>
            <p:ph type="title"/>
          </p:nvPr>
        </p:nvSpPr>
        <p:spPr>
          <a:xfrm>
            <a:off x="0" y="91440"/>
            <a:ext cx="9144000" cy="731520"/>
          </a:xfrm>
        </p:spPr>
        <p:txBody>
          <a:bodyPr anchor="t" anchorCtr="1"/>
          <a:lstStyle/>
          <a:p>
            <a:pPr algn="ctr"/>
            <a:r>
              <a:rPr lang="en-US" sz="1900" dirty="0" smtClean="0">
                <a:latin typeface="Georgia" panose="02040502050405020303" pitchFamily="18" charset="0"/>
              </a:rPr>
              <a:t>Exhibit 3. Half of Physicians and Two-Thirds of Nurse Practitioners and Physician Assistants Are Currently Accepting New Medicaid Patients </a:t>
            </a:r>
            <a:endParaRPr lang="en-US" sz="19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38728" y="6018311"/>
            <a:ext cx="11620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abin" panose="020B0803050202020004" pitchFamily="34" charset="0"/>
                <a:cs typeface="Arial" panose="020B0604020202020204" pitchFamily="34" charset="0"/>
              </a:rPr>
              <a:t>Physicians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146412" y="6095999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7086600" y="6095999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146412" y="6172200"/>
            <a:ext cx="2392316" cy="0"/>
          </a:xfrm>
          <a:prstGeom prst="line">
            <a:avLst/>
          </a:prstGeom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694284" y="6172200"/>
            <a:ext cx="2392316" cy="0"/>
          </a:xfrm>
          <a:prstGeom prst="line">
            <a:avLst/>
          </a:prstGeom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432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hart Placeholder 4"/>
          <p:cNvGraphicFramePr>
            <a:graphicFrameLocks noGrp="1"/>
          </p:cNvGraphicFramePr>
          <p:nvPr>
            <p:ph type="chart" sz="quarter" idx="11"/>
            <p:extLst>
              <p:ext uri="{D42A27DB-BD31-4B8C-83A1-F6EECF244321}">
                <p14:modId xmlns:p14="http://schemas.microsoft.com/office/powerpoint/2010/main" val="3663195100"/>
              </p:ext>
            </p:extLst>
          </p:nvPr>
        </p:nvGraphicFramePr>
        <p:xfrm>
          <a:off x="502920" y="1541256"/>
          <a:ext cx="9326880" cy="4707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849086" y="2824230"/>
            <a:ext cx="64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bin" panose="020B0803050202020004" pitchFamily="34" charset="0"/>
              </a:rPr>
              <a:t>Total</a:t>
            </a:r>
            <a:endParaRPr lang="en-US" sz="1600" b="1" dirty="0">
              <a:latin typeface="Cabin" panose="020B08030502020200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7843" y="4154817"/>
            <a:ext cx="11413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bin" panose="020B0803050202020004" pitchFamily="34" charset="0"/>
              </a:rPr>
              <a:t>Democrats</a:t>
            </a:r>
            <a:endParaRPr lang="en-US" sz="1600" b="1" dirty="0">
              <a:latin typeface="Cabin" panose="020B08030502020200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0" y="4861953"/>
            <a:ext cx="14891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bin" panose="020B0803050202020004" pitchFamily="34" charset="0"/>
              </a:rPr>
              <a:t>Independents</a:t>
            </a:r>
            <a:endParaRPr lang="en-US" sz="1600" b="1" dirty="0">
              <a:latin typeface="Cabin" panose="020B08030502020200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4350" y="5568863"/>
            <a:ext cx="12648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bin" panose="020B0803050202020004" pitchFamily="34" charset="0"/>
              </a:rPr>
              <a:t>Republicans</a:t>
            </a:r>
            <a:endParaRPr lang="en-US" sz="1600" b="1" dirty="0">
              <a:latin typeface="Cabin" panose="020B08030502020200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4933" y="1899297"/>
            <a:ext cx="1495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abin" panose="020B0803050202020004" pitchFamily="34" charset="0"/>
                <a:cs typeface="Meta Offc Pro"/>
              </a:rPr>
              <a:t>Very favorable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262733" y="1899297"/>
            <a:ext cx="2028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abin" panose="020B0803050202020004" pitchFamily="34" charset="0"/>
                <a:cs typeface="Meta Offc Pro"/>
              </a:rPr>
              <a:t>Somewhat favorable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601925" y="1899297"/>
            <a:ext cx="2251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abin" panose="020B0803050202020004" pitchFamily="34" charset="0"/>
                <a:cs typeface="Meta Offc Pro"/>
              </a:rPr>
              <a:t>Somewhat unfavorable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56135" y="1899297"/>
            <a:ext cx="17592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abin" panose="020B0803050202020004" pitchFamily="34" charset="0"/>
                <a:cs typeface="Meta Offc Pro"/>
              </a:rPr>
              <a:t>Very unfavorable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432304" y="1990737"/>
            <a:ext cx="155448" cy="153888"/>
          </a:xfrm>
          <a:prstGeom prst="rect">
            <a:avLst/>
          </a:prstGeom>
          <a:solidFill>
            <a:srgbClr val="FF73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04800" y="1990737"/>
            <a:ext cx="155448" cy="155448"/>
          </a:xfrm>
          <a:prstGeom prst="rect">
            <a:avLst/>
          </a:prstGeom>
          <a:solidFill>
            <a:srgbClr val="AA3607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479792" y="1990737"/>
            <a:ext cx="155448" cy="155448"/>
          </a:xfrm>
          <a:prstGeom prst="rect">
            <a:avLst/>
          </a:prstGeom>
          <a:solidFill>
            <a:srgbClr val="104068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5093208" y="1990737"/>
            <a:ext cx="155448" cy="155448"/>
          </a:xfrm>
          <a:prstGeom prst="rect">
            <a:avLst/>
          </a:prstGeom>
          <a:solidFill>
            <a:srgbClr val="E6F5FC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0" y="3618440"/>
            <a:ext cx="2111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latin typeface="Cabin" panose="020B0803050202020004" pitchFamily="34" charset="0"/>
              </a:rPr>
              <a:t>By Political Party ID</a:t>
            </a:r>
            <a:endParaRPr lang="en-US" sz="1600" b="1" u="sng" dirty="0">
              <a:latin typeface="Cabin" panose="020B0803050202020004" pitchFamily="34" charset="0"/>
            </a:endParaRPr>
          </a:p>
        </p:txBody>
      </p:sp>
      <p:sp>
        <p:nvSpPr>
          <p:cNvPr id="22" name="Title 3"/>
          <p:cNvSpPr>
            <a:spLocks noGrp="1"/>
          </p:cNvSpPr>
          <p:nvPr>
            <p:ph type="title"/>
          </p:nvPr>
        </p:nvSpPr>
        <p:spPr>
          <a:xfrm>
            <a:off x="0" y="91440"/>
            <a:ext cx="9144000" cy="731520"/>
          </a:xfrm>
        </p:spPr>
        <p:txBody>
          <a:bodyPr anchor="t" anchorCtr="1">
            <a:noAutofit/>
          </a:bodyPr>
          <a:lstStyle/>
          <a:p>
            <a:pPr algn="ctr"/>
            <a:r>
              <a:rPr lang="en-US" sz="2000" dirty="0" smtClean="0">
                <a:latin typeface="Georgia" panose="02040502050405020303" pitchFamily="18" charset="0"/>
              </a:rPr>
              <a:t>Exhibit 4. Physicians’ Opinions About the Affordable Care Act </a:t>
            </a:r>
            <a:br>
              <a:rPr lang="en-US" sz="2000" dirty="0" smtClean="0">
                <a:latin typeface="Georgia" panose="02040502050405020303" pitchFamily="18" charset="0"/>
              </a:rPr>
            </a:br>
            <a:r>
              <a:rPr lang="en-US" sz="2000" dirty="0" smtClean="0">
                <a:latin typeface="Georgia" panose="02040502050405020303" pitchFamily="18" charset="0"/>
              </a:rPr>
              <a:t>Are Split, with Sharp Divisions Along Party </a:t>
            </a:r>
            <a:r>
              <a:rPr lang="en-US" sz="2000" dirty="0">
                <a:latin typeface="Georgia" panose="02040502050405020303" pitchFamily="18" charset="0"/>
              </a:rPr>
              <a:t>L</a:t>
            </a:r>
            <a:r>
              <a:rPr lang="en-US" sz="2000" dirty="0" smtClean="0">
                <a:latin typeface="Georgia" panose="02040502050405020303" pitchFamily="18" charset="0"/>
              </a:rPr>
              <a:t>ines</a:t>
            </a:r>
            <a:endParaRPr lang="en-US" sz="20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23" name="Text Placeholder 2"/>
          <p:cNvSpPr txBox="1">
            <a:spLocks/>
          </p:cNvSpPr>
          <p:nvPr/>
        </p:nvSpPr>
        <p:spPr>
          <a:xfrm>
            <a:off x="30480" y="1015425"/>
            <a:ext cx="8961120" cy="584775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u="sng" dirty="0" smtClean="0">
                <a:latin typeface="Cabin" panose="020B0803050202020004" pitchFamily="34" charset="0"/>
              </a:rPr>
              <a:t>Among physicians</a:t>
            </a:r>
            <a:r>
              <a:rPr lang="en-US" sz="1600" b="1" dirty="0" smtClean="0">
                <a:latin typeface="Cabin" panose="020B0803050202020004" pitchFamily="34" charset="0"/>
              </a:rPr>
              <a:t>: Overall</a:t>
            </a:r>
            <a:r>
              <a:rPr lang="en-US" sz="1600" b="1" dirty="0">
                <a:latin typeface="Cabin" panose="020B0803050202020004" pitchFamily="34" charset="0"/>
              </a:rPr>
              <a:t>, what is your opinion of the health care law that was passed in 2010, </a:t>
            </a:r>
            <a:r>
              <a:rPr lang="en-US" sz="1600" b="1" dirty="0" smtClean="0">
                <a:latin typeface="Cabin" panose="020B0803050202020004" pitchFamily="34" charset="0"/>
              </a:rPr>
              <a:t/>
            </a:r>
            <a:br>
              <a:rPr lang="en-US" sz="1600" b="1" dirty="0" smtClean="0">
                <a:latin typeface="Cabin" panose="020B0803050202020004" pitchFamily="34" charset="0"/>
              </a:rPr>
            </a:br>
            <a:r>
              <a:rPr lang="en-US" sz="1600" b="1" dirty="0" smtClean="0">
                <a:latin typeface="Cabin" panose="020B0803050202020004" pitchFamily="34" charset="0"/>
              </a:rPr>
              <a:t>also </a:t>
            </a:r>
            <a:r>
              <a:rPr lang="en-US" sz="1600" b="1" dirty="0">
                <a:latin typeface="Cabin" panose="020B0803050202020004" pitchFamily="34" charset="0"/>
              </a:rPr>
              <a:t>known as the Affordable Care Act (ACA) or Obamacare?</a:t>
            </a:r>
          </a:p>
        </p:txBody>
      </p:sp>
      <p:sp>
        <p:nvSpPr>
          <p:cNvPr id="21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9105" y="6540363"/>
            <a:ext cx="8321040" cy="27699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1200" dirty="0">
                <a:solidFill>
                  <a:prstClr val="black"/>
                </a:solidFill>
                <a:latin typeface="Cabin" panose="020B0803050202020004" pitchFamily="34" charset="0"/>
              </a:rPr>
              <a:t>Source: </a:t>
            </a:r>
            <a:r>
              <a:rPr lang="en-US" sz="1200" dirty="0">
                <a:solidFill>
                  <a:prstClr val="black"/>
                </a:solidFill>
                <a:latin typeface="Cabin" panose="020B0803050202020004" pitchFamily="34" charset="0"/>
                <a:cs typeface="Arial" pitchFamily="34" charset="0"/>
              </a:rPr>
              <a:t>The </a:t>
            </a:r>
            <a:r>
              <a:rPr lang="en-US" sz="1200" dirty="0" smtClean="0">
                <a:solidFill>
                  <a:prstClr val="black"/>
                </a:solidFill>
                <a:latin typeface="Cabin" panose="020B0803050202020004" pitchFamily="34" charset="0"/>
                <a:cs typeface="Arial" pitchFamily="34" charset="0"/>
              </a:rPr>
              <a:t>Kaiser Family Foundation/Commonwealth Fund 2015 National Survey of Primary </a:t>
            </a:r>
            <a:r>
              <a:rPr lang="en-US" sz="1200" dirty="0">
                <a:solidFill>
                  <a:prstClr val="black"/>
                </a:solidFill>
                <a:latin typeface="Cabin" panose="020B0803050202020004" pitchFamily="34" charset="0"/>
                <a:cs typeface="Arial" pitchFamily="34" charset="0"/>
              </a:rPr>
              <a:t>Care </a:t>
            </a:r>
            <a:r>
              <a:rPr lang="en-US" sz="1200" dirty="0" smtClean="0">
                <a:solidFill>
                  <a:prstClr val="black"/>
                </a:solidFill>
                <a:latin typeface="Cabin" panose="020B0803050202020004" pitchFamily="34" charset="0"/>
                <a:cs typeface="Arial" pitchFamily="34" charset="0"/>
              </a:rPr>
              <a:t>Providers.</a:t>
            </a:r>
            <a:endParaRPr lang="en-US" sz="1200" dirty="0">
              <a:solidFill>
                <a:prstClr val="black"/>
              </a:solidFill>
              <a:latin typeface="Cabin" panose="020B08030502020200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5159556" y="2478417"/>
            <a:ext cx="0" cy="373380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812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05664355"/>
              </p:ext>
            </p:extLst>
          </p:nvPr>
        </p:nvGraphicFramePr>
        <p:xfrm>
          <a:off x="506413" y="1747764"/>
          <a:ext cx="8942387" cy="4576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91440"/>
            <a:ext cx="9144000" cy="1005840"/>
          </a:xfrm>
        </p:spPr>
        <p:txBody>
          <a:bodyPr anchor="t" anchorCtr="1"/>
          <a:lstStyle/>
          <a:p>
            <a:pPr algn="ctr"/>
            <a:r>
              <a:rPr lang="en-US" sz="2000" dirty="0" smtClean="0">
                <a:latin typeface="Georgia" panose="02040502050405020303" pitchFamily="18" charset="0"/>
              </a:rPr>
              <a:t>Exhibit 5. Providers Serving a Higher Proportion of </a:t>
            </a:r>
            <a:br>
              <a:rPr lang="en-US" sz="2000" dirty="0" smtClean="0">
                <a:latin typeface="Georgia" panose="02040502050405020303" pitchFamily="18" charset="0"/>
              </a:rPr>
            </a:br>
            <a:r>
              <a:rPr lang="en-US" sz="2000" dirty="0" smtClean="0">
                <a:latin typeface="Georgia" panose="02040502050405020303" pitchFamily="18" charset="0"/>
              </a:rPr>
              <a:t>Medicaid Patients Are More Likely to Say Medicaid Expansion </a:t>
            </a:r>
            <a:br>
              <a:rPr lang="en-US" sz="2000" dirty="0" smtClean="0">
                <a:latin typeface="Georgia" panose="02040502050405020303" pitchFamily="18" charset="0"/>
              </a:rPr>
            </a:br>
            <a:r>
              <a:rPr lang="en-US" sz="2000" dirty="0" smtClean="0">
                <a:latin typeface="Georgia" panose="02040502050405020303" pitchFamily="18" charset="0"/>
              </a:rPr>
              <a:t>Has Positively Impacted Their Ability to Provide Quality Care</a:t>
            </a:r>
            <a:endParaRPr lang="en-US" sz="2000" dirty="0">
              <a:latin typeface="Georgia" panose="02040502050405020303" pitchFamily="18" charset="0"/>
            </a:endParaRPr>
          </a:p>
        </p:txBody>
      </p:sp>
      <p:sp>
        <p:nvSpPr>
          <p:cNvPr id="35" name="Text Placeholder 2"/>
          <p:cNvSpPr txBox="1">
            <a:spLocks/>
          </p:cNvSpPr>
          <p:nvPr/>
        </p:nvSpPr>
        <p:spPr>
          <a:xfrm>
            <a:off x="0" y="1295400"/>
            <a:ext cx="8961120" cy="584775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 smtClean="0">
                <a:latin typeface="Cabin" panose="020B0803050202020004" pitchFamily="34" charset="0"/>
              </a:rPr>
              <a:t>Do you think the expansion of Medicaid under the Affordable Care Act is having a positive, negative, or no impact on primary care providers’ ability to provide quality care to their patients?</a:t>
            </a:r>
            <a:endParaRPr lang="en-US" sz="1600" b="1" kern="0" dirty="0">
              <a:latin typeface="Cabin" panose="020B0803050202020004" pitchFamily="34" charset="0"/>
              <a:cs typeface="Meta Offc Pro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2439" y="2590800"/>
            <a:ext cx="2499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bin" panose="020B0803050202020004" pitchFamily="34" charset="0"/>
                <a:cs typeface="Meta Offc Pro"/>
              </a:rPr>
              <a:t>Total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2439" y="3623846"/>
            <a:ext cx="2499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bin" panose="020B0803050202020004" pitchFamily="34" charset="0"/>
                <a:cs typeface="Meta Offc Pro"/>
              </a:rPr>
              <a:t>&lt;20% Medicaid patients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-1" y="3090446"/>
            <a:ext cx="29718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bin" panose="020B0803050202020004" pitchFamily="34" charset="0"/>
                <a:cs typeface="Meta Offc Pro"/>
              </a:rPr>
              <a:t>20% or more Medicaid patients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2439" y="5681246"/>
            <a:ext cx="2499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bin" panose="020B0803050202020004" pitchFamily="34" charset="0"/>
                <a:cs typeface="Meta Offc Pro"/>
              </a:rPr>
              <a:t>&lt;20% Medicaid patients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-1" y="5147846"/>
            <a:ext cx="2971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bin" panose="020B0803050202020004" pitchFamily="34" charset="0"/>
                <a:cs typeface="Meta Offc Pro"/>
              </a:rPr>
              <a:t>20% or more Medicaid patients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2439" y="4648200"/>
            <a:ext cx="2499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bin" panose="020B0803050202020004" pitchFamily="34" charset="0"/>
                <a:cs typeface="Meta Offc Pro"/>
              </a:rPr>
              <a:t>Total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0" y="2328446"/>
            <a:ext cx="25406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latin typeface="Cabin" panose="020B0803050202020004" pitchFamily="34" charset="0"/>
                <a:cs typeface="Meta Offc Pro"/>
              </a:rPr>
              <a:t>Physicians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4233446"/>
            <a:ext cx="4175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latin typeface="Cabin" panose="020B0803050202020004" pitchFamily="34" charset="0"/>
                <a:cs typeface="Meta Offc Pro"/>
              </a:rPr>
              <a:t>Nurse practitioners/Physician assistants</a:t>
            </a:r>
          </a:p>
        </p:txBody>
      </p:sp>
      <p:sp>
        <p:nvSpPr>
          <p:cNvPr id="19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9105" y="6531896"/>
            <a:ext cx="8321040" cy="276999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Cabin" panose="020B0803050202020004" pitchFamily="34" charset="0"/>
              </a:rPr>
              <a:t>Source: </a:t>
            </a:r>
            <a:r>
              <a:rPr lang="en-US" dirty="0">
                <a:solidFill>
                  <a:prstClr val="black"/>
                </a:solidFill>
                <a:latin typeface="Cabin" panose="020B0803050202020004" pitchFamily="34" charset="0"/>
                <a:cs typeface="Arial" pitchFamily="34" charset="0"/>
              </a:rPr>
              <a:t>The </a:t>
            </a:r>
            <a:r>
              <a:rPr lang="en-US" dirty="0" smtClean="0">
                <a:solidFill>
                  <a:prstClr val="black"/>
                </a:solidFill>
                <a:latin typeface="Cabin" panose="020B0803050202020004" pitchFamily="34" charset="0"/>
                <a:cs typeface="Arial" pitchFamily="34" charset="0"/>
              </a:rPr>
              <a:t>Kaiser Family Foundation/Commonwealth Fund 2015 National Survey of Primary </a:t>
            </a:r>
            <a:r>
              <a:rPr lang="en-US" dirty="0">
                <a:solidFill>
                  <a:prstClr val="black"/>
                </a:solidFill>
                <a:latin typeface="Cabin" panose="020B0803050202020004" pitchFamily="34" charset="0"/>
                <a:cs typeface="Arial" pitchFamily="34" charset="0"/>
              </a:rPr>
              <a:t>Care </a:t>
            </a:r>
            <a:r>
              <a:rPr lang="en-US" dirty="0" smtClean="0">
                <a:solidFill>
                  <a:prstClr val="black"/>
                </a:solidFill>
                <a:latin typeface="Cabin" panose="020B0803050202020004" pitchFamily="34" charset="0"/>
                <a:cs typeface="Arial" pitchFamily="34" charset="0"/>
              </a:rPr>
              <a:t>Providers.</a:t>
            </a:r>
            <a:endParaRPr lang="en-US" dirty="0">
              <a:solidFill>
                <a:prstClr val="black"/>
              </a:solidFill>
              <a:latin typeface="Cabin" panose="020B0803050202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4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51636581"/>
              </p:ext>
            </p:extLst>
          </p:nvPr>
        </p:nvGraphicFramePr>
        <p:xfrm>
          <a:off x="201613" y="1628461"/>
          <a:ext cx="8942387" cy="4576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91440"/>
            <a:ext cx="9144000" cy="731520"/>
          </a:xfrm>
        </p:spPr>
        <p:txBody>
          <a:bodyPr anchor="t" anchorCtr="1"/>
          <a:lstStyle/>
          <a:p>
            <a:pPr algn="ctr"/>
            <a:r>
              <a:rPr lang="en-US" sz="2000" dirty="0" smtClean="0">
                <a:latin typeface="Georgia" panose="02040502050405020303" pitchFamily="18" charset="0"/>
              </a:rPr>
              <a:t>Exhibit 6. Partisan Divisions Persist on Views of Medicaid Expansion and Its Impact on the Ability to Provide Quality Care</a:t>
            </a:r>
            <a:endParaRPr lang="en-US" sz="2000" dirty="0">
              <a:latin typeface="Georgia" panose="02040502050405020303" pitchFamily="18" charset="0"/>
            </a:endParaRPr>
          </a:p>
        </p:txBody>
      </p:sp>
      <p:sp>
        <p:nvSpPr>
          <p:cNvPr id="35" name="Text Placeholder 2"/>
          <p:cNvSpPr txBox="1">
            <a:spLocks/>
          </p:cNvSpPr>
          <p:nvPr/>
        </p:nvSpPr>
        <p:spPr>
          <a:xfrm>
            <a:off x="0" y="990600"/>
            <a:ext cx="8961120" cy="584775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 smtClean="0">
                <a:latin typeface="Cabin" panose="020B0803050202020004" pitchFamily="34" charset="0"/>
              </a:rPr>
              <a:t>Do you think the expansion of Medicaid under the Affordable Care Act is having a positive, negative, or no impact on primary care providers’ ability to provide quality care to their patients?</a:t>
            </a:r>
            <a:endParaRPr lang="en-US" sz="1600" b="1" kern="0" dirty="0">
              <a:latin typeface="Cabin" panose="020B0803050202020004" pitchFamily="34" charset="0"/>
              <a:cs typeface="Meta Offc Pro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8773" y="3014246"/>
            <a:ext cx="15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bin" panose="020B0803050202020004" pitchFamily="34" charset="0"/>
                <a:cs typeface="Meta Offc Pro"/>
              </a:rPr>
              <a:t>Independents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8773" y="2590800"/>
            <a:ext cx="15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bin" panose="020B0803050202020004" pitchFamily="34" charset="0"/>
                <a:cs typeface="Meta Offc Pro"/>
              </a:rPr>
              <a:t>Democrats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38773" y="3429000"/>
            <a:ext cx="15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bin" panose="020B0803050202020004" pitchFamily="34" charset="0"/>
                <a:cs typeface="Meta Offc Pro"/>
              </a:rPr>
              <a:t>Republicans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38773" y="5194820"/>
            <a:ext cx="15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bin" panose="020B0803050202020004" pitchFamily="34" charset="0"/>
                <a:cs typeface="Meta Offc Pro"/>
              </a:rPr>
              <a:t>Independents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38773" y="4724400"/>
            <a:ext cx="15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bin" panose="020B0803050202020004" pitchFamily="34" charset="0"/>
                <a:cs typeface="Meta Offc Pro"/>
              </a:rPr>
              <a:t>Democrats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38773" y="5605046"/>
            <a:ext cx="15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bin" panose="020B0803050202020004" pitchFamily="34" charset="0"/>
                <a:cs typeface="Meta Offc Pro"/>
              </a:rPr>
              <a:t>Republicans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2176046"/>
            <a:ext cx="25406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latin typeface="Cabin" panose="020B0803050202020004" pitchFamily="34" charset="0"/>
                <a:cs typeface="Meta Offc Pro"/>
              </a:rPr>
              <a:t>Physicians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0" y="4267200"/>
            <a:ext cx="4175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latin typeface="Cabin" panose="020B0803050202020004" pitchFamily="34" charset="0"/>
                <a:cs typeface="Meta Offc Pro"/>
              </a:rPr>
              <a:t>Nurse practitioners/Physician </a:t>
            </a:r>
            <a:r>
              <a:rPr lang="en-US" sz="1600" b="1" u="sng" dirty="0">
                <a:latin typeface="Cabin" panose="020B0803050202020004" pitchFamily="34" charset="0"/>
                <a:cs typeface="Meta Offc Pro"/>
              </a:rPr>
              <a:t>a</a:t>
            </a:r>
            <a:r>
              <a:rPr lang="en-US" sz="1600" b="1" u="sng" dirty="0" smtClean="0">
                <a:latin typeface="Cabin" panose="020B0803050202020004" pitchFamily="34" charset="0"/>
                <a:cs typeface="Meta Offc Pro"/>
              </a:rPr>
              <a:t>ssistants</a:t>
            </a:r>
          </a:p>
        </p:txBody>
      </p:sp>
      <p:sp>
        <p:nvSpPr>
          <p:cNvPr id="18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9105" y="6531896"/>
            <a:ext cx="8321040" cy="276999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Cabin" panose="020B0803050202020004" pitchFamily="34" charset="0"/>
              </a:rPr>
              <a:t>Source: </a:t>
            </a:r>
            <a:r>
              <a:rPr lang="en-US" dirty="0">
                <a:solidFill>
                  <a:prstClr val="black"/>
                </a:solidFill>
                <a:latin typeface="Cabin" panose="020B0803050202020004" pitchFamily="34" charset="0"/>
                <a:cs typeface="Arial" pitchFamily="34" charset="0"/>
              </a:rPr>
              <a:t>The </a:t>
            </a:r>
            <a:r>
              <a:rPr lang="en-US" dirty="0" smtClean="0">
                <a:solidFill>
                  <a:prstClr val="black"/>
                </a:solidFill>
                <a:latin typeface="Cabin" panose="020B0803050202020004" pitchFamily="34" charset="0"/>
                <a:cs typeface="Arial" pitchFamily="34" charset="0"/>
              </a:rPr>
              <a:t>Kaiser Family Foundation/Commonwealth Fund 2015 National Survey of Primary </a:t>
            </a:r>
            <a:r>
              <a:rPr lang="en-US" dirty="0">
                <a:solidFill>
                  <a:prstClr val="black"/>
                </a:solidFill>
                <a:latin typeface="Cabin" panose="020B0803050202020004" pitchFamily="34" charset="0"/>
                <a:cs typeface="Arial" pitchFamily="34" charset="0"/>
              </a:rPr>
              <a:t>Care </a:t>
            </a:r>
            <a:r>
              <a:rPr lang="en-US" dirty="0" smtClean="0">
                <a:solidFill>
                  <a:prstClr val="black"/>
                </a:solidFill>
                <a:latin typeface="Cabin" panose="020B0803050202020004" pitchFamily="34" charset="0"/>
                <a:cs typeface="Arial" pitchFamily="34" charset="0"/>
              </a:rPr>
              <a:t>Providers.</a:t>
            </a:r>
            <a:endParaRPr lang="en-US" dirty="0">
              <a:solidFill>
                <a:prstClr val="black"/>
              </a:solidFill>
              <a:latin typeface="Cabin" panose="020B0803050202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94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69681060"/>
              </p:ext>
            </p:extLst>
          </p:nvPr>
        </p:nvGraphicFramePr>
        <p:xfrm>
          <a:off x="320040" y="1828800"/>
          <a:ext cx="8942387" cy="4576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91440"/>
            <a:ext cx="9144000" cy="1005840"/>
          </a:xfrm>
        </p:spPr>
        <p:txBody>
          <a:bodyPr anchor="t" anchorCtr="1"/>
          <a:lstStyle/>
          <a:p>
            <a:pPr algn="ctr"/>
            <a:r>
              <a:rPr lang="en-US" sz="2000" dirty="0" smtClean="0">
                <a:latin typeface="Georgia" panose="02040502050405020303" pitchFamily="18" charset="0"/>
              </a:rPr>
              <a:t>Exhibit 7. Physicians’ Views of  the Impact of Health Reform on Their Practice and Patients Are More Negative on Cost of Care and More Positive on Access and Health Insurance</a:t>
            </a:r>
            <a:endParaRPr lang="en-US" sz="2000" dirty="0">
              <a:latin typeface="Georgia" panose="02040502050405020303" pitchFamily="18" charset="0"/>
            </a:endParaRPr>
          </a:p>
        </p:txBody>
      </p:sp>
      <p:sp>
        <p:nvSpPr>
          <p:cNvPr id="35" name="Text Placeholder 2"/>
          <p:cNvSpPr txBox="1">
            <a:spLocks/>
          </p:cNvSpPr>
          <p:nvPr/>
        </p:nvSpPr>
        <p:spPr>
          <a:xfrm>
            <a:off x="0" y="1229380"/>
            <a:ext cx="906780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u="sng" dirty="0" smtClean="0">
                <a:latin typeface="Cabin" panose="020B0803050202020004" pitchFamily="34" charset="0"/>
              </a:rPr>
              <a:t>Among physicians</a:t>
            </a:r>
            <a:r>
              <a:rPr lang="en-US" sz="1600" b="1" dirty="0" smtClean="0">
                <a:latin typeface="Cabin" panose="020B0803050202020004" pitchFamily="34" charset="0"/>
              </a:rPr>
              <a:t>: Percent who say the ACA has had a positive impact, negative impact, or no impact on each of the following:</a:t>
            </a:r>
            <a:endParaRPr lang="en-US" sz="1600" b="1" kern="0" dirty="0">
              <a:latin typeface="Cabin" panose="020B0803050202020004" pitchFamily="34" charset="0"/>
              <a:cs typeface="Meta Offc Pro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2819400"/>
            <a:ext cx="27517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bin" panose="020B0803050202020004" pitchFamily="34" charset="0"/>
                <a:cs typeface="Meta Offc Pro"/>
              </a:rPr>
              <a:t>Your medical practice overall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9526" y="4139625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bin" panose="020B0803050202020004" pitchFamily="34" charset="0"/>
                <a:cs typeface="Meta Offc Pro"/>
              </a:rPr>
              <a:t>The ability of your practice to meet patient demand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9526" y="3377625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bin" panose="020B0803050202020004" pitchFamily="34" charset="0"/>
                <a:cs typeface="Meta Offc Pro"/>
              </a:rPr>
              <a:t>The quality of care your patients receive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5511225"/>
            <a:ext cx="2980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bin" panose="020B0803050202020004" pitchFamily="34" charset="0"/>
                <a:cs typeface="Meta Offc Pro"/>
              </a:rPr>
              <a:t>Access to health care and insurance in the country overall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9526" y="4800600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bin" panose="020B0803050202020004" pitchFamily="34" charset="0"/>
                <a:cs typeface="Meta Offc Pro"/>
              </a:rPr>
              <a:t>The cost of health care for your patients</a:t>
            </a:r>
          </a:p>
        </p:txBody>
      </p:sp>
      <p:sp>
        <p:nvSpPr>
          <p:cNvPr id="1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9105" y="6531896"/>
            <a:ext cx="8321040" cy="276999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Cabin" panose="020B0803050202020004" pitchFamily="34" charset="0"/>
              </a:rPr>
              <a:t>Source: </a:t>
            </a:r>
            <a:r>
              <a:rPr lang="en-US" dirty="0">
                <a:solidFill>
                  <a:prstClr val="black"/>
                </a:solidFill>
                <a:latin typeface="Cabin" panose="020B0803050202020004" pitchFamily="34" charset="0"/>
                <a:cs typeface="Arial" pitchFamily="34" charset="0"/>
              </a:rPr>
              <a:t>The </a:t>
            </a:r>
            <a:r>
              <a:rPr lang="en-US" dirty="0" smtClean="0">
                <a:solidFill>
                  <a:prstClr val="black"/>
                </a:solidFill>
                <a:latin typeface="Cabin" panose="020B0803050202020004" pitchFamily="34" charset="0"/>
                <a:cs typeface="Arial" pitchFamily="34" charset="0"/>
              </a:rPr>
              <a:t>Kaiser Family Foundation/Commonwealth Fund 2015 National Survey of Primary </a:t>
            </a:r>
            <a:r>
              <a:rPr lang="en-US" dirty="0">
                <a:solidFill>
                  <a:prstClr val="black"/>
                </a:solidFill>
                <a:latin typeface="Cabin" panose="020B0803050202020004" pitchFamily="34" charset="0"/>
                <a:cs typeface="Arial" pitchFamily="34" charset="0"/>
              </a:rPr>
              <a:t>Care </a:t>
            </a:r>
            <a:r>
              <a:rPr lang="en-US" dirty="0" smtClean="0">
                <a:solidFill>
                  <a:prstClr val="black"/>
                </a:solidFill>
                <a:latin typeface="Cabin" panose="020B0803050202020004" pitchFamily="34" charset="0"/>
                <a:cs typeface="Arial" pitchFamily="34" charset="0"/>
              </a:rPr>
              <a:t>Providers.</a:t>
            </a:r>
            <a:endParaRPr lang="en-US" dirty="0">
              <a:solidFill>
                <a:prstClr val="black"/>
              </a:solidFill>
              <a:latin typeface="Cabin" panose="020B0803050202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01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440"/>
            <a:ext cx="9144000" cy="731520"/>
          </a:xfrm>
        </p:spPr>
        <p:txBody>
          <a:bodyPr anchor="t" anchorCtr="1"/>
          <a:lstStyle/>
          <a:p>
            <a:pPr algn="ctr"/>
            <a:r>
              <a:rPr lang="en-US" sz="2000" dirty="0" smtClean="0">
                <a:latin typeface="Georgia" panose="02040502050405020303" pitchFamily="18" charset="0"/>
              </a:rPr>
              <a:t>Exhibit 8. The Vast Majority of Providers—Democrats and Republicans Alike—Are Satisfied with Their Medical Practice</a:t>
            </a:r>
            <a:endParaRPr lang="en-US" sz="20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5859231"/>
              </p:ext>
            </p:extLst>
          </p:nvPr>
        </p:nvGraphicFramePr>
        <p:xfrm>
          <a:off x="228600" y="1524000"/>
          <a:ext cx="8686800" cy="4785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10330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prstClr val="black"/>
                </a:solidFill>
                <a:latin typeface="Cabin" panose="020B0803050202020004" pitchFamily="34" charset="0"/>
                <a:ea typeface="ＭＳ Ｐゴシック" charset="0"/>
              </a:rPr>
              <a:t>Percent of providers reporting </a:t>
            </a:r>
            <a:r>
              <a:rPr lang="en-US" sz="1600" b="1" dirty="0" smtClean="0">
                <a:solidFill>
                  <a:prstClr val="black"/>
                </a:solidFill>
                <a:latin typeface="Cabin" panose="020B0803050202020004" pitchFamily="34" charset="0"/>
                <a:ea typeface="ＭＳ Ｐゴシック" charset="0"/>
              </a:rPr>
              <a:t>they are “very or somewhat” satisfied with their medical practice overall</a:t>
            </a:r>
            <a:endParaRPr lang="en-US" sz="1600" b="1" dirty="0">
              <a:solidFill>
                <a:prstClr val="black"/>
              </a:solidFill>
              <a:latin typeface="Cabin" panose="020B0803050202020004" pitchFamily="34" charset="0"/>
              <a:ea typeface="ＭＳ Ｐゴシック" charset="0"/>
            </a:endParaRPr>
          </a:p>
        </p:txBody>
      </p:sp>
      <p:sp>
        <p:nvSpPr>
          <p:cNvPr id="7" name="Text Placeholder 1"/>
          <p:cNvSpPr txBox="1">
            <a:spLocks/>
          </p:cNvSpPr>
          <p:nvPr/>
        </p:nvSpPr>
        <p:spPr>
          <a:xfrm>
            <a:off x="49105" y="6540363"/>
            <a:ext cx="8321040" cy="276999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 smtClean="0">
                <a:solidFill>
                  <a:prstClr val="black"/>
                </a:solidFill>
                <a:latin typeface="Cabin" panose="020B0803050202020004" pitchFamily="34" charset="0"/>
              </a:rPr>
              <a:t>Source: </a:t>
            </a:r>
            <a:r>
              <a:rPr lang="en-US" sz="1200" dirty="0" smtClean="0">
                <a:solidFill>
                  <a:prstClr val="black"/>
                </a:solidFill>
                <a:latin typeface="Cabin" panose="020B0803050202020004" pitchFamily="34" charset="0"/>
                <a:cs typeface="Arial" pitchFamily="34" charset="0"/>
              </a:rPr>
              <a:t>The Kaiser Family Foundation/Commonwealth Fund 2015 National Survey of Primary Care Providers.</a:t>
            </a:r>
            <a:endParaRPr lang="en-US" sz="1200" dirty="0">
              <a:solidFill>
                <a:prstClr val="black"/>
              </a:solidFill>
              <a:latin typeface="Cabin" panose="020B0803050202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31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KFF">
      <a:dk1>
        <a:srgbClr val="000000"/>
      </a:dk1>
      <a:lt1>
        <a:srgbClr val="FFFFFF"/>
      </a:lt1>
      <a:dk2>
        <a:srgbClr val="E05C26"/>
      </a:dk2>
      <a:lt2>
        <a:srgbClr val="FF8811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1_CMWF_template_5-2014_white_bg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AA3607"/>
      </a:accent1>
      <a:accent2>
        <a:srgbClr val="FF7300"/>
      </a:accent2>
      <a:accent3>
        <a:srgbClr val="7AC9EF"/>
      </a:accent3>
      <a:accent4>
        <a:srgbClr val="E6F5FC"/>
      </a:accent4>
      <a:accent5>
        <a:srgbClr val="576258"/>
      </a:accent5>
      <a:accent6>
        <a:srgbClr val="33383B"/>
      </a:accent6>
      <a:hlink>
        <a:srgbClr val="576258"/>
      </a:hlink>
      <a:folHlink>
        <a:srgbClr val="576258"/>
      </a:folHlink>
    </a:clrScheme>
    <a:fontScheme name="CMWF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AA3607"/>
    </a:accent1>
    <a:accent2>
      <a:srgbClr val="FF7300"/>
    </a:accent2>
    <a:accent3>
      <a:srgbClr val="7AC9EF"/>
    </a:accent3>
    <a:accent4>
      <a:srgbClr val="E6F5FC"/>
    </a:accent4>
    <a:accent5>
      <a:srgbClr val="576258"/>
    </a:accent5>
    <a:accent6>
      <a:srgbClr val="33383B"/>
    </a:accent6>
    <a:hlink>
      <a:srgbClr val="576258"/>
    </a:hlink>
    <a:folHlink>
      <a:srgbClr val="576258"/>
    </a:folHlink>
  </a:clrScheme>
  <a:fontScheme name="CMWF">
    <a:majorFont>
      <a:latin typeface="Georgia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AA3607"/>
    </a:accent1>
    <a:accent2>
      <a:srgbClr val="FF7300"/>
    </a:accent2>
    <a:accent3>
      <a:srgbClr val="7AC9EF"/>
    </a:accent3>
    <a:accent4>
      <a:srgbClr val="E6F5FC"/>
    </a:accent4>
    <a:accent5>
      <a:srgbClr val="576258"/>
    </a:accent5>
    <a:accent6>
      <a:srgbClr val="33383B"/>
    </a:accent6>
    <a:hlink>
      <a:srgbClr val="576258"/>
    </a:hlink>
    <a:folHlink>
      <a:srgbClr val="576258"/>
    </a:folHlink>
  </a:clrScheme>
  <a:fontScheme name="CMWF">
    <a:majorFont>
      <a:latin typeface="Georgia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1078</TotalTime>
  <Words>594</Words>
  <Application>Microsoft Office PowerPoint</Application>
  <PresentationFormat>On-screen Show (4:3)</PresentationFormat>
  <Paragraphs>89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Blank</vt:lpstr>
      <vt:lpstr>Default with exhibit #</vt:lpstr>
      <vt:lpstr>Default with figure #</vt:lpstr>
      <vt:lpstr>Title page</vt:lpstr>
      <vt:lpstr>1_CMWF_template_5-2014_white_bg</vt:lpstr>
      <vt:lpstr>Exhibit 1. About Six of 10 Primary Care Clinicians Are Seeing  More Medicaid or Newly Insured Patients Since January 2014</vt:lpstr>
      <vt:lpstr>Exhibit 2. Most Providers Report No Change in Their Ability  to Provide Quality Care </vt:lpstr>
      <vt:lpstr>Exhibit 3. Half of Physicians and Two-Thirds of Nurse Practitioners and Physician Assistants Are Currently Accepting New Medicaid Patients </vt:lpstr>
      <vt:lpstr>Exhibit 4. Physicians’ Opinions About the Affordable Care Act  Are Split, with Sharp Divisions Along Party Lines</vt:lpstr>
      <vt:lpstr>Exhibit 5. Providers Serving a Higher Proportion of  Medicaid Patients Are More Likely to Say Medicaid Expansion  Has Positively Impacted Their Ability to Provide Quality Care</vt:lpstr>
      <vt:lpstr>Exhibit 6. Partisan Divisions Persist on Views of Medicaid Expansion and Its Impact on the Ability to Provide Quality Care</vt:lpstr>
      <vt:lpstr>Exhibit 7. Physicians’ Views of  the Impact of Health Reform on Their Practice and Patients Are More Negative on Cost of Care and More Positive on Access and Health Insurance</vt:lpstr>
      <vt:lpstr>Exhibit 8. The Vast Majority of Providers—Democrats and Republicans Alike—Are Satisfied with Their Medical Practice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Care Provider Survey Table 1</dc:title>
  <dc:creator>Symone Jackson</dc:creator>
  <cp:lastModifiedBy>Paul Frame</cp:lastModifiedBy>
  <cp:revision>217</cp:revision>
  <cp:lastPrinted>2015-05-19T14:09:33Z</cp:lastPrinted>
  <dcterms:created xsi:type="dcterms:W3CDTF">2015-05-05T23:23:24Z</dcterms:created>
  <dcterms:modified xsi:type="dcterms:W3CDTF">2015-06-17T15:43:03Z</dcterms:modified>
</cp:coreProperties>
</file>