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711" autoAdjust="0"/>
  </p:normalViewPr>
  <p:slideViewPr>
    <p:cSldViewPr>
      <p:cViewPr varScale="1">
        <p:scale>
          <a:sx n="113" d="100"/>
          <a:sy n="113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783994106"/>
          <c:y val="0.106651976338779"/>
          <c:w val="0.80384249666160201"/>
          <c:h val="0.781652368080856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White </c:v>
                </c:pt>
                <c:pt idx="1">
                  <c:v>Black </c:v>
                </c:pt>
                <c:pt idx="2">
                  <c:v>Hispanic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0.22</c:v>
                </c:pt>
                <c:pt idx="2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White </c:v>
                </c:pt>
                <c:pt idx="1">
                  <c:v>Black </c:v>
                </c:pt>
                <c:pt idx="2">
                  <c:v>Hispanic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0.86</c:v>
                </c:pt>
                <c:pt idx="1">
                  <c:v>0.78</c:v>
                </c:pt>
                <c:pt idx="2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085504"/>
        <c:axId val="98083968"/>
      </c:barChart>
      <c:valAx>
        <c:axId val="9808396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98085504"/>
        <c:crossesAt val="1"/>
        <c:crossBetween val="between"/>
      </c:valAx>
      <c:catAx>
        <c:axId val="98085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8083968"/>
        <c:crossesAt val="0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36121747939402299"/>
          <c:y val="4.47761194029851E-2"/>
          <c:w val="0.39452399042225"/>
          <c:h val="7.52375915697104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046059739937899E-3"/>
                  <c:y val="-2.1955277085782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761316848713999E-4"/>
                  <c:y val="3.2944538886348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7283950617284E-3"/>
                  <c:y val="1.40301633044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25105237833202E-4"/>
                  <c:y val="5.61213146876555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09985853038715E-3"/>
                  <c:y val="8.54013574274306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0018901032E-3"/>
                  <c:y val="2.442997431048719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4E-3"/>
                  <c:y val="1.1224130643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806032660894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27</c:v>
                </c:pt>
                <c:pt idx="1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43</c:v>
                </c:pt>
                <c:pt idx="1">
                  <c:v>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12"/>
        <c:axId val="105414656"/>
        <c:axId val="105416192"/>
      </c:barChart>
      <c:catAx>
        <c:axId val="10541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416192"/>
        <c:crosses val="autoZero"/>
        <c:auto val="1"/>
        <c:lblAlgn val="ctr"/>
        <c:lblOffset val="100"/>
        <c:noMultiLvlLbl val="0"/>
      </c:catAx>
      <c:valAx>
        <c:axId val="105416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414656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88034033382219"/>
          <c:y val="1.7402158243347302E-2"/>
          <c:w val="0.65851874688464296"/>
          <c:h val="8.3343029943428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137813300448602E-3"/>
                  <c:y val="1.1224051605573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612906292948699E-3"/>
                  <c:y val="5.97836975146517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7283950617284E-3"/>
                  <c:y val="1.40301633044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9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25105237833202E-4"/>
                  <c:y val="1.104673200843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38114103454296E-4"/>
                  <c:y val="1.390796746840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2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4E-3"/>
                  <c:y val="1.1224130643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806032660894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23</c:v>
                </c:pt>
                <c:pt idx="1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34</c:v>
                </c:pt>
                <c:pt idx="1">
                  <c:v>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12"/>
        <c:axId val="107169664"/>
        <c:axId val="107171200"/>
      </c:barChart>
      <c:catAx>
        <c:axId val="10716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7171200"/>
        <c:crosses val="autoZero"/>
        <c:auto val="1"/>
        <c:lblAlgn val="ctr"/>
        <c:lblOffset val="100"/>
        <c:noMultiLvlLbl val="0"/>
      </c:catAx>
      <c:valAx>
        <c:axId val="107171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716966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9974345306867999"/>
          <c:y val="1.8153039807975498E-2"/>
          <c:w val="0.64095461735495096"/>
          <c:h val="8.64135715859414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8963723660399E-2"/>
          <c:y val="0.13222490620859401"/>
          <c:w val="0.92275604397898103"/>
          <c:h val="0.77091998579421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958296733465501E-3"/>
                  <c:y val="1.37796150955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980177221634301E-3"/>
                  <c:y val="-5.898604779664629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275140557988902E-3"/>
                  <c:y val="1.11062761891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392985464996E-3"/>
                  <c:y val="2.92397660818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16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687533084831101E-3"/>
                  <c:y val="5.61219321269052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15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4145290894301E-4"/>
                  <c:y val="6.1133183293911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2E-3"/>
                  <c:y val="5.6120653217889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359445201083296E-3"/>
                  <c:y val="1.12241561910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806032660894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51</c:v>
                </c:pt>
                <c:pt idx="1">
                  <c:v>15</c:v>
                </c:pt>
                <c:pt idx="2">
                  <c:v>41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Uninsured </c:v>
                </c:pt>
                <c:pt idx="1">
                  <c:v>Insured </c:v>
                </c:pt>
                <c:pt idx="2">
                  <c:v>Uninsured </c:v>
                </c:pt>
                <c:pt idx="3">
                  <c:v>Insured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61</c:v>
                </c:pt>
                <c:pt idx="1">
                  <c:v>21</c:v>
                </c:pt>
                <c:pt idx="2">
                  <c:v>36</c:v>
                </c:pt>
                <c:pt idx="3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12"/>
        <c:axId val="105845888"/>
        <c:axId val="105847424"/>
      </c:barChart>
      <c:catAx>
        <c:axId val="10584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847424"/>
        <c:crosses val="autoZero"/>
        <c:auto val="1"/>
        <c:lblAlgn val="ctr"/>
        <c:lblOffset val="100"/>
        <c:noMultiLvlLbl val="0"/>
      </c:catAx>
      <c:valAx>
        <c:axId val="105847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845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464032983655999"/>
          <c:y val="2.4636418398519901E-2"/>
          <c:w val="0.64337517749124096"/>
          <c:h val="7.09265252862033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F4EF-B5F3-4137-9F50-C64E3078FB4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1495-809F-4118-87B7-2B4F3E8D5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30681-125F-403E-91F1-5C3FFBB0229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8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78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3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Exhibit 1. Uninsured Rates for Blacks and Hispanics Are One-and-a-Half </a:t>
            </a:r>
            <a:r>
              <a:rPr lang="en-US" sz="2000" b="1" smtClean="0">
                <a:solidFill>
                  <a:schemeClr val="accent6"/>
                </a:solidFill>
                <a:latin typeface="Cabin" panose="020B0803050202020004" pitchFamily="34" charset="0"/>
              </a:rPr>
              <a:t>to </a:t>
            </a:r>
            <a:br>
              <a:rPr lang="en-US" sz="2000" b="1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smtClean="0">
                <a:solidFill>
                  <a:schemeClr val="accent6"/>
                </a:solidFill>
                <a:latin typeface="Cabin" panose="020B0803050202020004" pitchFamily="34" charset="0"/>
              </a:rPr>
              <a:t>Two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Times Higher Than for Whites (2013)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7761360"/>
              </p:ext>
            </p:extLst>
          </p:nvPr>
        </p:nvGraphicFramePr>
        <p:xfrm>
          <a:off x="133348" y="821266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" y="6362470"/>
            <a:ext cx="902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Black and white refer to black and white non-Hispanic populations. Hispanics may identify as any race.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Source: U.S Census Bureau, Community Population Survey,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Annual Social and Economic Supplement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(CPS ASEC), collected in 2014.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0976" y="5859047"/>
            <a:ext cx="2710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</p:spTree>
    <p:extLst>
      <p:ext uri="{BB962C8B-B14F-4D97-AF65-F5344CB8AC3E}">
        <p14:creationId xmlns:p14="http://schemas.microsoft.com/office/powerpoint/2010/main" val="17384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Exhibit 2.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Blacks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and Hispanics Are More Likely Than Whites to Lack a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/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Usual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 of Care and Go Without Care Because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</a:rPr>
              <a:t>o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 Cost (2012–13)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858574"/>
              </p:ext>
            </p:extLst>
          </p:nvPr>
        </p:nvGraphicFramePr>
        <p:xfrm>
          <a:off x="259080" y="1369296"/>
          <a:ext cx="8676775" cy="450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2600" y="5757446"/>
            <a:ext cx="399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Went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without care because of cost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" y="5757446"/>
            <a:ext cx="3990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Did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 have a usual source of care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82312" y="2055096"/>
            <a:ext cx="0" cy="3651504"/>
          </a:xfrm>
          <a:prstGeom prst="line">
            <a:avLst/>
          </a:prstGeom>
          <a:ln w="952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" y="6355080"/>
            <a:ext cx="902207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white refer to black and white non-Hispanic populations. Hispanics may identify as any race.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2012 and 2013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Behavioral Risk Factor Surveillance Survey (BRFSS).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744" y="1005230"/>
            <a:ext cx="270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</p:spTree>
    <p:extLst>
      <p:ext uri="{BB962C8B-B14F-4D97-AF65-F5344CB8AC3E}">
        <p14:creationId xmlns:p14="http://schemas.microsoft.com/office/powerpoint/2010/main" val="28377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Exhibit 3. Disparities in Health Care Access by Race or Ethnicity Persist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Even After Accounting for Income and Other Factors (2012–13)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" y="5989320"/>
            <a:ext cx="9022080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white refer to black and white non-Hispanic populations. Hispanics may identify as any race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Adjusted means controlled for respondents’ age, sex, health status, and income.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Differences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are statistically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significant at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the 0.05 level: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(a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) minority population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compared with white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;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(b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)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compared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Hispanic. </a:t>
            </a:r>
          </a:p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Source: 2012 and 2013 Behavioral Risk Factor Surveillance Survey (BRFSS). 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750104"/>
              </p:ext>
            </p:extLst>
          </p:nvPr>
        </p:nvGraphicFramePr>
        <p:xfrm>
          <a:off x="238625" y="1371600"/>
          <a:ext cx="8676775" cy="431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2145" y="5562600"/>
            <a:ext cx="399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Went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without care because of cost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2025" y="5562600"/>
            <a:ext cx="3990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Did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 have a usual source of care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754880" y="2057400"/>
            <a:ext cx="0" cy="3404616"/>
          </a:xfrm>
          <a:prstGeom prst="line">
            <a:avLst/>
          </a:prstGeom>
          <a:ln w="952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7769" y="990600"/>
            <a:ext cx="270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4680" y="306734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1920" y="207673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chemeClr val="accent6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8932" y="357533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07866" y="347133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74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Exhibit 4.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</a:rPr>
              <a:t> Insurance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Dramatically Improves Access to Care and Reduces Racial and Ethnic Disparities, Even </a:t>
            </a:r>
            <a:r>
              <a:rPr lang="en-US" sz="2000" b="1" dirty="0">
                <a:solidFill>
                  <a:schemeClr val="accent6"/>
                </a:solidFill>
                <a:latin typeface="Cabin" panose="020B0803050202020004" pitchFamily="34" charset="0"/>
              </a:rPr>
              <a:t>A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fter Accounting for Income and Other Factors (2012–13)</a:t>
            </a:r>
            <a:endParaRPr lang="en-US" sz="20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" y="5989320"/>
            <a:ext cx="9098280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Notes: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white refer to black and white non-Hispanic populations. Hispanics may identify as any race. Adjusted means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controlled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for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respondents’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age, sex, health status,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and income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Differences are statistically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significant at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the 0.05 level: (a) minority population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compared with white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; (b)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black compared with Hispanic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Source: 2012 and 2013 Behavioral Risk Factor Surveillance Survey (BRFSS). 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942711"/>
              </p:ext>
            </p:extLst>
          </p:nvPr>
        </p:nvGraphicFramePr>
        <p:xfrm>
          <a:off x="304800" y="1219200"/>
          <a:ext cx="862366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91456" y="5562600"/>
            <a:ext cx="399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Went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without care because of cost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5528" y="5562600"/>
            <a:ext cx="3990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Did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 have a usual source of care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3167" y="914400"/>
            <a:ext cx="2701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Percent of adults ages 18–64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776216" y="1880616"/>
            <a:ext cx="0" cy="3300984"/>
          </a:xfrm>
          <a:prstGeom prst="line">
            <a:avLst/>
          </a:prstGeom>
          <a:ln w="9525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86584" y="18288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0832" y="373075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7574" y="28194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5080" y="299923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36992" y="419136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1896" y="4288536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,b</a:t>
            </a:r>
            <a:endParaRPr lang="en-US" sz="1200" dirty="0" smtClean="0">
              <a:solidFill>
                <a:srgbClr val="33383B"/>
              </a:solidFill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3392" y="232257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50208" y="40664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33383B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12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es_disparities_exhibits_edit_pf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Hayes_disparities_exhibits_edit_pf.potx</Template>
  <TotalTime>173</TotalTime>
  <Words>393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Hayes_disparities_exhibits_edit_pf</vt:lpstr>
      <vt:lpstr>Exhibit 1. Uninsured Rates for Blacks and Hispanics Are One-and-a-Half to  Two Times Higher Than for Whites (2013)</vt:lpstr>
      <vt:lpstr>Exhibit 2. Blacks and Hispanics Are More Likely Than Whites to Lack a  Usual Source of Care and Go Without Care Because of Cost (2012–13)</vt:lpstr>
      <vt:lpstr>Exhibit 3. Disparities in Health Care Access by Race or Ethnicity Persist  Even After Accounting for Income and Other Factors (2012–13)</vt:lpstr>
      <vt:lpstr>Exhibit 4. Insurance Dramatically Improves Access to Care and Reduces Racial and Ethnic Disparities, Even After Accounting for Income and Other Factors (2012–13)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Samantha Mackie</dc:creator>
  <cp:lastModifiedBy>Paul Frame</cp:lastModifiedBy>
  <cp:revision>84</cp:revision>
  <dcterms:created xsi:type="dcterms:W3CDTF">2014-05-29T19:47:38Z</dcterms:created>
  <dcterms:modified xsi:type="dcterms:W3CDTF">2015-02-26T19:11:58Z</dcterms:modified>
</cp:coreProperties>
</file>