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D8E2"/>
    <a:srgbClr val="FF7300"/>
    <a:srgbClr val="AB3608"/>
    <a:srgbClr val="E5F5FC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69" autoAdjust="0"/>
    <p:restoredTop sz="94660" autoAdjust="0"/>
  </p:normalViewPr>
  <p:slideViewPr>
    <p:cSldViewPr>
      <p:cViewPr varScale="1">
        <p:scale>
          <a:sx n="109" d="100"/>
          <a:sy n="109" d="100"/>
        </p:scale>
        <p:origin x="-15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1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2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4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292778668153195E-2"/>
          <c:y val="0.112394700662417"/>
          <c:w val="0.91043051587578105"/>
          <c:h val="0.7869574636503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730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Cabin" panose="020B08030502020200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Individual market</c:v>
                </c:pt>
                <c:pt idx="1">
                  <c:v>Small-group market</c:v>
                </c:pt>
                <c:pt idx="2">
                  <c:v>Large-group market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547</c:v>
                </c:pt>
                <c:pt idx="1">
                  <c:v>555</c:v>
                </c:pt>
                <c:pt idx="2">
                  <c:v>584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C4D8E2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Cabin" panose="020B08030502020200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Individual market</c:v>
                </c:pt>
                <c:pt idx="1">
                  <c:v>Small-group market</c:v>
                </c:pt>
                <c:pt idx="2">
                  <c:v>Large-group market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487</c:v>
                </c:pt>
                <c:pt idx="1">
                  <c:v>524</c:v>
                </c:pt>
                <c:pt idx="2">
                  <c:v>589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AB3608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Cabin" panose="020B08030502020200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Individual market</c:v>
                </c:pt>
                <c:pt idx="1">
                  <c:v>Small-group market</c:v>
                </c:pt>
                <c:pt idx="2">
                  <c:v>Large-group market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483</c:v>
                </c:pt>
                <c:pt idx="1">
                  <c:v>509</c:v>
                </c:pt>
                <c:pt idx="2">
                  <c:v>586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19264"/>
        <c:axId val="106620800"/>
      </c:barChart>
      <c:catAx>
        <c:axId val="1066192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bin" panose="020B0803050202020004" pitchFamily="34" charset="0"/>
              </a:defRPr>
            </a:pPr>
            <a:endParaRPr lang="en-US"/>
          </a:p>
        </c:txPr>
        <c:crossAx val="106620800"/>
        <c:crosses val="autoZero"/>
        <c:auto val="1"/>
        <c:lblAlgn val="ctr"/>
        <c:lblOffset val="100"/>
        <c:noMultiLvlLbl val="0"/>
      </c:catAx>
      <c:valAx>
        <c:axId val="1066208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bin" panose="020B0803050202020004" pitchFamily="34" charset="0"/>
              </a:defRPr>
            </a:pPr>
            <a:endParaRPr lang="en-US"/>
          </a:p>
        </c:txPr>
        <c:crossAx val="1066192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28440759064409"/>
          <c:y val="1.58730158730159E-2"/>
          <c:w val="0.60271699997677297"/>
          <c:h val="8.0162063075448903E-2"/>
        </c:manualLayout>
      </c:layout>
      <c:overlay val="0"/>
      <c:txPr>
        <a:bodyPr/>
        <a:lstStyle/>
        <a:p>
          <a:pPr>
            <a:defRPr sz="1600" b="1">
              <a:latin typeface="Cabin" panose="020B08030502020200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292778668153195E-2"/>
          <c:y val="0.112394700662417"/>
          <c:w val="0.91043051587578105"/>
          <c:h val="0.7869574636503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FF730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Cabin" panose="020B08030502020200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Individual market</c:v>
                </c:pt>
                <c:pt idx="1">
                  <c:v>Small-group market</c:v>
                </c:pt>
                <c:pt idx="2">
                  <c:v>Large-group market</c:v>
                </c:pt>
                <c:pt idx="3">
                  <c:v>Total market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399.5</c:v>
                </c:pt>
                <c:pt idx="1">
                  <c:v>289.10000000000002</c:v>
                </c:pt>
                <c:pt idx="2">
                  <c:v>388.2</c:v>
                </c:pt>
                <c:pt idx="3">
                  <c:v>1076.8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C4D8E2"/>
            </a:solidFill>
          </c:spPr>
          <c:invertIfNegative val="0"/>
          <c:dLbls>
            <c:dLbl>
              <c:idx val="0"/>
              <c:layout>
                <c:manualLayout>
                  <c:x val="1.0324483775811201E-2"/>
                  <c:y val="9.70006431087237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849557522123890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Cabin" panose="020B08030502020200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Individual market</c:v>
                </c:pt>
                <c:pt idx="1">
                  <c:v>Small-group market</c:v>
                </c:pt>
                <c:pt idx="2">
                  <c:v>Large-group market</c:v>
                </c:pt>
                <c:pt idx="3">
                  <c:v>Total market</c:v>
                </c:pt>
              </c:strCache>
            </c:strRef>
          </c:cat>
          <c:val>
            <c:numRef>
              <c:f>Sheet1!$C$2:$C$5</c:f>
              <c:numCache>
                <c:formatCode>0.0</c:formatCode>
                <c:ptCount val="4"/>
                <c:pt idx="0">
                  <c:v>200.4</c:v>
                </c:pt>
                <c:pt idx="1">
                  <c:v>201.4</c:v>
                </c:pt>
                <c:pt idx="2">
                  <c:v>111.3</c:v>
                </c:pt>
                <c:pt idx="3">
                  <c:v>513.1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AB3608"/>
            </a:solidFill>
          </c:spPr>
          <c:invertIfNegative val="0"/>
          <c:dLbls>
            <c:dLbl>
              <c:idx val="0"/>
              <c:layout>
                <c:manualLayout>
                  <c:x val="7.3746312684365798E-3"/>
                  <c:y val="-9.700064310872379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849557522123999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latin typeface="Cabin" panose="020B08030502020200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Individual market</c:v>
                </c:pt>
                <c:pt idx="1">
                  <c:v>Small-group market</c:v>
                </c:pt>
                <c:pt idx="2">
                  <c:v>Large-group market</c:v>
                </c:pt>
                <c:pt idx="3">
                  <c:v>Total market</c:v>
                </c:pt>
              </c:strCache>
            </c:strRef>
          </c:cat>
          <c:val>
            <c:numRef>
              <c:f>Sheet1!$D$2:$D$5</c:f>
              <c:numCache>
                <c:formatCode>0.0</c:formatCode>
                <c:ptCount val="4"/>
                <c:pt idx="0">
                  <c:v>128.19999999999999</c:v>
                </c:pt>
                <c:pt idx="1">
                  <c:v>117.7</c:v>
                </c:pt>
                <c:pt idx="2">
                  <c:v>79</c:v>
                </c:pt>
                <c:pt idx="3">
                  <c:v>324.89999999999992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568320"/>
        <c:axId val="82842752"/>
      </c:barChart>
      <c:catAx>
        <c:axId val="1065683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bin" panose="020B0803050202020004" pitchFamily="34" charset="0"/>
              </a:defRPr>
            </a:pPr>
            <a:endParaRPr lang="en-US"/>
          </a:p>
        </c:txPr>
        <c:crossAx val="82842752"/>
        <c:crosses val="autoZero"/>
        <c:auto val="1"/>
        <c:lblAlgn val="ctr"/>
        <c:lblOffset val="100"/>
        <c:noMultiLvlLbl val="0"/>
      </c:catAx>
      <c:valAx>
        <c:axId val="82842752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bin" panose="020B0803050202020004" pitchFamily="34" charset="0"/>
              </a:defRPr>
            </a:pPr>
            <a:endParaRPr lang="en-US"/>
          </a:p>
        </c:txPr>
        <c:crossAx val="106568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28440759064409"/>
          <c:y val="1.58730158730159E-2"/>
          <c:w val="0.60271699997677297"/>
          <c:h val="8.0162063075448903E-2"/>
        </c:manualLayout>
      </c:layout>
      <c:overlay val="0"/>
      <c:txPr>
        <a:bodyPr/>
        <a:lstStyle/>
        <a:p>
          <a:pPr>
            <a:defRPr sz="1600" b="1">
              <a:latin typeface="Cabin" panose="020B08030502020200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292778668153195E-2"/>
          <c:y val="0.112394700662417"/>
          <c:w val="0.91043051587578105"/>
          <c:h val="0.7869574636503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Rebate</c:v>
                </c:pt>
              </c:strCache>
            </c:strRef>
          </c:tx>
          <c:spPr>
            <a:solidFill>
              <a:srgbClr val="FF7300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Cabin" panose="020B08030502020200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2011
Premium $300.6</c:v>
                </c:pt>
                <c:pt idx="1">
                  <c:v>2012
Premium $299.0</c:v>
                </c:pt>
                <c:pt idx="2">
                  <c:v>2013
Premium $303.4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1.6</c:v>
                </c:pt>
                <c:pt idx="2">
                  <c:v>1.9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Change in nonmedical overhead</c:v>
                </c:pt>
              </c:strCache>
            </c:strRef>
          </c:tx>
          <c:spPr>
            <a:solidFill>
              <a:srgbClr val="C4D8E2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Cabin" panose="020B08030502020200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2011
Premium $300.6</c:v>
                </c:pt>
                <c:pt idx="1">
                  <c:v>2012
Premium $299.0</c:v>
                </c:pt>
                <c:pt idx="2">
                  <c:v>2013
Premium $303.4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-0.35</c:v>
                </c:pt>
                <c:pt idx="1">
                  <c:v>-2.8</c:v>
                </c:pt>
                <c:pt idx="2">
                  <c:v>-3.7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1958400"/>
        <c:axId val="101960704"/>
      </c:barChart>
      <c:catAx>
        <c:axId val="101958400"/>
        <c:scaling>
          <c:orientation val="minMax"/>
        </c:scaling>
        <c:delete val="0"/>
        <c:axPos val="b"/>
        <c:majorTickMark val="out"/>
        <c:minorTickMark val="none"/>
        <c:tickLblPos val="low"/>
        <c:txPr>
          <a:bodyPr/>
          <a:lstStyle/>
          <a:p>
            <a:pPr>
              <a:defRPr sz="1600" b="1">
                <a:latin typeface="Cabin" panose="020B0803050202020004" pitchFamily="34" charset="0"/>
              </a:defRPr>
            </a:pPr>
            <a:endParaRPr lang="en-US"/>
          </a:p>
        </c:txPr>
        <c:crossAx val="101960704"/>
        <c:crosses val="autoZero"/>
        <c:auto val="1"/>
        <c:lblAlgn val="ctr"/>
        <c:lblOffset val="100"/>
        <c:noMultiLvlLbl val="0"/>
      </c:catAx>
      <c:valAx>
        <c:axId val="101960704"/>
        <c:scaling>
          <c:orientation val="minMax"/>
        </c:scaling>
        <c:delete val="0"/>
        <c:axPos val="l"/>
        <c:numFmt formatCode="#,##0.0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bin" panose="020B0803050202020004" pitchFamily="34" charset="0"/>
              </a:defRPr>
            </a:pPr>
            <a:endParaRPr lang="en-US"/>
          </a:p>
        </c:txPr>
        <c:crossAx val="101958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534341393166564"/>
          <c:y val="1.58730158730159E-2"/>
          <c:w val="0.72573920516572599"/>
          <c:h val="7.9317585301837273E-2"/>
        </c:manualLayout>
      </c:layout>
      <c:overlay val="0"/>
      <c:txPr>
        <a:bodyPr/>
        <a:lstStyle/>
        <a:p>
          <a:pPr>
            <a:defRPr sz="1600" b="1">
              <a:latin typeface="Cabin" panose="020B08030502020200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292778668153195E-2"/>
          <c:y val="0.112394700662417"/>
          <c:w val="0.91043051587578105"/>
          <c:h val="0.7869574636503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Other admin. expense</c:v>
                </c:pt>
              </c:strCache>
            </c:strRef>
          </c:tx>
          <c:spPr>
            <a:solidFill>
              <a:srgbClr val="FF7300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1600" b="1">
                    <a:latin typeface="Cabin" panose="020B08030502020200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3.4</c:v>
                </c:pt>
                <c:pt idx="1">
                  <c:v>3.4</c:v>
                </c:pt>
                <c:pt idx="2">
                  <c:v>4</c:v>
                </c:pt>
                <c:pt idx="3">
                  <c:v>5.8</c:v>
                </c:pt>
                <c:pt idx="4">
                  <c:v>5.2</c:v>
                </c:pt>
                <c:pt idx="5">
                  <c:v>5.3</c:v>
                </c:pt>
                <c:pt idx="6">
                  <c:v>11.8</c:v>
                </c:pt>
                <c:pt idx="7">
                  <c:v>11.3</c:v>
                </c:pt>
                <c:pt idx="8">
                  <c:v>12.1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Broker expense</c:v>
                </c:pt>
              </c:strCache>
            </c:strRef>
          </c:tx>
          <c:spPr>
            <a:solidFill>
              <a:srgbClr val="C4D8E2"/>
            </a:solidFill>
          </c:spPr>
          <c:invertIfNegative val="0"/>
          <c:dLbls>
            <c:txPr>
              <a:bodyPr/>
              <a:lstStyle/>
              <a:p>
                <a:pPr>
                  <a:defRPr sz="1600" b="1">
                    <a:latin typeface="Cabin" panose="020B08030502020200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Sheet1!$C$2:$C$10</c:f>
              <c:numCache>
                <c:formatCode>General</c:formatCode>
                <c:ptCount val="9"/>
                <c:pt idx="0">
                  <c:v>1.4</c:v>
                </c:pt>
                <c:pt idx="1">
                  <c:v>1.3</c:v>
                </c:pt>
                <c:pt idx="2">
                  <c:v>1.3</c:v>
                </c:pt>
                <c:pt idx="3">
                  <c:v>3.9</c:v>
                </c:pt>
                <c:pt idx="4">
                  <c:v>3.8</c:v>
                </c:pt>
                <c:pt idx="5">
                  <c:v>3.7</c:v>
                </c:pt>
                <c:pt idx="6">
                  <c:v>3.4</c:v>
                </c:pt>
                <c:pt idx="7">
                  <c:v>3.4</c:v>
                </c:pt>
                <c:pt idx="8">
                  <c:v>3.3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Underwriting gain (loss)</c:v>
                </c:pt>
              </c:strCache>
            </c:strRef>
          </c:tx>
          <c:spPr>
            <a:solidFill>
              <a:srgbClr val="AB3608"/>
            </a:solidFill>
          </c:spPr>
          <c:invertIfNegative val="0"/>
          <c:dLbls>
            <c:dLbl>
              <c:idx val="0"/>
              <c:layout>
                <c:manualLayout>
                  <c:x val="2.9498525073746312E-3"/>
                  <c:y val="-2.645460984043671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-0.4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8997050147492625E-3"/>
                  <c:y val="-3.7036412115152274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-0.7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498525073746312E-3"/>
                  <c:y val="-3.1746031746031744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-1.2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latin typeface="Cabin" panose="020B08030502020200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Sheet1!$A$2:$A$10</c:f>
              <c:numCache>
                <c:formatCode>General</c:formatCode>
                <c:ptCount val="9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cat>
          <c:val>
            <c:numRef>
              <c:f>Sheet1!$D$2:$D$10</c:f>
              <c:numCache>
                <c:formatCode>General</c:formatCode>
                <c:ptCount val="9"/>
                <c:pt idx="0">
                  <c:v>-0.4</c:v>
                </c:pt>
                <c:pt idx="1">
                  <c:v>-0.7</c:v>
                </c:pt>
                <c:pt idx="2">
                  <c:v>-1.2</c:v>
                </c:pt>
                <c:pt idx="3">
                  <c:v>2.4</c:v>
                </c:pt>
                <c:pt idx="4">
                  <c:v>2.2000000000000002</c:v>
                </c:pt>
                <c:pt idx="5">
                  <c:v>2.4</c:v>
                </c:pt>
                <c:pt idx="6">
                  <c:v>5.4</c:v>
                </c:pt>
                <c:pt idx="7">
                  <c:v>5.0999999999999996</c:v>
                </c:pt>
                <c:pt idx="8">
                  <c:v>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2093184"/>
        <c:axId val="102094720"/>
      </c:barChart>
      <c:catAx>
        <c:axId val="102093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600" b="1">
                <a:latin typeface="Cabin" panose="020B0803050202020004" pitchFamily="34" charset="0"/>
              </a:defRPr>
            </a:pPr>
            <a:endParaRPr lang="en-US"/>
          </a:p>
        </c:txPr>
        <c:crossAx val="102094720"/>
        <c:crosses val="autoZero"/>
        <c:auto val="1"/>
        <c:lblAlgn val="ctr"/>
        <c:lblOffset val="100"/>
        <c:noMultiLvlLbl val="0"/>
      </c:catAx>
      <c:valAx>
        <c:axId val="102094720"/>
        <c:scaling>
          <c:orientation val="minMax"/>
        </c:scaling>
        <c:delete val="0"/>
        <c:axPos val="l"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Cabin" panose="020B0803050202020004" pitchFamily="34" charset="0"/>
              </a:defRPr>
            </a:pPr>
            <a:endParaRPr lang="en-US"/>
          </a:p>
        </c:txPr>
        <c:crossAx val="102093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534341393166564"/>
          <c:y val="8.7301587301587297E-2"/>
          <c:w val="0.27320233200938376"/>
          <c:h val="0.26979377577802777"/>
        </c:manualLayout>
      </c:layout>
      <c:overlay val="0"/>
      <c:txPr>
        <a:bodyPr/>
        <a:lstStyle/>
        <a:p>
          <a:pPr>
            <a:defRPr sz="1600" b="1">
              <a:latin typeface="Cabin" panose="020B0803050202020004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F46CE-8139-466F-95BA-D949BAEBE83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99F45-BB59-4DA4-8564-93B8A9F2E0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26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99F45-BB59-4DA4-8564-93B8A9F2E05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52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99F45-BB59-4DA4-8564-93B8A9F2E0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81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99F45-BB59-4DA4-8564-93B8A9F2E05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408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99F45-BB59-4DA4-8564-93B8A9F2E05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132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99F45-BB59-4DA4-8564-93B8A9F2E05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99F45-BB59-4DA4-8564-93B8A9F2E05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05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1ED4-8BE2-42A7-8E7A-21F3D0DD8EEF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C152-A9E2-452F-81D3-953399AF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13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1ED4-8BE2-42A7-8E7A-21F3D0DD8EEF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C152-A9E2-452F-81D3-953399AF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0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1ED4-8BE2-42A7-8E7A-21F3D0DD8EEF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C152-A9E2-452F-81D3-953399AF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3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1ED4-8BE2-42A7-8E7A-21F3D0DD8EEF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C152-A9E2-452F-81D3-953399AF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623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1ED4-8BE2-42A7-8E7A-21F3D0DD8EEF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C152-A9E2-452F-81D3-953399AF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32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1ED4-8BE2-42A7-8E7A-21F3D0DD8EEF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C152-A9E2-452F-81D3-953399AF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208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1ED4-8BE2-42A7-8E7A-21F3D0DD8EEF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C152-A9E2-452F-81D3-953399AF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45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1ED4-8BE2-42A7-8E7A-21F3D0DD8EEF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C152-A9E2-452F-81D3-953399AF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99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1ED4-8BE2-42A7-8E7A-21F3D0DD8EEF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C152-A9E2-452F-81D3-953399AF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6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1ED4-8BE2-42A7-8E7A-21F3D0DD8EEF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C152-A9E2-452F-81D3-953399AF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31ED4-8BE2-42A7-8E7A-21F3D0DD8EEF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5C152-A9E2-452F-81D3-953399AF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9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31ED4-8BE2-42A7-8E7A-21F3D0DD8EEF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5C152-A9E2-452F-81D3-953399AF4B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5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754388722"/>
              </p:ext>
            </p:extLst>
          </p:nvPr>
        </p:nvGraphicFramePr>
        <p:xfrm>
          <a:off x="228600" y="1371600"/>
          <a:ext cx="8610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0425" y="91440"/>
            <a:ext cx="7063152" cy="400110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pPr algn="ctr"/>
            <a:r>
              <a:rPr lang="en-US" sz="2000" b="1" dirty="0" smtClean="0">
                <a:latin typeface="Cabin" panose="020B0803050202020004" pitchFamily="34" charset="0"/>
              </a:rPr>
              <a:t>Exhibit 1. Number of Credible Health Plans, by Market Segment</a:t>
            </a:r>
            <a:endParaRPr lang="en-US" sz="2000" b="1" dirty="0">
              <a:latin typeface="Cabin" panose="020B08030502020200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838200"/>
            <a:ext cx="45404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</a:rPr>
              <a:t>Insurers with 1,000 or more members, by market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" y="6537960"/>
            <a:ext cx="70192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</a:rPr>
              <a:t>Source: Authors’ analysis of Centers for Medicare and Medicaid Services medical loss ratio and rebate data.</a:t>
            </a:r>
            <a:endParaRPr lang="en-US" sz="1200" dirty="0"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04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433324737"/>
              </p:ext>
            </p:extLst>
          </p:nvPr>
        </p:nvGraphicFramePr>
        <p:xfrm>
          <a:off x="228600" y="1371600"/>
          <a:ext cx="8610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85123" y="91440"/>
            <a:ext cx="5773760" cy="400110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pPr algn="ctr"/>
            <a:r>
              <a:rPr lang="en-US" sz="2000" b="1" dirty="0" smtClean="0">
                <a:latin typeface="Cabin" panose="020B0803050202020004" pitchFamily="34" charset="0"/>
              </a:rPr>
              <a:t>Exhibit 2. </a:t>
            </a:r>
            <a:r>
              <a:rPr lang="en-US" sz="2000" b="1" smtClean="0">
                <a:latin typeface="Cabin" panose="020B0803050202020004" pitchFamily="34" charset="0"/>
              </a:rPr>
              <a:t>Rebates </a:t>
            </a:r>
            <a:r>
              <a:rPr lang="en-US" sz="2000" b="1" dirty="0" smtClean="0">
                <a:latin typeface="Cabin" panose="020B0803050202020004" pitchFamily="34" charset="0"/>
              </a:rPr>
              <a:t>by </a:t>
            </a:r>
            <a:r>
              <a:rPr lang="en-US" sz="2000" b="1" smtClean="0">
                <a:latin typeface="Cabin" panose="020B0803050202020004" pitchFamily="34" charset="0"/>
              </a:rPr>
              <a:t>Market Segments, 2011–2013</a:t>
            </a:r>
            <a:endParaRPr lang="en-US" sz="2000" b="1" dirty="0">
              <a:latin typeface="Cabin" panose="020B08030502020200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" y="6537960"/>
            <a:ext cx="55831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</a:rPr>
              <a:t>Source: Authors’ analysis of Centers for Medicare and Medicaid Services rebate data.</a:t>
            </a:r>
            <a:endParaRPr lang="en-US" sz="1200" dirty="0">
              <a:latin typeface="Cabin" panose="020B08030502020200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914400"/>
            <a:ext cx="17736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</a:rPr>
              <a:t>Dollars in millions</a:t>
            </a:r>
            <a:endParaRPr lang="en-US" sz="1600" b="1" dirty="0"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84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rmAutofit/>
          </a:bodyPr>
          <a:lstStyle/>
          <a:p>
            <a:r>
              <a:rPr lang="en-US" sz="2000" b="1" dirty="0" smtClean="0">
                <a:latin typeface="Cabin" panose="020B0803050202020004" pitchFamily="34" charset="0"/>
              </a:rPr>
              <a:t>Exhibit 3. Medical Loss Ratios and Rebates </a:t>
            </a:r>
            <a:br>
              <a:rPr lang="en-US" sz="2000" b="1" dirty="0" smtClean="0">
                <a:latin typeface="Cabin" panose="020B0803050202020004" pitchFamily="34" charset="0"/>
              </a:rPr>
            </a:br>
            <a:r>
              <a:rPr lang="en-US" sz="2000" b="1" dirty="0" smtClean="0">
                <a:latin typeface="Cabin" panose="020B0803050202020004" pitchFamily="34" charset="0"/>
              </a:rPr>
              <a:t>by Insurance Market Segment, 2011–2013</a:t>
            </a:r>
            <a:endParaRPr lang="en-US" sz="2000" b="1" dirty="0">
              <a:latin typeface="Cabin" panose="020B08030502020200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129654"/>
              </p:ext>
            </p:extLst>
          </p:nvPr>
        </p:nvGraphicFramePr>
        <p:xfrm>
          <a:off x="152400" y="1371600"/>
          <a:ext cx="8839195" cy="42367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0851"/>
                <a:gridCol w="624862"/>
                <a:gridCol w="624862"/>
                <a:gridCol w="624862"/>
                <a:gridCol w="624862"/>
                <a:gridCol w="624862"/>
                <a:gridCol w="624862"/>
                <a:gridCol w="624862"/>
                <a:gridCol w="624862"/>
                <a:gridCol w="624862"/>
                <a:gridCol w="624862"/>
                <a:gridCol w="624862"/>
                <a:gridCol w="624862"/>
              </a:tblGrid>
              <a:tr h="514747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  <a:t>Individual market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  <a:t>Small-group market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  <a:t>Large-group market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9652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2011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2012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2013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Change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2011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2012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2013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Change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2011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2012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2013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Change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</a:tr>
              <a:tr h="553217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n=548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n=655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n=747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2013</a:t>
                      </a:r>
                      <a: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  <a:t>-</a:t>
                      </a:r>
                      <a:b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</a:br>
                      <a: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  <a:t>2011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n=562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n=622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n=667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2013</a:t>
                      </a:r>
                      <a: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  <a:t>-</a:t>
                      </a:r>
                      <a:b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</a:br>
                      <a: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  <a:t>2011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n=587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n=663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n=697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2013</a:t>
                      </a:r>
                      <a: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  <a:t>-</a:t>
                      </a:r>
                      <a:b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</a:br>
                      <a: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  <a:t>2011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</a:tr>
              <a:tr h="66598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Median adjusted MLR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82.5%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84.5%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84.9%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2.4%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84.6%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85.3%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85.0%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0.4%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89.2%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89.6%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89.3%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0.1%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</a:tr>
              <a:tr h="762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  <a:t>Percent</a:t>
                      </a:r>
                      <a:r>
                        <a:rPr lang="en-US" sz="1400" b="1" u="none" strike="noStrike" baseline="0" dirty="0" smtClean="0">
                          <a:effectLst/>
                          <a:latin typeface="Cabin" panose="020B0803050202020004" pitchFamily="34" charset="0"/>
                        </a:rPr>
                        <a:t> of c</a:t>
                      </a:r>
                      <a: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  <a:t>redible insurers owing rebate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38%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35%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31%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-7%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20%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18%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18%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-2%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18%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15%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13%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-5%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</a:tr>
              <a:tr h="73152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Median rebate per member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$108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$95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$100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-$8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$116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$86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$29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-$87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$99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$57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$61 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  <a:latin typeface="Cabin" panose="020B0803050202020004" pitchFamily="34" charset="0"/>
                        </a:rPr>
                        <a:t>-$38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Total rebate paid </a:t>
                      </a:r>
                      <a: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  <a:t/>
                      </a:r>
                      <a:b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</a:br>
                      <a:r>
                        <a:rPr lang="en-US" sz="1400" b="1" u="none" strike="noStrike" dirty="0" smtClean="0">
                          <a:effectLst/>
                          <a:latin typeface="Cabin" panose="020B0803050202020004" pitchFamily="34" charset="0"/>
                        </a:rPr>
                        <a:t>(</a:t>
                      </a:r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in millions)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$399.5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$200.4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$128.2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-$271.3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$289.1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$201.4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$117.7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-$171.4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$388.2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$111.3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$79.0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u="none" strike="noStrike" dirty="0">
                          <a:effectLst/>
                          <a:latin typeface="Cabin" panose="020B0803050202020004" pitchFamily="34" charset="0"/>
                        </a:rPr>
                        <a:t>-$309.2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bin" panose="020B0803050202020004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20" y="6180667"/>
            <a:ext cx="8805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</a:rPr>
              <a:t>Note: Insurers with actuarial “credibility” are those with enough enrollment to be subject to the MLR rule. Adjusted MLRs are defined in</a:t>
            </a:r>
            <a:br>
              <a:rPr lang="en-US" sz="1200" dirty="0" smtClean="0">
                <a:latin typeface="Cabin" panose="020B0803050202020004" pitchFamily="34" charset="0"/>
              </a:rPr>
            </a:br>
            <a:r>
              <a:rPr lang="en-US" sz="1200" dirty="0" smtClean="0">
                <a:latin typeface="Cabin" panose="020B0803050202020004" pitchFamily="34" charset="0"/>
              </a:rPr>
              <a:t>note 8 on page 10.</a:t>
            </a:r>
          </a:p>
          <a:p>
            <a:r>
              <a:rPr lang="en-US" sz="1200" dirty="0" smtClean="0">
                <a:latin typeface="Cabin" panose="020B0803050202020004" pitchFamily="34" charset="0"/>
              </a:rPr>
              <a:t>Source: Authors’ analysis of Centers for Medicare and Medicaid Services medical loss ratio and rebate data.</a:t>
            </a:r>
            <a:endParaRPr lang="en-US" sz="1200" dirty="0"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59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180678158"/>
              </p:ext>
            </p:extLst>
          </p:nvPr>
        </p:nvGraphicFramePr>
        <p:xfrm>
          <a:off x="228600" y="1371600"/>
          <a:ext cx="8610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2084" y="91440"/>
            <a:ext cx="8859862" cy="400110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pPr algn="ctr"/>
            <a:r>
              <a:rPr lang="en-US" sz="2000" b="1" dirty="0" smtClean="0">
                <a:latin typeface="Cabin" panose="020B0803050202020004" pitchFamily="34" charset="0"/>
              </a:rPr>
              <a:t>Exhibit 4. Cumulative Rebate and Nonmedical Overhead Reduction, 2011–2013</a:t>
            </a:r>
            <a:endParaRPr lang="en-US" sz="2000" b="1" dirty="0">
              <a:latin typeface="Cabin" panose="020B08030502020200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838200"/>
            <a:ext cx="17127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</a:rPr>
              <a:t>Dollars in billions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" y="6537960"/>
            <a:ext cx="70192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</a:rPr>
              <a:t>Source: </a:t>
            </a:r>
            <a:r>
              <a:rPr lang="en-US" sz="1200" dirty="0">
                <a:latin typeface="Cabin" panose="020B0803050202020004" pitchFamily="34" charset="0"/>
              </a:rPr>
              <a:t>Authors’ analysis of Centers for Medicare and Medicaid Services medical loss ratio and rebate data.</a:t>
            </a:r>
            <a:endParaRPr lang="en-US" sz="1200" dirty="0">
              <a:solidFill>
                <a:srgbClr val="FF0000"/>
              </a:solidFill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90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rmAutofit/>
          </a:bodyPr>
          <a:lstStyle/>
          <a:p>
            <a:r>
              <a:rPr lang="en-US" sz="2000" b="1" dirty="0" smtClean="0">
                <a:latin typeface="Cabin" panose="020B0803050202020004" pitchFamily="34" charset="0"/>
              </a:rPr>
              <a:t>Exhibit 5. Components of Insurance Premiums, 2011–2013</a:t>
            </a:r>
            <a:endParaRPr lang="en-US" sz="2000" b="1" dirty="0">
              <a:latin typeface="Cabin" panose="020B08030502020200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" y="5791200"/>
            <a:ext cx="85436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</a:rPr>
              <a:t>* Nonmedical overhead percentage equals sum of broker expense, other admin. expense, and underwriting gain/loss percentages.</a:t>
            </a:r>
          </a:p>
          <a:p>
            <a:r>
              <a:rPr lang="en-US" sz="1200" dirty="0" smtClean="0">
                <a:latin typeface="Cabin" panose="020B0803050202020004" pitchFamily="34" charset="0"/>
              </a:rPr>
              <a:t>Note: Overhead consists of profits plus administrative and sales costs.</a:t>
            </a:r>
            <a:endParaRPr lang="en-US" sz="1200" dirty="0" smtClean="0">
              <a:solidFill>
                <a:srgbClr val="FF0000"/>
              </a:solidFill>
              <a:latin typeface="Cabin" panose="020B0803050202020004" pitchFamily="34" charset="0"/>
            </a:endParaRPr>
          </a:p>
          <a:p>
            <a:r>
              <a:rPr lang="en-US" sz="1200" dirty="0" smtClean="0">
                <a:latin typeface="Cabin" panose="020B0803050202020004" pitchFamily="34" charset="0"/>
              </a:rPr>
              <a:t>See the appendix </a:t>
            </a:r>
            <a:r>
              <a:rPr lang="en-US" sz="1200" smtClean="0">
                <a:latin typeface="Cabin" panose="020B0803050202020004" pitchFamily="34" charset="0"/>
              </a:rPr>
              <a:t>on page 9 for </a:t>
            </a:r>
            <a:r>
              <a:rPr lang="en-US" sz="1200" dirty="0" smtClean="0">
                <a:latin typeface="Cabin" panose="020B0803050202020004" pitchFamily="34" charset="0"/>
              </a:rPr>
              <a:t>analysis by markets.</a:t>
            </a:r>
          </a:p>
          <a:p>
            <a:r>
              <a:rPr lang="en-US" sz="1200" dirty="0" smtClean="0">
                <a:latin typeface="Cabin" panose="020B0803050202020004" pitchFamily="34" charset="0"/>
              </a:rPr>
              <a:t>Source: Authors’ analysis of National Association of Insurance Commissioners and Centers for Medicare and Medicaid Services </a:t>
            </a:r>
            <a:br>
              <a:rPr lang="en-US" sz="1200" dirty="0" smtClean="0">
                <a:latin typeface="Cabin" panose="020B0803050202020004" pitchFamily="34" charset="0"/>
              </a:rPr>
            </a:br>
            <a:r>
              <a:rPr lang="en-US" sz="1200" dirty="0" smtClean="0">
                <a:latin typeface="Cabin" panose="020B0803050202020004" pitchFamily="34" charset="0"/>
              </a:rPr>
              <a:t>medical loss ratio and rebate data.</a:t>
            </a:r>
            <a:endParaRPr lang="en-US" sz="1200" dirty="0">
              <a:latin typeface="Cabin" panose="020B08030502020200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871442"/>
              </p:ext>
            </p:extLst>
          </p:nvPr>
        </p:nvGraphicFramePr>
        <p:xfrm>
          <a:off x="152400" y="685800"/>
          <a:ext cx="87630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1905000"/>
                <a:gridCol w="1066800"/>
                <a:gridCol w="1676400"/>
                <a:gridCol w="1219200"/>
              </a:tblGrid>
              <a:tr h="304800"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Cabin" panose="020B0803050202020004" pitchFamily="34" charset="0"/>
                        </a:rPr>
                        <a:t>All markets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2013–2011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(in $ billions and %</a:t>
                      </a:r>
                      <a:r>
                        <a:rPr lang="en-US" sz="1400" b="1" baseline="0" dirty="0" smtClean="0">
                          <a:latin typeface="Cabin" panose="020B0803050202020004" pitchFamily="34" charset="0"/>
                        </a:rPr>
                        <a:t> of premium</a:t>
                      </a:r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)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2011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2012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2013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% pt.</a:t>
                      </a:r>
                      <a:r>
                        <a:rPr lang="en-US" sz="1400" b="1" baseline="0" dirty="0" smtClean="0">
                          <a:latin typeface="Cabin" panose="020B0803050202020004" pitchFamily="34" charset="0"/>
                        </a:rPr>
                        <a:t> change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Net premium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$300.6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$299.0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$303.4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Net medical claims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$261.3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$261.5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$264.4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86.9%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87.5%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87.1%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0.2%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Quality</a:t>
                      </a:r>
                      <a:r>
                        <a:rPr lang="en-US" sz="1400" b="1" baseline="0" dirty="0" smtClean="0">
                          <a:latin typeface="Cabin" panose="020B0803050202020004" pitchFamily="34" charset="0"/>
                        </a:rPr>
                        <a:t> improvement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$2.2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$2.4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$2.4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0.7%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0.8%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0.8%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0.1%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Nonmedical overhead*: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$37.1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$35.0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$36.6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12.3%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11.7%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12.1%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–0.2%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Broker</a:t>
                      </a:r>
                      <a:r>
                        <a:rPr lang="en-US" sz="1400" b="1" baseline="0" dirty="0" smtClean="0">
                          <a:latin typeface="Cabin" panose="020B0803050202020004" pitchFamily="34" charset="0"/>
                        </a:rPr>
                        <a:t> expense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$8.7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$8.4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$8.3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2.9%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2.8%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2.7%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–0.2%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Other admin. expense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$21.0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$19.9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$21.3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7.0%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6.7%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7.0%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0.0%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Underwriting gain/loss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$7.4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$6.8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$7.0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2.5%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2.2%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2.3%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bin" panose="020B0803050202020004" pitchFamily="34" charset="0"/>
                        </a:rPr>
                        <a:t>–0.2%</a:t>
                      </a:r>
                      <a:endParaRPr lang="en-US" sz="1400" b="1" dirty="0">
                        <a:latin typeface="Cabin" panose="020B0803050202020004" pitchFamily="34" charset="0"/>
                      </a:endParaRP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35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239983616"/>
              </p:ext>
            </p:extLst>
          </p:nvPr>
        </p:nvGraphicFramePr>
        <p:xfrm>
          <a:off x="228600" y="719554"/>
          <a:ext cx="8610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91564" y="91440"/>
            <a:ext cx="6360908" cy="400110"/>
          </a:xfrm>
          <a:prstGeom prst="rect">
            <a:avLst/>
          </a:prstGeom>
          <a:noFill/>
        </p:spPr>
        <p:txBody>
          <a:bodyPr wrap="none" rtlCol="0" anchor="t" anchorCtr="1">
            <a:spAutoFit/>
          </a:bodyPr>
          <a:lstStyle/>
          <a:p>
            <a:pPr algn="ctr"/>
            <a:r>
              <a:rPr lang="en-US" sz="2000" b="1" dirty="0" smtClean="0">
                <a:latin typeface="Cabin" panose="020B0803050202020004" pitchFamily="34" charset="0"/>
              </a:rPr>
              <a:t>Exhibit 6. Overhead Components, 2011–2013, by Market</a:t>
            </a:r>
            <a:endParaRPr lang="en-US" sz="2000" b="1" dirty="0">
              <a:latin typeface="Cabin" panose="020B08030502020200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287" y="609600"/>
            <a:ext cx="171271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bin" panose="020B0803050202020004" pitchFamily="34" charset="0"/>
              </a:rPr>
              <a:t>Dollars in billions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" y="5989320"/>
            <a:ext cx="8945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</a:rPr>
              <a:t>Note: </a:t>
            </a:r>
            <a:r>
              <a:rPr lang="en-US" sz="1200" dirty="0">
                <a:latin typeface="Cabin" panose="020B0803050202020004" pitchFamily="34" charset="0"/>
              </a:rPr>
              <a:t>The </a:t>
            </a:r>
            <a:r>
              <a:rPr lang="en-US" sz="1200" dirty="0" smtClean="0">
                <a:latin typeface="Cabin" panose="020B0803050202020004" pitchFamily="34" charset="0"/>
              </a:rPr>
              <a:t>appendix on page 9 provides </a:t>
            </a:r>
            <a:r>
              <a:rPr lang="en-US" sz="1200" dirty="0">
                <a:latin typeface="Cabin" panose="020B0803050202020004" pitchFamily="34" charset="0"/>
              </a:rPr>
              <a:t>total premium and overhead for each column. </a:t>
            </a:r>
            <a:r>
              <a:rPr lang="en-US" sz="1200" dirty="0" smtClean="0">
                <a:latin typeface="Cabin" panose="020B0803050202020004" pitchFamily="34" charset="0"/>
              </a:rPr>
              <a:t>Overhead </a:t>
            </a:r>
            <a:r>
              <a:rPr lang="en-US" sz="1200" dirty="0">
                <a:latin typeface="Cabin" panose="020B0803050202020004" pitchFamily="34" charset="0"/>
              </a:rPr>
              <a:t>consists of profits plus administrative and sales costs</a:t>
            </a:r>
            <a:r>
              <a:rPr lang="en-US" sz="1200" dirty="0" smtClean="0">
                <a:latin typeface="Cabin" panose="020B0803050202020004" pitchFamily="34" charset="0"/>
              </a:rPr>
              <a:t>.</a:t>
            </a:r>
          </a:p>
          <a:p>
            <a:r>
              <a:rPr lang="en-US" sz="1200" dirty="0" smtClean="0">
                <a:latin typeface="Cabin" panose="020B0803050202020004" pitchFamily="34" charset="0"/>
              </a:rPr>
              <a:t>Source: Authors’ analysis of National Association of Insurance Commissioners and Centers for Medicare and Medicaid Services</a:t>
            </a:r>
            <a:br>
              <a:rPr lang="en-US" sz="1200" dirty="0" smtClean="0">
                <a:latin typeface="Cabin" panose="020B0803050202020004" pitchFamily="34" charset="0"/>
              </a:rPr>
            </a:br>
            <a:r>
              <a:rPr lang="en-US" sz="1200" dirty="0" smtClean="0">
                <a:latin typeface="Cabin" panose="020B0803050202020004" pitchFamily="34" charset="0"/>
              </a:rPr>
              <a:t>medical loss ratio and rebate data.</a:t>
            </a:r>
            <a:endParaRPr lang="en-US" sz="1200" dirty="0">
              <a:solidFill>
                <a:srgbClr val="FF0000"/>
              </a:solidFill>
              <a:latin typeface="Cabin" panose="020B08030502020200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538" y="5486400"/>
            <a:ext cx="17286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abin" panose="020B0803050202020004" pitchFamily="34" charset="0"/>
              </a:rPr>
              <a:t>Individual market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68374" y="5486400"/>
            <a:ext cx="19646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abin" panose="020B0803050202020004" pitchFamily="34" charset="0"/>
              </a:rPr>
              <a:t>Small-group market</a:t>
            </a:r>
            <a:endParaRPr lang="en-US" sz="1600" b="1" dirty="0">
              <a:latin typeface="Cabin" panose="020B08030502020200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05806" y="5486400"/>
            <a:ext cx="19401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latin typeface="Cabin" panose="020B0803050202020004" pitchFamily="34" charset="0"/>
              </a:rPr>
              <a:t>Large-group market</a:t>
            </a:r>
            <a:endParaRPr lang="en-US" sz="1600" b="1" dirty="0">
              <a:latin typeface="Cabin" panose="020B0803050202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15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558</Words>
  <Application>Microsoft Office PowerPoint</Application>
  <PresentationFormat>On-screen Show (4:3)</PresentationFormat>
  <Paragraphs>175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Exhibit 3. Medical Loss Ratios and Rebates  by Insurance Market Segment, 2011–2013</vt:lpstr>
      <vt:lpstr>PowerPoint Presentation</vt:lpstr>
      <vt:lpstr>Exhibit 5. Components of Insurance Premiums, 2011–2013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Frame</dc:creator>
  <cp:lastModifiedBy>Paul Frame</cp:lastModifiedBy>
  <cp:revision>53</cp:revision>
  <dcterms:created xsi:type="dcterms:W3CDTF">2015-03-20T20:36:40Z</dcterms:created>
  <dcterms:modified xsi:type="dcterms:W3CDTF">2015-03-24T20:32:59Z</dcterms:modified>
</cp:coreProperties>
</file>