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6"/>
  </p:notesMasterIdLst>
  <p:handoutMasterIdLst>
    <p:handoutMasterId r:id="rId7"/>
  </p:handoutMasterIdLst>
  <p:sldIdLst>
    <p:sldId id="396" r:id="rId2"/>
    <p:sldId id="397" r:id="rId3"/>
    <p:sldId id="398" r:id="rId4"/>
    <p:sldId id="40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4" autoAdjust="0"/>
    <p:restoredTop sz="99772" autoAdjust="0"/>
  </p:normalViewPr>
  <p:slideViewPr>
    <p:cSldViewPr snapToGrid="0">
      <p:cViewPr varScale="1">
        <p:scale>
          <a:sx n="118" d="100"/>
          <a:sy n="118" d="100"/>
        </p:scale>
        <p:origin x="1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130455076910108"/>
          <c:y val="0.0"/>
          <c:w val="0.991198119222594"/>
          <c:h val="0.752435052761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Arkansas</c:v>
                </c:pt>
                <c:pt idx="1">
                  <c:v>Kentucky </c:v>
                </c:pt>
                <c:pt idx="2">
                  <c:v>Texas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41.8</c:v>
                </c:pt>
                <c:pt idx="1">
                  <c:v>40.2</c:v>
                </c:pt>
                <c:pt idx="2">
                  <c:v>38.5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numFmt formatCode="#,##0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Arkansas</c:v>
                </c:pt>
                <c:pt idx="1">
                  <c:v>Kentucky </c:v>
                </c:pt>
                <c:pt idx="2">
                  <c:v>Texas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19.4</c:v>
                </c:pt>
                <c:pt idx="1">
                  <c:v>12.4</c:v>
                </c:pt>
                <c:pt idx="2">
                  <c:v>27.1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8933296"/>
        <c:axId val="-2118930976"/>
      </c:barChart>
      <c:valAx>
        <c:axId val="-2118930976"/>
        <c:scaling>
          <c:orientation val="minMax"/>
          <c:max val="60.0"/>
        </c:scaling>
        <c:delete val="1"/>
        <c:axPos val="l"/>
        <c:numFmt formatCode="0" sourceLinked="1"/>
        <c:majorTickMark val="out"/>
        <c:minorTickMark val="none"/>
        <c:tickLblPos val="nextTo"/>
        <c:crossAx val="-2118933296"/>
        <c:crosses val="autoZero"/>
        <c:crossBetween val="between"/>
        <c:majorUnit val="10.0"/>
      </c:valAx>
      <c:catAx>
        <c:axId val="-211893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5"/>
                </a:solidFill>
              </a:defRPr>
            </a:pPr>
            <a:endParaRPr lang="en-US"/>
          </a:p>
        </c:txPr>
        <c:crossAx val="-21189309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414500863674092"/>
          <c:y val="0.902773571572784"/>
          <c:w val="0.170998272651816"/>
          <c:h val="0.0876110438118312"/>
        </c:manualLayout>
      </c:layout>
      <c:overlay val="1"/>
      <c:txPr>
        <a:bodyPr/>
        <a:lstStyle/>
        <a:p>
          <a:pPr>
            <a:defRPr>
              <a:solidFill>
                <a:schemeClr val="accent5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 i="0">
          <a:latin typeface="Calibri Light" charset="0"/>
          <a:ea typeface="Calibri Light" charset="0"/>
          <a:cs typeface="Calibri Light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130455076910108"/>
          <c:y val="0.0"/>
          <c:w val="0.991198119222594"/>
          <c:h val="0.752435052761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Arkansas</c:v>
                </c:pt>
                <c:pt idx="1">
                  <c:v>Kentucky </c:v>
                </c:pt>
                <c:pt idx="2">
                  <c:v>Texas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40.9</c:v>
                </c:pt>
                <c:pt idx="1">
                  <c:v>37.5</c:v>
                </c:pt>
                <c:pt idx="2">
                  <c:v>28.3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numFmt formatCode="#,##0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Arkansas</c:v>
                </c:pt>
                <c:pt idx="1">
                  <c:v>Kentucky </c:v>
                </c:pt>
                <c:pt idx="2">
                  <c:v>Texas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30.0</c:v>
                </c:pt>
                <c:pt idx="1">
                  <c:v>25.8</c:v>
                </c:pt>
                <c:pt idx="2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5633840"/>
        <c:axId val="-2115636272"/>
      </c:barChart>
      <c:valAx>
        <c:axId val="-2115636272"/>
        <c:scaling>
          <c:orientation val="minMax"/>
          <c:max val="60.0"/>
        </c:scaling>
        <c:delete val="1"/>
        <c:axPos val="l"/>
        <c:numFmt formatCode="0" sourceLinked="1"/>
        <c:majorTickMark val="out"/>
        <c:minorTickMark val="none"/>
        <c:tickLblPos val="nextTo"/>
        <c:crossAx val="-2115633840"/>
        <c:crosses val="autoZero"/>
        <c:crossBetween val="between"/>
        <c:majorUnit val="10.0"/>
      </c:valAx>
      <c:catAx>
        <c:axId val="-211563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5"/>
                </a:solidFill>
              </a:defRPr>
            </a:pPr>
            <a:endParaRPr lang="en-US"/>
          </a:p>
        </c:txPr>
        <c:crossAx val="-21156362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414500863674092"/>
          <c:y val="0.902773571572784"/>
          <c:w val="0.170998272651816"/>
          <c:h val="0.0876110438118312"/>
        </c:manualLayout>
      </c:layout>
      <c:overlay val="1"/>
      <c:txPr>
        <a:bodyPr/>
        <a:lstStyle/>
        <a:p>
          <a:pPr>
            <a:defRPr>
              <a:solidFill>
                <a:schemeClr val="accent5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 i="0">
          <a:latin typeface="Calibri Light" charset="0"/>
          <a:ea typeface="Calibri Light" charset="0"/>
          <a:cs typeface="Calibri Light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130455076910108"/>
          <c:y val="0.0"/>
          <c:w val="0.991198119222594"/>
          <c:h val="0.752435052761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Arkansas</c:v>
                </c:pt>
                <c:pt idx="1">
                  <c:v>Kentucky </c:v>
                </c:pt>
                <c:pt idx="2">
                  <c:v>Texas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43.1</c:v>
                </c:pt>
                <c:pt idx="1">
                  <c:v>42.7</c:v>
                </c:pt>
                <c:pt idx="2">
                  <c:v>31.9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numFmt formatCode="#,##0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Arkansas</c:v>
                </c:pt>
                <c:pt idx="1">
                  <c:v>Kentucky </c:v>
                </c:pt>
                <c:pt idx="2">
                  <c:v>Texas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35.5</c:v>
                </c:pt>
                <c:pt idx="1">
                  <c:v>28.4</c:v>
                </c:pt>
                <c:pt idx="2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5559488"/>
        <c:axId val="-2115569952"/>
      </c:barChart>
      <c:valAx>
        <c:axId val="-2115569952"/>
        <c:scaling>
          <c:orientation val="minMax"/>
          <c:max val="60.0"/>
        </c:scaling>
        <c:delete val="1"/>
        <c:axPos val="l"/>
        <c:numFmt formatCode="0" sourceLinked="1"/>
        <c:majorTickMark val="out"/>
        <c:minorTickMark val="none"/>
        <c:tickLblPos val="nextTo"/>
        <c:crossAx val="-2115559488"/>
        <c:crosses val="autoZero"/>
        <c:crossBetween val="between"/>
        <c:majorUnit val="10.0"/>
      </c:valAx>
      <c:catAx>
        <c:axId val="-211555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5"/>
                </a:solidFill>
              </a:defRPr>
            </a:pPr>
            <a:endParaRPr lang="en-US"/>
          </a:p>
        </c:txPr>
        <c:crossAx val="-21155699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414500863674092"/>
          <c:y val="0.902773571572784"/>
          <c:w val="0.170998272651816"/>
          <c:h val="0.0876110438118312"/>
        </c:manualLayout>
      </c:layout>
      <c:overlay val="1"/>
      <c:txPr>
        <a:bodyPr/>
        <a:lstStyle/>
        <a:p>
          <a:pPr>
            <a:defRPr>
              <a:solidFill>
                <a:schemeClr val="accent5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 i="0">
          <a:latin typeface="Calibri Light" charset="0"/>
          <a:ea typeface="Calibri Light" charset="0"/>
          <a:cs typeface="Calibri Light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130455076910108"/>
          <c:y val="0.0"/>
          <c:w val="0.991198119222594"/>
          <c:h val="0.702727356448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Arkansas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Have heard a lot about the ACA's coverage expansions </c:v>
                </c:pt>
                <c:pt idx="1">
                  <c:v>Applied for Medicaid or marketplace coverage</c:v>
                </c:pt>
                <c:pt idx="2">
                  <c:v>Among those who applied, received application assistance from navigator or social worker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25.0</c:v>
                </c:pt>
                <c:pt idx="1">
                  <c:v>42.8</c:v>
                </c:pt>
                <c:pt idx="2">
                  <c:v>36.4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Kentucky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numFmt formatCode="#,##0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Have heard a lot about the ACA's coverage expansions </c:v>
                </c:pt>
                <c:pt idx="1">
                  <c:v>Applied for Medicaid or marketplace coverage</c:v>
                </c:pt>
                <c:pt idx="2">
                  <c:v>Among those who applied, received application assistance from navigator or social worker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24.7</c:v>
                </c:pt>
                <c:pt idx="1">
                  <c:v>44.1</c:v>
                </c:pt>
                <c:pt idx="2">
                  <c:v>46.2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Have heard a lot about the ACA's coverage expansions </c:v>
                </c:pt>
                <c:pt idx="1">
                  <c:v>Applied for Medicaid or marketplace coverage</c:v>
                </c:pt>
                <c:pt idx="2">
                  <c:v>Among those who applied, received application assistance from navigator or social worker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22.3</c:v>
                </c:pt>
                <c:pt idx="1">
                  <c:v>32.8</c:v>
                </c:pt>
                <c:pt idx="2">
                  <c:v>31.9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-2112531040"/>
        <c:axId val="-2112533936"/>
      </c:barChart>
      <c:valAx>
        <c:axId val="-2112533936"/>
        <c:scaling>
          <c:orientation val="minMax"/>
          <c:max val="60.0"/>
        </c:scaling>
        <c:delete val="1"/>
        <c:axPos val="l"/>
        <c:numFmt formatCode="0" sourceLinked="1"/>
        <c:majorTickMark val="out"/>
        <c:minorTickMark val="none"/>
        <c:tickLblPos val="nextTo"/>
        <c:crossAx val="-2112531040"/>
        <c:crosses val="autoZero"/>
        <c:crossBetween val="between"/>
        <c:majorUnit val="10.0"/>
      </c:valAx>
      <c:catAx>
        <c:axId val="-211253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accent5"/>
                </a:solidFill>
              </a:defRPr>
            </a:pPr>
            <a:endParaRPr lang="en-US"/>
          </a:p>
        </c:txPr>
        <c:crossAx val="-21125339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1"/>
      <c:txPr>
        <a:bodyPr/>
        <a:lstStyle/>
        <a:p>
          <a:pPr>
            <a:defRPr>
              <a:solidFill>
                <a:schemeClr val="accent5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 i="0">
          <a:latin typeface="Calibri Light" charset="0"/>
          <a:ea typeface="Calibri Light" charset="0"/>
          <a:cs typeface="Calibri Light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4/7/16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4/7/16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2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0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1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92552"/>
          </a:xfrm>
        </p:spPr>
        <p:txBody>
          <a:bodyPr/>
          <a:lstStyle/>
          <a:p>
            <a:r>
              <a:rPr lang="en-US" dirty="0" smtClean="0"/>
              <a:t>Uninsured </a:t>
            </a:r>
            <a:r>
              <a:rPr lang="en-US" dirty="0"/>
              <a:t>Rate Among Low-Income Adults Declined in All Three States, but Remains Significantly Higher in </a:t>
            </a:r>
            <a:r>
              <a:rPr lang="en-US" dirty="0" smtClean="0"/>
              <a:t>Texas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49092185"/>
              </p:ext>
            </p:extLst>
          </p:nvPr>
        </p:nvGraphicFramePr>
        <p:xfrm>
          <a:off x="152400" y="1920240"/>
          <a:ext cx="8915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-1" y="1447800"/>
            <a:ext cx="7751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5"/>
                </a:solidFill>
                <a:latin typeface="Calibri Light" charset="0"/>
              </a:rPr>
              <a:t>Percent of low-income adults (below 138% of the federal poverty level) who are uninsured </a:t>
            </a:r>
            <a:endParaRPr lang="en-US" sz="1600" i="1" dirty="0">
              <a:solidFill>
                <a:schemeClr val="accent5"/>
              </a:solidFill>
              <a:latin typeface="Calibri Ligh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sz="1200" dirty="0"/>
              <a:t>Source: </a:t>
            </a:r>
            <a:r>
              <a:rPr lang="en-US" sz="1200" dirty="0" smtClean="0"/>
              <a:t>Author’s </a:t>
            </a:r>
            <a:r>
              <a:rPr lang="en-US" sz="1200" dirty="0"/>
              <a:t>analysis of data from telephone surveys of 5,665 adults ages 19–64 with family incomes below 138 percent of the federal poverty level, November–December 2013 and November–December 2014. </a:t>
            </a:r>
          </a:p>
        </p:txBody>
      </p:sp>
    </p:spTree>
    <p:extLst>
      <p:ext uri="{BB962C8B-B14F-4D97-AF65-F5344CB8AC3E}">
        <p14:creationId xmlns:p14="http://schemas.microsoft.com/office/powerpoint/2010/main" val="32824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22305221"/>
              </p:ext>
            </p:extLst>
          </p:nvPr>
        </p:nvGraphicFramePr>
        <p:xfrm>
          <a:off x="152400" y="1920240"/>
          <a:ext cx="8915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92552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States </a:t>
            </a:r>
            <a:r>
              <a:rPr lang="en-US" dirty="0" smtClean="0"/>
              <a:t>That </a:t>
            </a:r>
            <a:r>
              <a:rPr lang="en-US" dirty="0"/>
              <a:t>Expanded Medicaid, Low-Income People Experienced Significant Improvement in Access to Prescription </a:t>
            </a:r>
            <a:r>
              <a:rPr lang="en-US" dirty="0" smtClean="0"/>
              <a:t>Medication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sz="1200" dirty="0"/>
              <a:t>Source: </a:t>
            </a:r>
            <a:r>
              <a:rPr lang="en-US" sz="1200" dirty="0" smtClean="0"/>
              <a:t>Author’s </a:t>
            </a:r>
            <a:r>
              <a:rPr lang="en-US" sz="1200" dirty="0"/>
              <a:t>analysis of data from telephone surveys of 5,665 adults ages 19–64 with family incomes below 138 percent of the federal poverty level, November–December 2013 and November–December 2014.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4478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Percent of low-income adults </a:t>
            </a:r>
            <a:r>
              <a:rPr lang="en-US" sz="1600" i="1" dirty="0" smtClean="0">
                <a:solidFill>
                  <a:schemeClr val="accent5"/>
                </a:solidFill>
                <a:latin typeface="Calibri Light" charset="0"/>
              </a:rPr>
              <a:t>(below 138% of the federal poverty level) who </a:t>
            </a:r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skipped prescribed medication </a:t>
            </a:r>
            <a:r>
              <a:rPr lang="en-US" sz="1600" i="1" dirty="0" smtClean="0">
                <a:solidFill>
                  <a:schemeClr val="accent5"/>
                </a:solidFill>
                <a:latin typeface="Calibri Light" charset="0"/>
              </a:rPr>
              <a:t>because of </a:t>
            </a:r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cost </a:t>
            </a:r>
          </a:p>
        </p:txBody>
      </p:sp>
    </p:spTree>
    <p:extLst>
      <p:ext uri="{BB962C8B-B14F-4D97-AF65-F5344CB8AC3E}">
        <p14:creationId xmlns:p14="http://schemas.microsoft.com/office/powerpoint/2010/main" val="38929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92552"/>
          </a:xfrm>
        </p:spPr>
        <p:txBody>
          <a:bodyPr/>
          <a:lstStyle/>
          <a:p>
            <a:r>
              <a:rPr lang="en-US" dirty="0" smtClean="0"/>
              <a:t>Rate </a:t>
            </a:r>
            <a:r>
              <a:rPr lang="en-US" dirty="0"/>
              <a:t>of Medical Bill Problems Among Low-Income People Declined in Arkansas and </a:t>
            </a:r>
            <a:r>
              <a:rPr lang="en-US" dirty="0" smtClean="0"/>
              <a:t>Kentucky; </a:t>
            </a:r>
            <a:r>
              <a:rPr lang="en-US" dirty="0"/>
              <a:t>Little Change in Texas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sz="1200" dirty="0"/>
              <a:t>Source: </a:t>
            </a:r>
            <a:r>
              <a:rPr lang="en-US" sz="1200" dirty="0" smtClean="0"/>
              <a:t>Author’s </a:t>
            </a:r>
            <a:r>
              <a:rPr lang="en-US" sz="1200" dirty="0"/>
              <a:t>analysis of data from telephone surveys of 5,665 adults ages 19–64 with family incomes below 138 percent of the federal poverty level, November–December 2013 and November–December 2014.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63138193"/>
              </p:ext>
            </p:extLst>
          </p:nvPr>
        </p:nvGraphicFramePr>
        <p:xfrm>
          <a:off x="152400" y="1920240"/>
          <a:ext cx="8915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1447800"/>
            <a:ext cx="906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Percent of low-income adults </a:t>
            </a:r>
            <a:r>
              <a:rPr lang="en-US" sz="1600" i="1" dirty="0" smtClean="0">
                <a:solidFill>
                  <a:schemeClr val="accent5"/>
                </a:solidFill>
                <a:latin typeface="Calibri Light" charset="0"/>
              </a:rPr>
              <a:t>(below 138% of the federal poverty level) who had </a:t>
            </a:r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difficulty paying medical bills </a:t>
            </a:r>
          </a:p>
        </p:txBody>
      </p:sp>
    </p:spTree>
    <p:extLst>
      <p:ext uri="{BB962C8B-B14F-4D97-AF65-F5344CB8AC3E}">
        <p14:creationId xmlns:p14="http://schemas.microsoft.com/office/powerpoint/2010/main" val="20703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268691280"/>
              </p:ext>
            </p:extLst>
          </p:nvPr>
        </p:nvGraphicFramePr>
        <p:xfrm>
          <a:off x="152400" y="1874520"/>
          <a:ext cx="8915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Low-Income </a:t>
            </a:r>
            <a:r>
              <a:rPr lang="en-US" dirty="0"/>
              <a:t>Adults Experienced Greater Enrollment Challenges in Texas Compared </a:t>
            </a:r>
            <a:r>
              <a:rPr lang="en-US" dirty="0" smtClean="0"/>
              <a:t>with </a:t>
            </a:r>
            <a:r>
              <a:rPr lang="en-US" dirty="0"/>
              <a:t>Arkansas and Kentucky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sz="1200" dirty="0"/>
              <a:t>Source: </a:t>
            </a:r>
            <a:r>
              <a:rPr lang="en-US" sz="1200" dirty="0" smtClean="0"/>
              <a:t>Author’s </a:t>
            </a:r>
            <a:r>
              <a:rPr lang="en-US" sz="1200" dirty="0"/>
              <a:t>analysis of data from telephone surveys of 2,801 adults ages 19–64 with family incomes below 138 percent of the federal poverty level, November–December 2014.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14478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Percent of </a:t>
            </a:r>
            <a:r>
              <a:rPr lang="en-US" sz="1600" i="1" dirty="0" smtClean="0">
                <a:solidFill>
                  <a:schemeClr val="accent5"/>
                </a:solidFill>
                <a:latin typeface="Calibri Light" charset="0"/>
              </a:rPr>
              <a:t>low-income adults (below </a:t>
            </a:r>
            <a:r>
              <a:rPr lang="en-US" sz="1600" i="1" dirty="0">
                <a:solidFill>
                  <a:schemeClr val="accent5"/>
                </a:solidFill>
                <a:latin typeface="Calibri Light" charset="0"/>
              </a:rPr>
              <a:t>138% of </a:t>
            </a:r>
            <a:r>
              <a:rPr lang="en-US" sz="1600" i="1" dirty="0" smtClean="0">
                <a:solidFill>
                  <a:schemeClr val="accent5"/>
                </a:solidFill>
                <a:latin typeface="Calibri Light" charset="0"/>
              </a:rPr>
              <a:t>the federal poverty level)</a:t>
            </a:r>
            <a:endParaRPr lang="en-US" sz="1600" i="1" dirty="0">
              <a:solidFill>
                <a:schemeClr val="accent5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17556</TotalTime>
  <Words>273</Words>
  <Application>Microsoft Macintosh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Georgia</vt:lpstr>
      <vt:lpstr>ＭＳ Ｐゴシック</vt:lpstr>
      <vt:lpstr>Trebuchet MS</vt:lpstr>
      <vt:lpstr>Arial</vt:lpstr>
      <vt:lpstr>Theme2</vt:lpstr>
      <vt:lpstr>Uninsured Rate Among Low-Income Adults Declined in All Three States, but Remains Significantly Higher in Texas</vt:lpstr>
      <vt:lpstr>In States That Expanded Medicaid, Low-Income People Experienced Significant Improvement in Access to Prescription Medication</vt:lpstr>
      <vt:lpstr>Rate of Medical Bill Problems Among Low-Income People Declined in Arkansas and Kentucky; Little Change in Texas </vt:lpstr>
      <vt:lpstr>Low-Income Adults Experienced Greater Enrollment Challenges in Texas Compared with Arkansas and Kentucky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Paul Frame</cp:lastModifiedBy>
  <cp:revision>867</cp:revision>
  <cp:lastPrinted>2016-04-06T18:34:25Z</cp:lastPrinted>
  <dcterms:created xsi:type="dcterms:W3CDTF">2014-06-13T13:57:10Z</dcterms:created>
  <dcterms:modified xsi:type="dcterms:W3CDTF">2016-04-07T19:23:53Z</dcterms:modified>
</cp:coreProperties>
</file>