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theme/themeOverride2.xml" ContentType="application/vnd.openxmlformats-officedocument.themeOverride+xml"/>
  <Override PartName="/ppt/charts/chart10.xml" ContentType="application/vnd.openxmlformats-officedocument.drawingml.chart+xml"/>
  <Override PartName="/ppt/theme/themeOverride3.xml" ContentType="application/vnd.openxmlformats-officedocument.themeOverride+xml"/>
  <Override PartName="/ppt/charts/chart11.xml" ContentType="application/vnd.openxmlformats-officedocument.drawingml.chart+xml"/>
  <Override PartName="/ppt/notesSlides/notesSlide5.xml" ContentType="application/vnd.openxmlformats-officedocument.presentationml.notesSlide+xml"/>
  <Override PartName="/ppt/charts/chart12.xml" ContentType="application/vnd.openxmlformats-officedocument.drawingml.chart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16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</p:sldIdLst>
  <p:sldSz cx="9144000" cy="6858000" type="screen4x3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F761BB-5717-3748-83AB-D6F79D4F435A}">
          <p14:sldIdLst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ira Gunja" initials="MG" lastIdx="8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6057"/>
    <a:srgbClr val="838383"/>
    <a:srgbClr val="E4F6FB"/>
    <a:srgbClr val="93B2C6"/>
    <a:srgbClr val="00673F"/>
    <a:srgbClr val="89B19C"/>
    <a:srgbClr val="104068"/>
    <a:srgbClr val="589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05" autoAdjust="0"/>
    <p:restoredTop sz="94660"/>
  </p:normalViewPr>
  <p:slideViewPr>
    <p:cSldViewPr snapToGrid="0">
      <p:cViewPr>
        <p:scale>
          <a:sx n="140" d="100"/>
          <a:sy n="140" d="100"/>
        </p:scale>
        <p:origin x="3288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6" d="100"/>
          <a:sy n="106" d="100"/>
        </p:scale>
        <p:origin x="261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4" Type="http://schemas.openxmlformats.org/officeDocument/2006/relationships/package" Target="../embeddings/Microsoft_Excel_Worksheet1.xlsx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462770495272249"/>
          <c:y val="0.179155708918172"/>
          <c:w val="0.948288950860309"/>
          <c:h val="0.620769051151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July–Sept. 2013</c:v>
                </c:pt>
              </c:strCache>
            </c:strRef>
          </c:tx>
          <c:spPr>
            <a:solidFill>
              <a:srgbClr val="B8D9EC"/>
            </a:solidFill>
            <a:ln w="12700"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0.0"/>
                  <c:y val="0.06384470570155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5.56861085433628E-8"/>
                  <c:y val="0.075368371785694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170650079631135"/>
                      <c:h val="0.0615734265734266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Sheet1!$A$2:$A$20</c:f>
              <c:strCache>
                <c:ptCount val="16"/>
                <c:pt idx="1">
                  <c:v>&lt;138% FPL</c:v>
                </c:pt>
                <c:pt idx="2">
                  <c:v>138%–249% FPL</c:v>
                </c:pt>
                <c:pt idx="3">
                  <c:v>250%+ FPL</c:v>
                </c:pt>
                <c:pt idx="5">
                  <c:v>Latino</c:v>
                </c:pt>
                <c:pt idx="6">
                  <c:v>Black</c:v>
                </c:pt>
                <c:pt idx="7">
                  <c:v>White</c:v>
                </c:pt>
                <c:pt idx="9">
                  <c:v>19–34</c:v>
                </c:pt>
                <c:pt idx="10">
                  <c:v>35–49</c:v>
                </c:pt>
                <c:pt idx="11">
                  <c:v>50–64</c:v>
                </c:pt>
                <c:pt idx="13">
                  <c:v>&lt;25 employees</c:v>
                </c:pt>
                <c:pt idx="14">
                  <c:v>25–99 employees</c:v>
                </c:pt>
                <c:pt idx="15">
                  <c:v>100+ employees</c:v>
                </c:pt>
              </c:strCache>
            </c:strRef>
          </c:cat>
          <c:val>
            <c:numRef>
              <c:f>Sheet1!$B$2:$B$20</c:f>
              <c:numCache>
                <c:formatCode>0</c:formatCode>
                <c:ptCount val="18"/>
                <c:pt idx="1">
                  <c:v>34.58</c:v>
                </c:pt>
                <c:pt idx="2">
                  <c:v>31.96</c:v>
                </c:pt>
                <c:pt idx="3">
                  <c:v>7.149999999999999</c:v>
                </c:pt>
                <c:pt idx="5">
                  <c:v>36.45</c:v>
                </c:pt>
                <c:pt idx="6">
                  <c:v>20.55</c:v>
                </c:pt>
                <c:pt idx="7">
                  <c:v>15.76</c:v>
                </c:pt>
                <c:pt idx="9">
                  <c:v>28.4</c:v>
                </c:pt>
                <c:pt idx="10">
                  <c:v>18.09</c:v>
                </c:pt>
                <c:pt idx="11">
                  <c:v>13.99</c:v>
                </c:pt>
                <c:pt idx="13">
                  <c:v>31.91</c:v>
                </c:pt>
                <c:pt idx="14">
                  <c:v>19.79</c:v>
                </c:pt>
                <c:pt idx="15">
                  <c:v>8.690000000000001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Feb.–April 2016</c:v>
                </c:pt>
              </c:strCache>
            </c:strRef>
          </c:tx>
          <c:spPr>
            <a:solidFill>
              <a:srgbClr val="1F497D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0.0"/>
                  <c:y val="0.065997677858600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Sheet1!$A$2:$A$20</c:f>
              <c:strCache>
                <c:ptCount val="16"/>
                <c:pt idx="1">
                  <c:v>&lt;138% FPL</c:v>
                </c:pt>
                <c:pt idx="2">
                  <c:v>138%–249% FPL</c:v>
                </c:pt>
                <c:pt idx="3">
                  <c:v>250%+ FPL</c:v>
                </c:pt>
                <c:pt idx="5">
                  <c:v>Latino</c:v>
                </c:pt>
                <c:pt idx="6">
                  <c:v>Black</c:v>
                </c:pt>
                <c:pt idx="7">
                  <c:v>White</c:v>
                </c:pt>
                <c:pt idx="9">
                  <c:v>19–34</c:v>
                </c:pt>
                <c:pt idx="10">
                  <c:v>35–49</c:v>
                </c:pt>
                <c:pt idx="11">
                  <c:v>50–64</c:v>
                </c:pt>
                <c:pt idx="13">
                  <c:v>&lt;25 employees</c:v>
                </c:pt>
                <c:pt idx="14">
                  <c:v>25–99 employees</c:v>
                </c:pt>
                <c:pt idx="15">
                  <c:v>100+ employees</c:v>
                </c:pt>
              </c:strCache>
            </c:strRef>
          </c:cat>
          <c:val>
            <c:numRef>
              <c:f>Sheet1!$C$2:$C$20</c:f>
              <c:numCache>
                <c:formatCode>0</c:formatCode>
                <c:ptCount val="18"/>
                <c:pt idx="1">
                  <c:v>24.09</c:v>
                </c:pt>
                <c:pt idx="2">
                  <c:v>16.19</c:v>
                </c:pt>
                <c:pt idx="3">
                  <c:v>4.399999999999999</c:v>
                </c:pt>
                <c:pt idx="5">
                  <c:v>28.95</c:v>
                </c:pt>
                <c:pt idx="6">
                  <c:v>12.57</c:v>
                </c:pt>
                <c:pt idx="7">
                  <c:v>8.51</c:v>
                </c:pt>
                <c:pt idx="9">
                  <c:v>18.06</c:v>
                </c:pt>
                <c:pt idx="10">
                  <c:v>11.26</c:v>
                </c:pt>
                <c:pt idx="11">
                  <c:v>9.06</c:v>
                </c:pt>
                <c:pt idx="13">
                  <c:v>23.84</c:v>
                </c:pt>
                <c:pt idx="14">
                  <c:v>14.23</c:v>
                </c:pt>
                <c:pt idx="15">
                  <c:v>3.99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75"/>
        <c:axId val="2029213056"/>
        <c:axId val="2029216560"/>
      </c:barChart>
      <c:catAx>
        <c:axId val="2029213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192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rgbClr val="566057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9216560"/>
        <c:crosses val="autoZero"/>
        <c:auto val="1"/>
        <c:lblAlgn val="ctr"/>
        <c:lblOffset val="0"/>
        <c:noMultiLvlLbl val="0"/>
      </c:catAx>
      <c:valAx>
        <c:axId val="2029216560"/>
        <c:scaling>
          <c:orientation val="minMax"/>
          <c:max val="40.0"/>
        </c:scaling>
        <c:delete val="0"/>
        <c:axPos val="l"/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566057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9213056"/>
        <c:crosses val="autoZero"/>
        <c:crossBetween val="between"/>
        <c:majorUnit val="10.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9719453385159"/>
          <c:y val="0.0426004240796081"/>
          <c:w val="0.357791154818519"/>
          <c:h val="0.07999254851051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566057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566057"/>
          </a:solidFill>
        </a:defRPr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537693072620205"/>
          <c:y val="0.0313341545214693"/>
          <c:w val="0.939294091631739"/>
          <c:h val="0.7551896025051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easy</c:v>
                </c:pt>
              </c:strCache>
            </c:strRef>
          </c:tx>
          <c:spPr>
            <a:solidFill>
              <a:srgbClr val="89B19C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Obtained marketplace coverage</c:v>
                </c:pt>
                <c:pt idx="1">
                  <c:v>Did not obtain coverage</c:v>
                </c:pt>
                <c:pt idx="3">
                  <c:v>Obtained marketplace coverage</c:v>
                </c:pt>
                <c:pt idx="4">
                  <c:v>Did not obtain coverage</c:v>
                </c:pt>
                <c:pt idx="6">
                  <c:v>Obtained marketplace coverage</c:v>
                </c:pt>
                <c:pt idx="7">
                  <c:v>Did not obtain coverage</c:v>
                </c:pt>
                <c:pt idx="9">
                  <c:v>Obtained marketplace coverage</c:v>
                </c:pt>
                <c:pt idx="10">
                  <c:v>Did not obtain coverage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34.25</c:v>
                </c:pt>
                <c:pt idx="1">
                  <c:v>31.73</c:v>
                </c:pt>
                <c:pt idx="3">
                  <c:v>32.46</c:v>
                </c:pt>
                <c:pt idx="4">
                  <c:v>27.25</c:v>
                </c:pt>
                <c:pt idx="6">
                  <c:v>36.94</c:v>
                </c:pt>
                <c:pt idx="7">
                  <c:v>29.81</c:v>
                </c:pt>
                <c:pt idx="9">
                  <c:v>23.45</c:v>
                </c:pt>
                <c:pt idx="10">
                  <c:v>13.75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rgbClr val="00673F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Obtained marketplace coverage</c:v>
                </c:pt>
                <c:pt idx="1">
                  <c:v>Did not obtain coverage</c:v>
                </c:pt>
                <c:pt idx="3">
                  <c:v>Obtained marketplace coverage</c:v>
                </c:pt>
                <c:pt idx="4">
                  <c:v>Did not obtain coverage</c:v>
                </c:pt>
                <c:pt idx="6">
                  <c:v>Obtained marketplace coverage</c:v>
                </c:pt>
                <c:pt idx="7">
                  <c:v>Did not obtain coverage</c:v>
                </c:pt>
                <c:pt idx="9">
                  <c:v>Obtained marketplace coverage</c:v>
                </c:pt>
                <c:pt idx="10">
                  <c:v>Did not obtain coverage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30.12</c:v>
                </c:pt>
                <c:pt idx="1">
                  <c:v>22.58</c:v>
                </c:pt>
                <c:pt idx="3">
                  <c:v>20.3</c:v>
                </c:pt>
                <c:pt idx="4">
                  <c:v>11.5</c:v>
                </c:pt>
                <c:pt idx="6">
                  <c:v>17.64</c:v>
                </c:pt>
                <c:pt idx="7">
                  <c:v>14.9</c:v>
                </c:pt>
                <c:pt idx="9">
                  <c:v>20.47</c:v>
                </c:pt>
                <c:pt idx="10">
                  <c:v>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100"/>
        <c:axId val="-2124319568"/>
        <c:axId val="-2124312176"/>
      </c:barChart>
      <c:catAx>
        <c:axId val="-2124319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525">
            <a:solidFill>
              <a:srgbClr val="566057"/>
            </a:solidFill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-2124312176"/>
        <c:crosses val="autoZero"/>
        <c:auto val="1"/>
        <c:lblAlgn val="ctr"/>
        <c:lblOffset val="0"/>
        <c:noMultiLvlLbl val="0"/>
      </c:catAx>
      <c:valAx>
        <c:axId val="-2124312176"/>
        <c:scaling>
          <c:orientation val="minMax"/>
          <c:max val="75.0"/>
          <c:min val="0.0"/>
        </c:scaling>
        <c:delete val="0"/>
        <c:axPos val="l"/>
        <c:numFmt formatCode="0" sourceLinked="1"/>
        <c:majorTickMark val="out"/>
        <c:minorTickMark val="none"/>
        <c:tickLblPos val="nextTo"/>
        <c:crossAx val="-2124319568"/>
        <c:crosses val="autoZero"/>
        <c:crossBetween val="between"/>
        <c:majorUnit val="25.0"/>
      </c:valAx>
    </c:plotArea>
    <c:plotVisOnly val="1"/>
    <c:dispBlanksAs val="gap"/>
    <c:showDLblsOverMax val="0"/>
  </c:chart>
  <c:txPr>
    <a:bodyPr/>
    <a:lstStyle/>
    <a:p>
      <a:pPr>
        <a:defRPr sz="1200" b="0">
          <a:solidFill>
            <a:srgbClr val="566057"/>
          </a:solidFill>
          <a:latin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20741469816273"/>
          <c:y val="0.0998298533422992"/>
          <c:w val="0.939870297462817"/>
          <c:h val="0.6344108573719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easy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All marketplace visitors</c:v>
                </c:pt>
                <c:pt idx="1">
                  <c:v>Obtained marketplace coverage</c:v>
                </c:pt>
                <c:pt idx="2">
                  <c:v>Did not obtain coverage</c:v>
                </c:pt>
                <c:pt idx="4">
                  <c:v>All marketplace visitors</c:v>
                </c:pt>
                <c:pt idx="5">
                  <c:v>Obtained marketplace coverage</c:v>
                </c:pt>
                <c:pt idx="6">
                  <c:v>Did not obtain coverage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22.13</c:v>
                </c:pt>
                <c:pt idx="1">
                  <c:v>31.17</c:v>
                </c:pt>
                <c:pt idx="2">
                  <c:v>7.46</c:v>
                </c:pt>
                <c:pt idx="4">
                  <c:v>27.31</c:v>
                </c:pt>
                <c:pt idx="5">
                  <c:v>32.84</c:v>
                </c:pt>
                <c:pt idx="6">
                  <c:v>18.34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All marketplace visitors</c:v>
                </c:pt>
                <c:pt idx="1">
                  <c:v>Obtained marketplace coverage</c:v>
                </c:pt>
                <c:pt idx="2">
                  <c:v>Did not obtain coverage</c:v>
                </c:pt>
                <c:pt idx="4">
                  <c:v>All marketplace visitors</c:v>
                </c:pt>
                <c:pt idx="5">
                  <c:v>Obtained marketplace coverage</c:v>
                </c:pt>
                <c:pt idx="6">
                  <c:v>Did not obtain coverage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18.94</c:v>
                </c:pt>
                <c:pt idx="1">
                  <c:v>26.85</c:v>
                </c:pt>
                <c:pt idx="2">
                  <c:v>6.119999999999997</c:v>
                </c:pt>
                <c:pt idx="4">
                  <c:v>22.04</c:v>
                </c:pt>
                <c:pt idx="5">
                  <c:v>29.38</c:v>
                </c:pt>
                <c:pt idx="6">
                  <c:v>10.15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-2126294320"/>
        <c:axId val="-2126287312"/>
      </c:barChart>
      <c:catAx>
        <c:axId val="-212629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1200"/>
            </a:pPr>
            <a:endParaRPr lang="en-US"/>
          </a:p>
        </c:txPr>
        <c:crossAx val="-2126287312"/>
        <c:crosses val="autoZero"/>
        <c:auto val="1"/>
        <c:lblAlgn val="ctr"/>
        <c:lblOffset val="100"/>
        <c:noMultiLvlLbl val="0"/>
      </c:catAx>
      <c:valAx>
        <c:axId val="-2126287312"/>
        <c:scaling>
          <c:orientation val="minMax"/>
          <c:max val="75.0"/>
          <c:min val="0.0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26294320"/>
        <c:crosses val="autoZero"/>
        <c:crossBetween val="between"/>
        <c:majorUnit val="25.0"/>
      </c:valAx>
    </c:plotArea>
    <c:plotVisOnly val="1"/>
    <c:dispBlanksAs val="gap"/>
    <c:showDLblsOverMax val="0"/>
  </c:chart>
  <c:txPr>
    <a:bodyPr/>
    <a:lstStyle/>
    <a:p>
      <a:pPr>
        <a:defRPr sz="1600">
          <a:solidFill>
            <a:srgbClr val="566057"/>
          </a:solidFill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125968708226193"/>
          <c:y val="0.0304135515257562"/>
          <c:w val="0.98740312917738"/>
          <c:h val="0.77247773738182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Good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4"/>
                <c:pt idx="1">
                  <c:v>All marketplace visitors</c:v>
                </c:pt>
                <c:pt idx="2">
                  <c:v>Obtained marketplace coverage</c:v>
                </c:pt>
                <c:pt idx="3">
                  <c:v>Did not obtain coverage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1">
                  <c:v>23.25</c:v>
                </c:pt>
                <c:pt idx="2">
                  <c:v>31.9</c:v>
                </c:pt>
                <c:pt idx="3">
                  <c:v>9.210000000000001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0.0749063670411985"/>
                  <c:y val="-0.005125729710182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>
                      <a:solidFill>
                        <a:schemeClr val="accent6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4"/>
                <c:pt idx="1">
                  <c:v>All marketplace visitors</c:v>
                </c:pt>
                <c:pt idx="2">
                  <c:v>Obtained marketplace coverage</c:v>
                </c:pt>
                <c:pt idx="3">
                  <c:v>Did not obtain coverage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1">
                  <c:v>12.02</c:v>
                </c:pt>
                <c:pt idx="2">
                  <c:v>18.0</c:v>
                </c:pt>
                <c:pt idx="3">
                  <c:v>2.32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-2124190192"/>
        <c:axId val="-2124187280"/>
      </c:barChart>
      <c:catAx>
        <c:axId val="-212419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</c:spPr>
        <c:txPr>
          <a:bodyPr rot="0"/>
          <a:lstStyle/>
          <a:p>
            <a:pPr>
              <a:defRPr sz="1100"/>
            </a:pPr>
            <a:endParaRPr lang="en-US"/>
          </a:p>
        </c:txPr>
        <c:crossAx val="-2124187280"/>
        <c:crosses val="autoZero"/>
        <c:auto val="1"/>
        <c:lblAlgn val="ctr"/>
        <c:lblOffset val="100"/>
        <c:noMultiLvlLbl val="0"/>
      </c:catAx>
      <c:valAx>
        <c:axId val="-2124187280"/>
        <c:scaling>
          <c:orientation val="minMax"/>
          <c:max val="75.0"/>
          <c:min val="0.0"/>
        </c:scaling>
        <c:delete val="0"/>
        <c:axPos val="l"/>
        <c:numFmt formatCode="0" sourceLinked="1"/>
        <c:majorTickMark val="out"/>
        <c:minorTickMark val="none"/>
        <c:tickLblPos val="nextTo"/>
        <c:crossAx val="-2124190192"/>
        <c:crosses val="autoZero"/>
        <c:crossBetween val="between"/>
        <c:majorUnit val="25.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400" b="0">
          <a:solidFill>
            <a:srgbClr val="566057"/>
          </a:solidFill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08192537490602"/>
          <c:y val="0.137983265513503"/>
          <c:w val="0.904114518579914"/>
          <c:h val="0.689931362401793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0"/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Personal assistance</c:v>
                </c:pt>
                <c:pt idx="1">
                  <c:v>No personal assistance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77.24354</c:v>
                </c:pt>
                <c:pt idx="1">
                  <c:v>59.62497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axId val="-2125372864"/>
        <c:axId val="-2125365472"/>
      </c:barChart>
      <c:catAx>
        <c:axId val="-212537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0">
                <a:solidFill>
                  <a:srgbClr val="566057"/>
                </a:solidFill>
              </a:defRPr>
            </a:pPr>
            <a:endParaRPr lang="en-US"/>
          </a:p>
        </c:txPr>
        <c:crossAx val="-2125365472"/>
        <c:crosses val="autoZero"/>
        <c:auto val="1"/>
        <c:lblAlgn val="ctr"/>
        <c:lblOffset val="100"/>
        <c:noMultiLvlLbl val="0"/>
      </c:catAx>
      <c:valAx>
        <c:axId val="-2125365472"/>
        <c:scaling>
          <c:orientation val="minMax"/>
          <c:max val="100.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0">
                <a:solidFill>
                  <a:srgbClr val="566057"/>
                </a:solidFill>
              </a:defRPr>
            </a:pPr>
            <a:endParaRPr lang="en-US"/>
          </a:p>
        </c:txPr>
        <c:crossAx val="-2125372864"/>
        <c:crosses val="autoZero"/>
        <c:crossBetween val="between"/>
        <c:majorUnit val="25.0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2862715077282"/>
          <c:y val="0.197410190951666"/>
          <c:w val="0.934405803441237"/>
          <c:h val="0.71681080550418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2"/>
                <c:pt idx="0">
                  <c:v>2013.0</c:v>
                </c:pt>
                <c:pt idx="1">
                  <c:v>2016.0</c:v>
                </c:pt>
              </c:numCache>
            </c:numRef>
          </c:cat>
          <c:val>
            <c:numRef>
              <c:f>Sheet1!$B$2:$B$4</c:f>
              <c:numCache>
                <c:formatCode>0</c:formatCode>
                <c:ptCount val="2"/>
                <c:pt idx="0">
                  <c:v>49.77</c:v>
                </c:pt>
                <c:pt idx="1">
                  <c:v>41.08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2"/>
                <c:pt idx="0">
                  <c:v>2013.0</c:v>
                </c:pt>
                <c:pt idx="1">
                  <c:v>2016.0</c:v>
                </c:pt>
              </c:numCache>
            </c:numRef>
          </c:cat>
          <c:val>
            <c:numRef>
              <c:f>Sheet1!$C$2:$C$4</c:f>
              <c:numCache>
                <c:formatCode>0</c:formatCode>
                <c:ptCount val="2"/>
                <c:pt idx="0">
                  <c:v>12.6</c:v>
                </c:pt>
                <c:pt idx="1">
                  <c:v>12.4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Latino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2"/>
                <c:pt idx="0">
                  <c:v>2013.0</c:v>
                </c:pt>
                <c:pt idx="1">
                  <c:v>2016.0</c:v>
                </c:pt>
              </c:numCache>
            </c:numRef>
          </c:cat>
          <c:val>
            <c:numRef>
              <c:f>Sheet1!$D$2:$D$4</c:f>
              <c:numCache>
                <c:formatCode>0</c:formatCode>
                <c:ptCount val="2"/>
                <c:pt idx="0">
                  <c:v>29.35</c:v>
                </c:pt>
                <c:pt idx="1">
                  <c:v>39.83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56605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2"/>
                <c:pt idx="0">
                  <c:v>2013.0</c:v>
                </c:pt>
                <c:pt idx="1">
                  <c:v>2016.0</c:v>
                </c:pt>
              </c:numCache>
            </c:numRef>
          </c:cat>
          <c:val>
            <c:numRef>
              <c:f>Sheet1!$E$2:$E$4</c:f>
              <c:numCache>
                <c:formatCode>0</c:formatCode>
                <c:ptCount val="2"/>
                <c:pt idx="0">
                  <c:v>6.2</c:v>
                </c:pt>
                <c:pt idx="1">
                  <c:v>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-2137272864"/>
        <c:axId val="-2137269568"/>
      </c:barChart>
      <c:catAx>
        <c:axId val="-213727286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566057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7269568"/>
        <c:crosses val="autoZero"/>
        <c:auto val="1"/>
        <c:lblAlgn val="ctr"/>
        <c:lblOffset val="100"/>
        <c:noMultiLvlLbl val="0"/>
      </c:catAx>
      <c:valAx>
        <c:axId val="-2137269568"/>
        <c:scaling>
          <c:orientation val="minMax"/>
          <c:max val="100.0"/>
        </c:scaling>
        <c:delete val="0"/>
        <c:axPos val="l"/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566057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7272864"/>
        <c:crosses val="autoZero"/>
        <c:crossBetween val="between"/>
        <c:majorUnit val="25.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566057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2862715077282"/>
          <c:y val="0.197410190951666"/>
          <c:w val="0.934405803441237"/>
          <c:h val="0.71681080550418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1"/>
                <c:pt idx="0">
                  <c:v>2016.0</c:v>
                </c:pt>
              </c:numCache>
            </c:numRef>
          </c:cat>
          <c:val>
            <c:numRef>
              <c:f>Sheet1!$B$2:$B$3</c:f>
              <c:numCache>
                <c:formatCode>0</c:formatCode>
                <c:ptCount val="1"/>
                <c:pt idx="0">
                  <c:v>61.31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1"/>
                <c:pt idx="0">
                  <c:v>2016.0</c:v>
                </c:pt>
              </c:numCache>
            </c:numRef>
          </c:cat>
          <c:val>
            <c:numRef>
              <c:f>Sheet1!$C$2:$C$3</c:f>
              <c:numCache>
                <c:formatCode>0</c:formatCode>
                <c:ptCount val="1"/>
                <c:pt idx="0">
                  <c:v>12.53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Latino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1"/>
                <c:pt idx="0">
                  <c:v>2016.0</c:v>
                </c:pt>
              </c:numCache>
            </c:numRef>
          </c:cat>
          <c:val>
            <c:numRef>
              <c:f>Sheet1!$D$2:$D$3</c:f>
              <c:numCache>
                <c:formatCode>0</c:formatCode>
                <c:ptCount val="1"/>
                <c:pt idx="0">
                  <c:v>17.48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56605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1"/>
                <c:pt idx="0">
                  <c:v>2016.0</c:v>
                </c:pt>
              </c:numCache>
            </c:numRef>
          </c:cat>
          <c:val>
            <c:numRef>
              <c:f>Sheet1!$E$2:$E$3</c:f>
              <c:numCache>
                <c:formatCode>0</c:formatCode>
                <c:ptCount val="1"/>
                <c:pt idx="0">
                  <c:v>7.000000000000001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-2136477664"/>
        <c:axId val="-2136474368"/>
      </c:barChart>
      <c:catAx>
        <c:axId val="-213647766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566057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6474368"/>
        <c:crosses val="autoZero"/>
        <c:auto val="1"/>
        <c:lblAlgn val="ctr"/>
        <c:lblOffset val="100"/>
        <c:noMultiLvlLbl val="0"/>
      </c:catAx>
      <c:valAx>
        <c:axId val="-2136474368"/>
        <c:scaling>
          <c:orientation val="minMax"/>
          <c:max val="100.0"/>
        </c:scaling>
        <c:delete val="1"/>
        <c:axPos val="l"/>
        <c:numFmt formatCode="0" sourceLinked="1"/>
        <c:majorTickMark val="none"/>
        <c:minorTickMark val="none"/>
        <c:tickLblPos val="nextTo"/>
        <c:crossAx val="-2136477664"/>
        <c:crosses val="autoZero"/>
        <c:crossBetween val="between"/>
        <c:majorUnit val="25.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566057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902168321213"/>
          <c:y val="0.0534754295045792"/>
          <c:w val="0.854097807157835"/>
          <c:h val="0.91852846878672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  <c:spPr>
              <a:solidFill>
                <a:schemeClr val="accent2">
                  <a:lumMod val="90000"/>
                </a:schemeClr>
              </a:solidFill>
            </c:spPr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  <c:spPr>
              <a:solidFill>
                <a:srgbClr val="566057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22</a:t>
                    </a:r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26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&lt;100% FPL, nonexpansion state </c:v>
                </c:pt>
                <c:pt idx="1">
                  <c:v>100%–137% FPL, nonexpansion state</c:v>
                </c:pt>
                <c:pt idx="2">
                  <c:v>&lt;100% FPL, expansion state</c:v>
                </c:pt>
                <c:pt idx="3">
                  <c:v>100%–137% FPL, expansion state</c:v>
                </c:pt>
                <c:pt idx="4">
                  <c:v>138%–249% FPL</c:v>
                </c:pt>
                <c:pt idx="5">
                  <c:v>250%–399% FPL</c:v>
                </c:pt>
                <c:pt idx="6">
                  <c:v>400%+ FPL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22.11</c:v>
                </c:pt>
                <c:pt idx="1">
                  <c:v>12.07</c:v>
                </c:pt>
                <c:pt idx="2">
                  <c:v>16.41</c:v>
                </c:pt>
                <c:pt idx="3">
                  <c:v>6.41</c:v>
                </c:pt>
                <c:pt idx="4">
                  <c:v>25.82</c:v>
                </c:pt>
                <c:pt idx="5">
                  <c:v>11.15</c:v>
                </c:pt>
                <c:pt idx="6">
                  <c:v>6.04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255574558449495"/>
          <c:y val="0.0878745191983265"/>
          <c:w val="0.94728434357029"/>
          <c:h val="0.86383443552196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6350">
              <a:noFill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chemeClr val="accent2">
                  <a:lumMod val="90000"/>
                </a:schemeClr>
              </a:solidFill>
              <a:ln w="6350">
                <a:noFill/>
              </a:ln>
            </c:spPr>
          </c:dPt>
          <c:dPt>
            <c:idx val="2"/>
            <c:bubble3D val="0"/>
            <c:spPr>
              <a:solidFill>
                <a:schemeClr val="accent3"/>
              </a:solidFill>
              <a:ln w="6350">
                <a:noFill/>
              </a:ln>
            </c:spPr>
          </c:dPt>
          <c:dPt>
            <c:idx val="3"/>
            <c:bubble3D val="0"/>
            <c:spPr>
              <a:solidFill>
                <a:schemeClr val="accent4"/>
              </a:solidFill>
              <a:ln w="6350">
                <a:noFill/>
              </a:ln>
            </c:spPr>
          </c:dPt>
          <c:dPt>
            <c:idx val="4"/>
            <c:bubble3D val="0"/>
            <c:spPr>
              <a:solidFill>
                <a:schemeClr val="accent5"/>
              </a:solidFill>
              <a:ln w="6350">
                <a:noFill/>
              </a:ln>
            </c:spPr>
          </c:dPt>
          <c:dPt>
            <c:idx val="5"/>
            <c:bubble3D val="0"/>
            <c:spPr>
              <a:solidFill>
                <a:schemeClr val="accent6"/>
              </a:solidFill>
              <a:ln w="6350">
                <a:noFill/>
              </a:ln>
            </c:spPr>
          </c:dPt>
          <c:dPt>
            <c:idx val="6"/>
            <c:bubble3D val="0"/>
            <c:spPr>
              <a:solidFill>
                <a:srgbClr val="566057"/>
              </a:solidFill>
              <a:ln w="6350">
                <a:noFill/>
              </a:ln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26</a:t>
                    </a:r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19</a:t>
                    </a:r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23</a:t>
                    </a:r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&lt;100% FPL, non-expansion state</c:v>
                </c:pt>
                <c:pt idx="1">
                  <c:v>100-137% FPL, non-expansion state</c:v>
                </c:pt>
                <c:pt idx="2">
                  <c:v>&lt;100% FPL, expansion state</c:v>
                </c:pt>
                <c:pt idx="3">
                  <c:v>100-137% FPL, expansion state</c:v>
                </c:pt>
                <c:pt idx="4">
                  <c:v>138-249% FPL</c:v>
                </c:pt>
                <c:pt idx="5">
                  <c:v>250-399% FPL</c:v>
                </c:pt>
                <c:pt idx="6">
                  <c:v>400%+ FPL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26.08</c:v>
                </c:pt>
                <c:pt idx="1">
                  <c:v>11.71</c:v>
                </c:pt>
                <c:pt idx="2">
                  <c:v>18.83</c:v>
                </c:pt>
                <c:pt idx="3">
                  <c:v>5.96</c:v>
                </c:pt>
                <c:pt idx="4">
                  <c:v>22.88</c:v>
                </c:pt>
                <c:pt idx="5">
                  <c:v>10.22</c:v>
                </c:pt>
                <c:pt idx="6">
                  <c:v>4.319999999999998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78955545355037"/>
          <c:y val="0.0649930673832699"/>
          <c:w val="0.869425073267187"/>
          <c:h val="0.82081030120424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38100"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July–Sept. 2013</c:v>
                </c:pt>
                <c:pt idx="1">
                  <c:v>April–June 2014</c:v>
                </c:pt>
                <c:pt idx="2">
                  <c:v>March–May 2015</c:v>
                </c:pt>
                <c:pt idx="3">
                  <c:v>Feb.–April 2016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34.59</c:v>
                </c:pt>
                <c:pt idx="1">
                  <c:v>24.3</c:v>
                </c:pt>
                <c:pt idx="2">
                  <c:v>24.58</c:v>
                </c:pt>
                <c:pt idx="3">
                  <c:v>24.09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Expanded Medicaid</c:v>
                </c:pt>
              </c:strCache>
            </c:strRef>
          </c:tx>
          <c:spPr>
            <a:ln w="38100"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July–Sept. 2013</c:v>
                </c:pt>
                <c:pt idx="1">
                  <c:v>April–June 2014</c:v>
                </c:pt>
                <c:pt idx="2">
                  <c:v>March–May 2015</c:v>
                </c:pt>
                <c:pt idx="3">
                  <c:v>Feb.–April 2016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29.82</c:v>
                </c:pt>
                <c:pt idx="1">
                  <c:v>17.32</c:v>
                </c:pt>
                <c:pt idx="2">
                  <c:v>17.57</c:v>
                </c:pt>
                <c:pt idx="3">
                  <c:v>16.55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Did not expand Medicaid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July–Sept. 2013</c:v>
                </c:pt>
                <c:pt idx="1">
                  <c:v>April–June 2014</c:v>
                </c:pt>
                <c:pt idx="2">
                  <c:v>March–May 2015</c:v>
                </c:pt>
                <c:pt idx="3">
                  <c:v>Feb.–April 2016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40.53</c:v>
                </c:pt>
                <c:pt idx="1">
                  <c:v>33.98</c:v>
                </c:pt>
                <c:pt idx="2">
                  <c:v>34.21</c:v>
                </c:pt>
                <c:pt idx="3">
                  <c:v>34.64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37210624"/>
        <c:axId val="-2137207536"/>
      </c:lineChart>
      <c:catAx>
        <c:axId val="-213721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566057"/>
                </a:solidFill>
              </a:defRPr>
            </a:pPr>
            <a:endParaRPr lang="en-US"/>
          </a:p>
        </c:txPr>
        <c:crossAx val="-2137207536"/>
        <c:crosses val="autoZero"/>
        <c:auto val="1"/>
        <c:lblAlgn val="ctr"/>
        <c:lblOffset val="100"/>
        <c:noMultiLvlLbl val="0"/>
      </c:catAx>
      <c:valAx>
        <c:axId val="-2137207536"/>
        <c:scaling>
          <c:orientation val="minMax"/>
          <c:max val="50.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137210624"/>
        <c:crosses val="autoZero"/>
        <c:crossBetween val="between"/>
        <c:majorUnit val="10.0"/>
      </c:valAx>
    </c:plotArea>
    <c:plotVisOnly val="1"/>
    <c:dispBlanksAs val="gap"/>
    <c:showDLblsOverMax val="0"/>
  </c:chart>
  <c:txPr>
    <a:bodyPr/>
    <a:lstStyle/>
    <a:p>
      <a:pPr>
        <a:defRPr sz="1600" b="0">
          <a:solidFill>
            <a:srgbClr val="566057"/>
          </a:solidFill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59273983949743"/>
          <c:y val="0.0442897214379459"/>
          <c:w val="0.948288950860309"/>
          <c:h val="0.5957913429244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Feb.-April 2016</c:v>
                </c:pt>
              </c:strCache>
            </c:strRef>
          </c:tx>
          <c:spPr>
            <a:solidFill>
              <a:schemeClr val="tx2"/>
            </a:solidFill>
            <a:ln w="127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4"/>
                <c:pt idx="1">
                  <c:v>&lt;250% FPL</c:v>
                </c:pt>
                <c:pt idx="2">
                  <c:v>250%+ FPL</c:v>
                </c:pt>
                <c:pt idx="4">
                  <c:v>Latino</c:v>
                </c:pt>
                <c:pt idx="5">
                  <c:v>Black</c:v>
                </c:pt>
                <c:pt idx="6">
                  <c:v>White</c:v>
                </c:pt>
                <c:pt idx="8">
                  <c:v>19–34</c:v>
                </c:pt>
                <c:pt idx="9">
                  <c:v>35–49</c:v>
                </c:pt>
                <c:pt idx="10">
                  <c:v>50–64</c:v>
                </c:pt>
                <c:pt idx="12">
                  <c:v>&lt;25 employees</c:v>
                </c:pt>
                <c:pt idx="13">
                  <c:v>25+ employees</c:v>
                </c:pt>
              </c:strCache>
            </c:strRef>
          </c:cat>
          <c:val>
            <c:numRef>
              <c:f>Sheet1!$B$2:$B$18</c:f>
              <c:numCache>
                <c:formatCode>0</c:formatCode>
                <c:ptCount val="15"/>
                <c:pt idx="1">
                  <c:v>57.31</c:v>
                </c:pt>
                <c:pt idx="2">
                  <c:v>83.21</c:v>
                </c:pt>
                <c:pt idx="4">
                  <c:v>44.62</c:v>
                </c:pt>
                <c:pt idx="5">
                  <c:v>55.74</c:v>
                </c:pt>
                <c:pt idx="6">
                  <c:v>78.41</c:v>
                </c:pt>
                <c:pt idx="8">
                  <c:v>55.56</c:v>
                </c:pt>
                <c:pt idx="9">
                  <c:v>67.29</c:v>
                </c:pt>
                <c:pt idx="10">
                  <c:v>67.26</c:v>
                </c:pt>
                <c:pt idx="12">
                  <c:v>57.42</c:v>
                </c:pt>
                <c:pt idx="13">
                  <c:v>65.07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-2138444576"/>
        <c:axId val="-2138491280"/>
      </c:barChart>
      <c:catAx>
        <c:axId val="-213844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192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rgbClr val="566057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8491280"/>
        <c:crosses val="autoZero"/>
        <c:auto val="1"/>
        <c:lblAlgn val="ctr"/>
        <c:lblOffset val="100"/>
        <c:noMultiLvlLbl val="0"/>
      </c:catAx>
      <c:valAx>
        <c:axId val="-2138491280"/>
        <c:scaling>
          <c:orientation val="minMax"/>
          <c:max val="100.0"/>
          <c:min val="0.0"/>
        </c:scaling>
        <c:delete val="0"/>
        <c:axPos val="l"/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566057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8444576"/>
        <c:crosses val="autoZero"/>
        <c:crossBetween val="between"/>
        <c:majorUnit val="25.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566057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5012449052498"/>
          <c:y val="0.0564321373512696"/>
          <c:w val="0.475620545372996"/>
          <c:h val="0.8184923207182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Did not think you could afford health insurance</c:v>
                </c:pt>
                <c:pt idx="1">
                  <c:v>Did not think you would be eligible for health insurance</c:v>
                </c:pt>
                <c:pt idx="2">
                  <c:v>Have been too busy</c:v>
                </c:pt>
                <c:pt idx="3">
                  <c:v>Did not think you need health insurance</c:v>
                </c:pt>
                <c:pt idx="4">
                  <c:v>Went someplace else to look for coverage</c:v>
                </c:pt>
                <c:pt idx="5">
                  <c:v>Some other reason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64.09</c:v>
                </c:pt>
                <c:pt idx="1">
                  <c:v>49.36</c:v>
                </c:pt>
                <c:pt idx="2">
                  <c:v>30.59</c:v>
                </c:pt>
                <c:pt idx="3">
                  <c:v>27.64</c:v>
                </c:pt>
                <c:pt idx="4">
                  <c:v>11.97</c:v>
                </c:pt>
                <c:pt idx="5">
                  <c:v>24.27999999999999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-2136335728"/>
        <c:axId val="-2136327952"/>
      </c:barChart>
      <c:catAx>
        <c:axId val="-21363357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36327952"/>
        <c:crosses val="autoZero"/>
        <c:auto val="1"/>
        <c:lblAlgn val="ctr"/>
        <c:lblOffset val="100"/>
        <c:noMultiLvlLbl val="0"/>
      </c:catAx>
      <c:valAx>
        <c:axId val="-2136327952"/>
        <c:scaling>
          <c:orientation val="minMax"/>
          <c:max val="75.0"/>
        </c:scaling>
        <c:delete val="0"/>
        <c:axPos val="t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36335728"/>
        <c:crossesAt val="1.0"/>
        <c:crossBetween val="between"/>
        <c:majorUnit val="25.0"/>
        <c:minorUnit val="1.0"/>
      </c:valAx>
    </c:plotArea>
    <c:plotVisOnly val="1"/>
    <c:dispBlanksAs val="gap"/>
    <c:showDLblsOverMax val="0"/>
  </c:chart>
  <c:txPr>
    <a:bodyPr/>
    <a:lstStyle/>
    <a:p>
      <a:pPr>
        <a:defRPr sz="1400" b="0">
          <a:solidFill>
            <a:srgbClr val="566057"/>
          </a:solidFill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3412690572481"/>
          <c:y val="0.0564321373512696"/>
          <c:w val="0.457210210614624"/>
          <c:h val="0.8184923207182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1F497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You could not find a plan you could afford</c:v>
                </c:pt>
                <c:pt idx="1">
                  <c:v>You were not eligible to enroll in Medicaid or for financial assistance </c:v>
                </c:pt>
                <c:pt idx="2">
                  <c:v>You could not find a plan with the type of coverage you need</c:v>
                </c:pt>
                <c:pt idx="3">
                  <c:v>You found the process of enrolling in a plan difficult or confusing</c:v>
                </c:pt>
                <c:pt idx="4">
                  <c:v>You decided you didn’t need health insurance</c:v>
                </c:pt>
                <c:pt idx="5">
                  <c:v>Some other reason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84.74</c:v>
                </c:pt>
                <c:pt idx="1">
                  <c:v>59.24</c:v>
                </c:pt>
                <c:pt idx="2">
                  <c:v>39.7</c:v>
                </c:pt>
                <c:pt idx="3">
                  <c:v>34.15000000000001</c:v>
                </c:pt>
                <c:pt idx="4">
                  <c:v>18.75</c:v>
                </c:pt>
                <c:pt idx="5">
                  <c:v>27.34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-2137176880"/>
        <c:axId val="-2137169104"/>
      </c:barChart>
      <c:catAx>
        <c:axId val="-21371768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37169104"/>
        <c:crosses val="autoZero"/>
        <c:auto val="1"/>
        <c:lblAlgn val="ctr"/>
        <c:lblOffset val="100"/>
        <c:noMultiLvlLbl val="0"/>
      </c:catAx>
      <c:valAx>
        <c:axId val="-2137169104"/>
        <c:scaling>
          <c:orientation val="minMax"/>
          <c:max val="100.0"/>
          <c:min val="0.0"/>
        </c:scaling>
        <c:delete val="0"/>
        <c:axPos val="t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37176880"/>
        <c:crossesAt val="1.0"/>
        <c:crossBetween val="between"/>
        <c:majorUnit val="25.0"/>
        <c:minorUnit val="1.0"/>
      </c:valAx>
    </c:plotArea>
    <c:plotVisOnly val="1"/>
    <c:dispBlanksAs val="gap"/>
    <c:showDLblsOverMax val="0"/>
  </c:chart>
  <c:txPr>
    <a:bodyPr/>
    <a:lstStyle/>
    <a:p>
      <a:pPr>
        <a:defRPr sz="1400" b="0">
          <a:solidFill>
            <a:srgbClr val="566057"/>
          </a:solidFill>
          <a:latin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A32BC-E397-419D-9657-53B9C7981927}" type="datetimeFigureOut">
              <a:rPr lang="en-US" smtClean="0"/>
              <a:t>8/17/16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EF01C-DE20-4F15-A686-77C1488E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4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1CCDC-D79E-4B41-82ED-98FAF131AA39}" type="datetimeFigureOut">
              <a:rPr lang="en-US" smtClean="0"/>
              <a:t>8/17/16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9688" y="1177925"/>
            <a:ext cx="4238625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32719"/>
            <a:ext cx="5486400" cy="37085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9D46F-0067-4F5C-95F7-24088124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08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6338"/>
            <a:ext cx="4238625" cy="3179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100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6338"/>
            <a:ext cx="4238625" cy="3179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669D-E2FC-4F32-848D-CBEED4636B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0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6338"/>
            <a:ext cx="4238625" cy="3179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960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6338"/>
            <a:ext cx="4238625" cy="3179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78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6338"/>
            <a:ext cx="4238625" cy="3179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46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6338"/>
            <a:ext cx="4238625" cy="3179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669D-E2FC-4F32-848D-CBEED4636B7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4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22072"/>
            <a:ext cx="9144000" cy="477054"/>
          </a:xfrm>
          <a:noFill/>
        </p:spPr>
        <p:txBody>
          <a:bodyPr anchor="t" anchorCtr="0"/>
          <a:lstStyle>
            <a:lvl1pPr>
              <a:defRPr sz="2600"/>
            </a:lvl1pPr>
          </a:lstStyle>
          <a:p>
            <a:pPr>
              <a:lnSpc>
                <a:spcPts val="3000"/>
              </a:lnSpc>
            </a:pPr>
            <a:endParaRPr lang="en-US" sz="28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-1429" y="6406284"/>
            <a:ext cx="69607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: S. R. Collins, M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. Z. </a:t>
            </a:r>
            <a:r>
              <a:rPr lang="en-US" sz="1100" dirty="0" err="1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Gunja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Doty, and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Beutel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Who Are the Remaining Uninsured and Why Haven’t They Signed Up for Coverage</a:t>
            </a:r>
            <a:r>
              <a:rPr lang="en-US" sz="1100" i="1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?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August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117600" y="56896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-1429" y="30480"/>
            <a:ext cx="9145429" cy="301752"/>
          </a:xfrm>
        </p:spPr>
        <p:txBody>
          <a:bodyPr wrap="none" lIns="91440" tIns="0" rIns="91440" bIns="0"/>
          <a:lstStyle>
            <a:lvl1pPr marL="0" indent="0">
              <a:buNone/>
              <a:defRPr sz="1800"/>
            </a:lvl1pPr>
            <a:lvl2pPr marL="342900" indent="0">
              <a:buNone/>
              <a:defRPr sz="1800"/>
            </a:lvl2pPr>
            <a:lvl3pPr marL="685800" indent="0">
              <a:buNone/>
              <a:defRPr sz="1800"/>
            </a:lvl3pPr>
            <a:lvl4pPr marL="1028700" indent="0">
              <a:buNone/>
              <a:defRPr sz="1800"/>
            </a:lvl4pPr>
            <a:lvl5pPr marL="1371600" indent="0">
              <a:buNone/>
              <a:defRPr sz="18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18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5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501247"/>
            <a:ext cx="9144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21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35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7.xml"/><Relationship Id="rId3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0.xml"/><Relationship Id="rId3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1.xml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00100" y="1850679"/>
            <a:ext cx="1554480" cy="512205"/>
            <a:chOff x="800100" y="1657627"/>
            <a:chExt cx="1554480" cy="512205"/>
          </a:xfrm>
        </p:grpSpPr>
        <p:sp>
          <p:nvSpPr>
            <p:cNvPr id="21" name="TextBox 20"/>
            <p:cNvSpPr txBox="1"/>
            <p:nvPr/>
          </p:nvSpPr>
          <p:spPr>
            <a:xfrm>
              <a:off x="944082" y="1657627"/>
              <a:ext cx="12513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566057"/>
                  </a:solidFill>
                  <a:ea typeface="ＭＳ Ｐゴシック" charset="0"/>
                </a:rPr>
                <a:t>Income level</a:t>
              </a:r>
              <a:endParaRPr lang="en-US" sz="1200" b="1" dirty="0">
                <a:solidFill>
                  <a:srgbClr val="566057"/>
                </a:solidFill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 rot="10800000">
              <a:off x="800100" y="1899449"/>
              <a:ext cx="1554480" cy="270383"/>
            </a:xfrm>
            <a:prstGeom prst="rect">
              <a:avLst/>
            </a:prstGeom>
            <a:noFill/>
            <a:ln w="12700">
              <a:gradFill>
                <a:gsLst>
                  <a:gs pos="0">
                    <a:schemeClr val="bg1"/>
                  </a:gs>
                  <a:gs pos="100000">
                    <a:srgbClr val="838383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707640" y="1850679"/>
            <a:ext cx="1554480" cy="512205"/>
            <a:chOff x="2692400" y="1657627"/>
            <a:chExt cx="1554480" cy="512205"/>
          </a:xfrm>
        </p:grpSpPr>
        <p:sp>
          <p:nvSpPr>
            <p:cNvPr id="23" name="TextBox 22"/>
            <p:cNvSpPr txBox="1"/>
            <p:nvPr/>
          </p:nvSpPr>
          <p:spPr>
            <a:xfrm>
              <a:off x="2969841" y="1657627"/>
              <a:ext cx="9995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smtClean="0">
                  <a:solidFill>
                    <a:srgbClr val="566057"/>
                  </a:solidFill>
                  <a:ea typeface="ＭＳ Ｐゴシック" charset="0"/>
                </a:rPr>
                <a:t>Race</a:t>
              </a:r>
              <a:endParaRPr lang="en-US" sz="1200" b="1" dirty="0">
                <a:solidFill>
                  <a:srgbClr val="566057"/>
                </a:solidFill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 rot="10800000">
              <a:off x="2692400" y="1899449"/>
              <a:ext cx="1554480" cy="270383"/>
            </a:xfrm>
            <a:prstGeom prst="rect">
              <a:avLst/>
            </a:prstGeom>
            <a:noFill/>
            <a:ln w="12700">
              <a:gradFill>
                <a:gsLst>
                  <a:gs pos="0">
                    <a:schemeClr val="bg1"/>
                  </a:gs>
                  <a:gs pos="100000">
                    <a:srgbClr val="838383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615180" y="1850679"/>
            <a:ext cx="1554480" cy="512205"/>
            <a:chOff x="4378960" y="1657627"/>
            <a:chExt cx="1554480" cy="512205"/>
          </a:xfrm>
        </p:grpSpPr>
        <p:sp>
          <p:nvSpPr>
            <p:cNvPr id="25" name="TextBox 24"/>
            <p:cNvSpPr txBox="1"/>
            <p:nvPr/>
          </p:nvSpPr>
          <p:spPr>
            <a:xfrm>
              <a:off x="4656401" y="1657627"/>
              <a:ext cx="9995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566057"/>
                  </a:solidFill>
                  <a:ea typeface="ＭＳ Ｐゴシック" charset="0"/>
                </a:rPr>
                <a:t>Age</a:t>
              </a:r>
              <a:endParaRPr lang="en-US" sz="1200" b="1" dirty="0">
                <a:solidFill>
                  <a:srgbClr val="566057"/>
                </a:solidFill>
                <a:ea typeface="ＭＳ Ｐゴシック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 rot="10800000">
              <a:off x="4378960" y="1899449"/>
              <a:ext cx="1554480" cy="270383"/>
            </a:xfrm>
            <a:prstGeom prst="rect">
              <a:avLst/>
            </a:prstGeom>
            <a:noFill/>
            <a:ln w="12700">
              <a:gradFill>
                <a:gsLst>
                  <a:gs pos="0">
                    <a:schemeClr val="bg1"/>
                  </a:gs>
                  <a:gs pos="100000">
                    <a:srgbClr val="838383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522720" y="1851776"/>
            <a:ext cx="1554480" cy="512205"/>
            <a:chOff x="6522720" y="1658724"/>
            <a:chExt cx="1554480" cy="512205"/>
          </a:xfrm>
        </p:grpSpPr>
        <p:sp>
          <p:nvSpPr>
            <p:cNvPr id="27" name="TextBox 26"/>
            <p:cNvSpPr txBox="1"/>
            <p:nvPr/>
          </p:nvSpPr>
          <p:spPr>
            <a:xfrm>
              <a:off x="6800161" y="1658724"/>
              <a:ext cx="9995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566057"/>
                  </a:solidFill>
                  <a:ea typeface="ＭＳ Ｐゴシック" charset="0"/>
                </a:rPr>
                <a:t>Firm size</a:t>
              </a:r>
              <a:endParaRPr lang="en-US" sz="1200" b="1" dirty="0">
                <a:solidFill>
                  <a:srgbClr val="566057"/>
                </a:solidFill>
                <a:ea typeface="ＭＳ Ｐゴシック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10800000">
              <a:off x="6522720" y="1900546"/>
              <a:ext cx="1554480" cy="270383"/>
            </a:xfrm>
            <a:prstGeom prst="rect">
              <a:avLst/>
            </a:prstGeom>
            <a:noFill/>
            <a:ln w="12700">
              <a:gradFill>
                <a:gsLst>
                  <a:gs pos="0">
                    <a:schemeClr val="bg1"/>
                  </a:gs>
                  <a:gs pos="100000">
                    <a:srgbClr val="838383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413563" y="3926868"/>
            <a:ext cx="84408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5595" y="3435374"/>
            <a:ext cx="844087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88677319"/>
              </p:ext>
            </p:extLst>
          </p:nvPr>
        </p:nvGraphicFramePr>
        <p:xfrm>
          <a:off x="0" y="1359248"/>
          <a:ext cx="8978900" cy="4239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-1429" y="40640"/>
            <a:ext cx="9145429" cy="301752"/>
          </a:xfrm>
        </p:spPr>
        <p:txBody>
          <a:bodyPr/>
          <a:lstStyle/>
          <a:p>
            <a:r>
              <a:rPr lang="en-US" sz="1600" dirty="0" smtClean="0">
                <a:latin typeface="Calibri Light" charset="0"/>
                <a:ea typeface="Calibri Light" charset="0"/>
                <a:cs typeface="Calibri Light" charset="0"/>
              </a:rPr>
              <a:t>Exhibit 1</a:t>
            </a:r>
            <a:endParaRPr lang="en-US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68987"/>
            <a:ext cx="3579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</a:rPr>
              <a:t>Percent of uninsured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</a:rPr>
              <a:t>adults ages 19–64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1" y="5623560"/>
            <a:ext cx="9144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Notes: FPL refers to federal poverty level. 138% of the poverty level is $16,243 for an individual or $33,465 for a family of four. 250% of the poverty level is $29,425 for an individual or $60,625 for a family of four.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Surveys, July–September 2013 and 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322072"/>
            <a:ext cx="9144000" cy="892552"/>
          </a:xfrm>
        </p:spPr>
        <p:txBody>
          <a:bodyPr/>
          <a:lstStyle/>
          <a:p>
            <a:r>
              <a:rPr lang="en-US" dirty="0"/>
              <a:t>Working-Age Adults at High Risk of Lacking Insurance Made the Greatest Gains in Coverage, </a:t>
            </a:r>
            <a:r>
              <a:rPr lang="en-US" dirty="0" smtClean="0"/>
              <a:t>2013–2016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373404" y="2968004"/>
            <a:ext cx="1557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accent2">
                    <a:lumMod val="90000"/>
                  </a:schemeClr>
                </a:solidFill>
                <a:latin typeface="Calibri" panose="020F0502020204030204" pitchFamily="34" charset="0"/>
              </a:rPr>
              <a:t>All adults:</a:t>
            </a:r>
            <a:br>
              <a:rPr lang="en-US" sz="1200" b="1" dirty="0" smtClean="0">
                <a:solidFill>
                  <a:schemeClr val="accent2">
                    <a:lumMod val="90000"/>
                  </a:schemeClr>
                </a:solidFill>
                <a:latin typeface="Calibri" panose="020F0502020204030204" pitchFamily="34" charset="0"/>
              </a:rPr>
            </a:br>
            <a:r>
              <a:rPr lang="en-US" sz="1600" b="1" dirty="0" smtClean="0">
                <a:solidFill>
                  <a:schemeClr val="accent2">
                    <a:lumMod val="90000"/>
                  </a:schemeClr>
                </a:solidFill>
                <a:latin typeface="Calibri" panose="020F0502020204030204" pitchFamily="34" charset="0"/>
              </a:rPr>
              <a:t>20%</a:t>
            </a:r>
            <a:endParaRPr lang="en-US" sz="1600" b="1" dirty="0">
              <a:solidFill>
                <a:schemeClr val="accent2">
                  <a:lumMod val="9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73404" y="3447693"/>
            <a:ext cx="1557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All adults:</a:t>
            </a:r>
          </a:p>
          <a:p>
            <a:pPr algn="r"/>
            <a:r>
              <a:rPr lang="en-US" sz="1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13%</a:t>
            </a:r>
            <a:endParaRPr lang="en-US" sz="16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82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621899672"/>
              </p:ext>
            </p:extLst>
          </p:nvPr>
        </p:nvGraphicFramePr>
        <p:xfrm>
          <a:off x="223520" y="2401543"/>
          <a:ext cx="8138160" cy="2477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14191" y="4983725"/>
            <a:ext cx="5863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200" i="1" dirty="0">
                <a:solidFill>
                  <a:srgbClr val="566057"/>
                </a:solidFill>
                <a:cs typeface="Arial" pitchFamily="34" charset="0"/>
              </a:rPr>
              <a:t>Percent </a:t>
            </a:r>
            <a:r>
              <a:rPr lang="en-US" sz="1200" i="1" dirty="0" smtClean="0">
                <a:solidFill>
                  <a:srgbClr val="566057"/>
                </a:solidFill>
                <a:cs typeface="Arial" pitchFamily="34" charset="0"/>
              </a:rPr>
              <a:t>of adults </a:t>
            </a:r>
            <a:r>
              <a:rPr lang="en-US" sz="1200" i="1" dirty="0">
                <a:solidFill>
                  <a:srgbClr val="566057"/>
                </a:solidFill>
                <a:cs typeface="Arial" pitchFamily="34" charset="0"/>
              </a:rPr>
              <a:t>ages 19–64 who went to the marketplace and </a:t>
            </a:r>
            <a:r>
              <a:rPr lang="en-US" sz="1200" i="1" dirty="0" smtClean="0">
                <a:solidFill>
                  <a:srgbClr val="566057"/>
                </a:solidFill>
                <a:cs typeface="Arial" pitchFamily="34" charset="0"/>
              </a:rPr>
              <a:t>are marketplace-eligible*</a:t>
            </a:r>
            <a:endParaRPr lang="en-US" sz="1200" i="1" dirty="0">
              <a:solidFill>
                <a:srgbClr val="566057"/>
              </a:solidFill>
              <a:latin typeface="Georgia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38400" y="3214042"/>
            <a:ext cx="975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92880" y="2833169"/>
            <a:ext cx="955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47360" y="3797598"/>
            <a:ext cx="955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072"/>
            <a:ext cx="9144000" cy="892552"/>
          </a:xfrm>
        </p:spPr>
        <p:txBody>
          <a:bodyPr/>
          <a:lstStyle/>
          <a:p>
            <a:r>
              <a:rPr lang="en-US" spc="-40" dirty="0" smtClean="0"/>
              <a:t>Ratings </a:t>
            </a:r>
            <a:r>
              <a:rPr lang="en-US" spc="-40" dirty="0"/>
              <a:t>of the Overall Marketplace Shopping Experience Were Higher Among </a:t>
            </a:r>
            <a:r>
              <a:rPr lang="en-US" spc="-40" dirty="0" smtClean="0"/>
              <a:t>Those </a:t>
            </a:r>
            <a:r>
              <a:rPr lang="en-US" spc="-40" dirty="0"/>
              <a:t>Who Enrolled Compared to Those Who Did Not </a:t>
            </a:r>
            <a:r>
              <a:rPr lang="en-US" spc="-40" dirty="0" smtClean="0"/>
              <a:t>Enroll</a:t>
            </a:r>
            <a:endParaRPr lang="en-US" spc="-4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 smtClean="0">
                <a:latin typeface="+mj-lt"/>
              </a:rPr>
              <a:t>Exhibit 10</a:t>
            </a:r>
            <a:endParaRPr lang="en-US" sz="1600" dirty="0">
              <a:latin typeface="+mj-lt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-1" y="5454283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Notes: Segments may not sum to subtotals because of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rounding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. “Obtained marketplace coverage” includes those who visited the marketplace and have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had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marketplace coverage for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three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years or less. “Did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 obtain coverage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” does not include those who obtained coverage through another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source. </a:t>
            </a:r>
            <a:b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* Marketplace-eligible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includes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adults in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expansion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states who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are above 138% FPL and adults in </a:t>
            </a:r>
            <a:r>
              <a:rPr lang="en-US" sz="1100" dirty="0" err="1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nonexpansion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states who are above 100% FPL. </a:t>
            </a:r>
          </a:p>
          <a:p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2016.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1216152"/>
            <a:ext cx="9144000" cy="731520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 anchor="ctr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Overall, how would you describe your experience in trying to get health insurance </a:t>
            </a:r>
          </a:p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through the marketplace in your state? 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896" y="1347823"/>
            <a:ext cx="378391" cy="46817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184835" y="2059912"/>
            <a:ext cx="739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Excellent</a:t>
            </a:r>
            <a:endParaRPr lang="en-US" sz="12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84874" y="2288512"/>
            <a:ext cx="7758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Good</a:t>
            </a:r>
            <a:endParaRPr lang="en-US" sz="12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82854" y="2148119"/>
            <a:ext cx="118872" cy="118872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5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82893" y="2376719"/>
            <a:ext cx="118872" cy="118872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2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 smtClean="0">
                <a:latin typeface="+mj-lt"/>
              </a:rPr>
              <a:t>Exhibit 11</a:t>
            </a:r>
            <a:endParaRPr lang="en-US" sz="1600" dirty="0">
              <a:latin typeface="+mj-lt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0961874"/>
              </p:ext>
            </p:extLst>
          </p:nvPr>
        </p:nvGraphicFramePr>
        <p:xfrm>
          <a:off x="1534160" y="2487441"/>
          <a:ext cx="5750560" cy="2770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322072"/>
            <a:ext cx="9144000" cy="892552"/>
          </a:xfrm>
        </p:spPr>
        <p:txBody>
          <a:bodyPr/>
          <a:lstStyle/>
          <a:p>
            <a:r>
              <a:rPr lang="en-US" dirty="0" smtClean="0"/>
              <a:t>Three </a:t>
            </a:r>
            <a:r>
              <a:rPr lang="en-US" dirty="0"/>
              <a:t>o</a:t>
            </a:r>
            <a:r>
              <a:rPr lang="en-US" dirty="0" smtClean="0"/>
              <a:t>f </a:t>
            </a:r>
            <a:r>
              <a:rPr lang="en-US" dirty="0"/>
              <a:t>Four Adults Who Received Personal Assistance Obtained Coverage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1" y="5623560"/>
            <a:ext cx="8686801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Notes: Percentages were adjusted for race, education, poverty, age and health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status.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“Obtained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coverage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” includes those who visited the marketplace and have had marketplace or Medicaid coverage for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three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years or less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. </a:t>
            </a:r>
          </a:p>
          <a:p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284371"/>
            <a:ext cx="9144000" cy="962600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 anchor="ctr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When you shopped for health insurance, did you ever receive any personal assistance to help you select an insurance plan? This could have included calling a telephone hotline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or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getting help from an insurance broker, navigator, or in some other way.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896" y="1532779"/>
            <a:ext cx="378391" cy="46817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2304411"/>
            <a:ext cx="4612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</a:rPr>
              <a:t>Percent who obtained marketplace or Medicaid coverage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2295" y="5227437"/>
            <a:ext cx="7714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rgbClr val="566057"/>
                </a:solidFill>
                <a:latin typeface="Calibri" panose="020F0502020204030204" pitchFamily="34" charset="0"/>
              </a:rPr>
              <a:t>A</a:t>
            </a:r>
            <a:r>
              <a:rPr lang="en-US" sz="1200" i="1" dirty="0" smtClean="0">
                <a:solidFill>
                  <a:srgbClr val="566057"/>
                </a:solidFill>
                <a:latin typeface="Calibri" panose="020F0502020204030204" pitchFamily="34" charset="0"/>
              </a:rPr>
              <a:t>dults </a:t>
            </a:r>
            <a:r>
              <a:rPr lang="en-US" sz="1200" i="1" dirty="0">
                <a:solidFill>
                  <a:srgbClr val="566057"/>
                </a:solidFill>
                <a:latin typeface="Calibri" panose="020F0502020204030204" pitchFamily="34" charset="0"/>
              </a:rPr>
              <a:t>ages 19–64 </a:t>
            </a:r>
            <a:r>
              <a:rPr lang="en-US" sz="1200" i="1" dirty="0" smtClean="0">
                <a:solidFill>
                  <a:srgbClr val="566057"/>
                </a:solidFill>
                <a:latin typeface="Calibri" panose="020F0502020204030204" pitchFamily="34" charset="0"/>
              </a:rPr>
              <a:t>who visited </a:t>
            </a:r>
            <a:r>
              <a:rPr lang="en-US" sz="1200" i="1" dirty="0">
                <a:solidFill>
                  <a:srgbClr val="566057"/>
                </a:solidFill>
                <a:latin typeface="Calibri" panose="020F0502020204030204" pitchFamily="34" charset="0"/>
              </a:rPr>
              <a:t>the marketplace</a:t>
            </a:r>
          </a:p>
        </p:txBody>
      </p:sp>
    </p:spTree>
    <p:extLst>
      <p:ext uri="{BB962C8B-B14F-4D97-AF65-F5344CB8AC3E}">
        <p14:creationId xmlns:p14="http://schemas.microsoft.com/office/powerpoint/2010/main" val="184594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 smtClean="0">
                <a:latin typeface="Calibri Light" charset="0"/>
                <a:ea typeface="Calibri Light" charset="0"/>
                <a:cs typeface="Calibri Light" charset="0"/>
              </a:rPr>
              <a:t>Exhibit 2</a:t>
            </a:r>
            <a:endParaRPr lang="en-US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95380265"/>
              </p:ext>
            </p:extLst>
          </p:nvPr>
        </p:nvGraphicFramePr>
        <p:xfrm>
          <a:off x="219919" y="1408488"/>
          <a:ext cx="4629873" cy="377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77388" y="5327915"/>
            <a:ext cx="2726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Uninsured adults </a:t>
            </a:r>
            <a:r>
              <a:rPr lang="en-US" sz="1600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ages 19–64</a:t>
            </a:r>
            <a:endParaRPr lang="en-US" sz="1600" dirty="0">
              <a:solidFill>
                <a:srgbClr val="566057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29060" y="5327915"/>
            <a:ext cx="2110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All adults </a:t>
            </a:r>
            <a:r>
              <a:rPr lang="en-US" sz="1600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ages 19–64</a:t>
            </a:r>
            <a:endParaRPr lang="en-US" sz="1600" dirty="0">
              <a:solidFill>
                <a:srgbClr val="566057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0" y="322072"/>
            <a:ext cx="9144000" cy="954107"/>
          </a:xfrm>
        </p:spPr>
        <p:txBody>
          <a:bodyPr/>
          <a:lstStyle/>
          <a:p>
            <a:r>
              <a:rPr lang="en-US" dirty="0"/>
              <a:t>As the Number of Uninsured Adults Has Fallen, Latinos Have Become a Growing Share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-1" y="5792837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Note: Bars may not sum to 100 </a:t>
            </a:r>
            <a:r>
              <a:rPr lang="en-US" sz="110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percent because of rounding.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Surveys, July–September 2013 and 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268987"/>
            <a:ext cx="3579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</a:rPr>
              <a:t>Percent distribution</a:t>
            </a:r>
            <a:endParaRPr lang="en-US" sz="1400" i="1" dirty="0">
              <a:solidFill>
                <a:srgbClr val="566057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5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8503725"/>
              </p:ext>
            </p:extLst>
          </p:nvPr>
        </p:nvGraphicFramePr>
        <p:xfrm>
          <a:off x="5995687" y="1375694"/>
          <a:ext cx="2268638" cy="377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65953" y="1572093"/>
            <a:ext cx="1275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Total:</a:t>
            </a:r>
            <a:b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24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million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3731" y="1572093"/>
            <a:ext cx="1211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Total:</a:t>
            </a:r>
            <a:b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37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million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78947" y="1572093"/>
            <a:ext cx="1010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Total:</a:t>
            </a:r>
            <a:b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189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million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37396" y="3761224"/>
            <a:ext cx="11345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4"/>
                </a:solidFill>
                <a:latin typeface="Calibri" charset="0"/>
                <a:ea typeface="Calibri" charset="0"/>
                <a:cs typeface="Calibri" charset="0"/>
              </a:rPr>
              <a:t>White</a:t>
            </a:r>
            <a:endParaRPr lang="en-US" sz="1600" b="1" dirty="0">
              <a:solidFill>
                <a:schemeClr val="accent4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37396" y="2835250"/>
            <a:ext cx="11345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Black</a:t>
            </a:r>
            <a:endParaRPr lang="en-US" sz="1600" b="1" dirty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37396" y="2430136"/>
            <a:ext cx="11345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Latino</a:t>
            </a:r>
            <a:endParaRPr lang="en-US" sz="1600" b="1" dirty="0">
              <a:solidFill>
                <a:schemeClr val="tx2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60545" y="2082895"/>
            <a:ext cx="11345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Other</a:t>
            </a:r>
            <a:endParaRPr lang="en-US" sz="1600" b="1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31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478514856"/>
              </p:ext>
            </p:extLst>
          </p:nvPr>
        </p:nvGraphicFramePr>
        <p:xfrm>
          <a:off x="0" y="2214233"/>
          <a:ext cx="2914685" cy="2576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44183" y="1427849"/>
            <a:ext cx="16540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Percent of adults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ages </a:t>
            </a:r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19–64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who </a:t>
            </a:r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are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uninsured</a:t>
            </a:r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1621735897"/>
              </p:ext>
            </p:extLst>
          </p:nvPr>
        </p:nvGraphicFramePr>
        <p:xfrm>
          <a:off x="3485758" y="2112264"/>
          <a:ext cx="2567570" cy="2743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762052" y="1437978"/>
            <a:ext cx="20340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Percent of young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adults ages </a:t>
            </a:r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19–34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who </a:t>
            </a:r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are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uninsured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22072"/>
            <a:ext cx="9144000" cy="1384995"/>
          </a:xfrm>
        </p:spPr>
        <p:txBody>
          <a:bodyPr/>
          <a:lstStyle/>
          <a:p>
            <a:r>
              <a:rPr lang="en-US" dirty="0" smtClean="0"/>
              <a:t>Most </a:t>
            </a:r>
            <a:r>
              <a:rPr lang="en-US" dirty="0"/>
              <a:t>Uninsured Adults and Young Adults Have Incomes That Might Make Them Eligible for Marketplace Subsidies or </a:t>
            </a:r>
            <a:r>
              <a:rPr lang="en-US" dirty="0" smtClean="0"/>
              <a:t>Medicaid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 smtClean="0">
                <a:latin typeface="Calibri Light" charset="0"/>
                <a:ea typeface="Calibri Light" charset="0"/>
                <a:cs typeface="Calibri Light" charset="0"/>
              </a:rPr>
              <a:t>Exhibit 3</a:t>
            </a:r>
            <a:endParaRPr lang="en-US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-1" y="5454283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Notes: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Estimates do not adjust for immigration status.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FPL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refers to federal poverty level. Segments may not sum to 100 percent because of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rounding.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States that are considered expansion states are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those that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expanded their Medicaid programs as of February 2016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(AK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AR, AZ, CA, CO, CT, DE, HI, IA, IN, IL, KY, MA, MD, MI, MN, MT, ND, NH, NJ, NM, NV, NY, OH, OR, PA, RI, VT, WA,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WV,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and the District of Columbia). All other states were considered to have not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expanded.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2016.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400800" y="2651760"/>
            <a:ext cx="2560319" cy="1708160"/>
            <a:chOff x="2753212" y="3593097"/>
            <a:chExt cx="2560319" cy="1708160"/>
          </a:xfrm>
        </p:grpSpPr>
        <p:sp>
          <p:nvSpPr>
            <p:cNvPr id="15" name="TextBox 14"/>
            <p:cNvSpPr txBox="1"/>
            <p:nvPr/>
          </p:nvSpPr>
          <p:spPr>
            <a:xfrm>
              <a:off x="2835133" y="3593097"/>
              <a:ext cx="2478398" cy="1708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40"/>
                </a:lnSpc>
              </a:pPr>
              <a:r>
                <a:rPr lang="en-US" sz="1200" dirty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&lt;100% FPL, </a:t>
              </a:r>
              <a:r>
                <a:rPr lang="en-US" sz="1200" dirty="0" err="1" smtClean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nonexpansion</a:t>
              </a:r>
              <a:r>
                <a:rPr lang="en-US" sz="1200" dirty="0" smtClean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US" sz="1200" dirty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state</a:t>
              </a:r>
            </a:p>
            <a:p>
              <a:pPr>
                <a:lnSpc>
                  <a:spcPts val="1840"/>
                </a:lnSpc>
              </a:pPr>
              <a:r>
                <a:rPr lang="en-US" sz="1200" dirty="0" smtClean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100%–137</a:t>
              </a:r>
              <a:r>
                <a:rPr lang="en-US" sz="1200" dirty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% FPL, </a:t>
              </a:r>
              <a:r>
                <a:rPr lang="en-US" sz="1200" dirty="0" err="1" smtClean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nonexpansion</a:t>
              </a:r>
              <a:r>
                <a:rPr lang="en-US" sz="1200" dirty="0" smtClean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US" sz="1200" dirty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state</a:t>
              </a:r>
            </a:p>
            <a:p>
              <a:pPr>
                <a:lnSpc>
                  <a:spcPts val="1840"/>
                </a:lnSpc>
              </a:pPr>
              <a:r>
                <a:rPr lang="en-US" sz="1200" dirty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&lt;100% FPL, expansion state</a:t>
              </a:r>
            </a:p>
            <a:p>
              <a:pPr>
                <a:lnSpc>
                  <a:spcPts val="1840"/>
                </a:lnSpc>
              </a:pPr>
              <a:r>
                <a:rPr lang="en-US" sz="1200" dirty="0" smtClean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100%–137</a:t>
              </a:r>
              <a:r>
                <a:rPr lang="en-US" sz="1200" dirty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% FPL, expansion state</a:t>
              </a:r>
            </a:p>
            <a:p>
              <a:pPr>
                <a:lnSpc>
                  <a:spcPts val="1840"/>
                </a:lnSpc>
              </a:pPr>
              <a:r>
                <a:rPr lang="en-US" sz="1200" dirty="0" smtClean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138%–249</a:t>
              </a:r>
              <a:r>
                <a:rPr lang="en-US" sz="1200" dirty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% FPL</a:t>
              </a:r>
            </a:p>
            <a:p>
              <a:pPr>
                <a:lnSpc>
                  <a:spcPts val="1840"/>
                </a:lnSpc>
              </a:pPr>
              <a:r>
                <a:rPr lang="en-US" sz="1200" dirty="0" smtClean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250%–399</a:t>
              </a:r>
              <a:r>
                <a:rPr lang="en-US" sz="1200" dirty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% FPL</a:t>
              </a:r>
            </a:p>
            <a:p>
              <a:pPr>
                <a:lnSpc>
                  <a:spcPts val="1840"/>
                </a:lnSpc>
              </a:pPr>
              <a:r>
                <a:rPr lang="en-US" sz="1200" dirty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400%+ FPL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2753212" y="3721198"/>
              <a:ext cx="118872" cy="1478451"/>
              <a:chOff x="6378997" y="1315563"/>
              <a:chExt cx="118872" cy="1478451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6378997" y="1542159"/>
                <a:ext cx="118872" cy="118872"/>
              </a:xfrm>
              <a:prstGeom prst="rect">
                <a:avLst/>
              </a:prstGeom>
              <a:solidFill>
                <a:schemeClr val="accent2">
                  <a:lumMod val="9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6378997" y="1315563"/>
                <a:ext cx="118872" cy="118872"/>
              </a:xfrm>
              <a:prstGeom prst="rect">
                <a:avLst/>
              </a:prstGeom>
              <a:solidFill>
                <a:schemeClr val="accent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6378997" y="1995351"/>
                <a:ext cx="118872" cy="118872"/>
              </a:xfrm>
              <a:prstGeom prst="rect">
                <a:avLst/>
              </a:prstGeom>
              <a:solidFill>
                <a:schemeClr val="accent4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378997" y="1768755"/>
                <a:ext cx="118872" cy="118872"/>
              </a:xfrm>
              <a:prstGeom prst="rect">
                <a:avLst/>
              </a:prstGeom>
              <a:solidFill>
                <a:schemeClr val="accent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378997" y="2675142"/>
                <a:ext cx="118872" cy="118872"/>
              </a:xfrm>
              <a:prstGeom prst="rect">
                <a:avLst/>
              </a:prstGeom>
              <a:solidFill>
                <a:srgbClr val="566057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378997" y="2221947"/>
                <a:ext cx="118872" cy="118872"/>
              </a:xfrm>
              <a:prstGeom prst="rect">
                <a:avLst/>
              </a:prstGeom>
              <a:solidFill>
                <a:schemeClr val="accent5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6378997" y="2448543"/>
                <a:ext cx="118872" cy="118872"/>
              </a:xfrm>
              <a:prstGeom prst="rect">
                <a:avLst/>
              </a:prstGeom>
              <a:solidFill>
                <a:schemeClr val="accent6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843377" y="4900509"/>
            <a:ext cx="15889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Total: 24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million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95009" y="4897461"/>
            <a:ext cx="15889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Total: 11.5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million</a:t>
            </a:r>
          </a:p>
        </p:txBody>
      </p:sp>
    </p:spTree>
    <p:extLst>
      <p:ext uri="{BB962C8B-B14F-4D97-AF65-F5344CB8AC3E}">
        <p14:creationId xmlns:p14="http://schemas.microsoft.com/office/powerpoint/2010/main" val="32697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322072"/>
            <a:ext cx="9144000" cy="892552"/>
          </a:xfrm>
        </p:spPr>
        <p:txBody>
          <a:bodyPr/>
          <a:lstStyle/>
          <a:p>
            <a:r>
              <a:rPr lang="en-US" dirty="0" smtClean="0"/>
              <a:t>Low-Income </a:t>
            </a:r>
            <a:r>
              <a:rPr lang="en-US" dirty="0"/>
              <a:t>Adults in States That Have Not Expanded Medicaid Are Uninsured at Twice the Rates of </a:t>
            </a:r>
            <a:r>
              <a:rPr lang="en-US" dirty="0" smtClean="0"/>
              <a:t>Those </a:t>
            </a:r>
            <a:r>
              <a:rPr lang="en-US" dirty="0"/>
              <a:t>in Expansion States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 smtClean="0">
                <a:latin typeface="+mj-lt"/>
              </a:rPr>
              <a:t>Exhibit 4</a:t>
            </a:r>
            <a:endParaRPr lang="en-US" sz="1600" dirty="0"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61949632"/>
              </p:ext>
            </p:extLst>
          </p:nvPr>
        </p:nvGraphicFramePr>
        <p:xfrm>
          <a:off x="246888" y="1623714"/>
          <a:ext cx="8854376" cy="4079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-1" y="5962114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Surveys, July–September 2013, April–June 2014, March–May 2015, and 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" y="1268987"/>
            <a:ext cx="71000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</a:rPr>
              <a:t>Percent </a:t>
            </a:r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</a:rPr>
              <a:t>of adults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</a:rPr>
              <a:t>ages 19–64 with incomes below 138 percent of poverty who were uninsured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77466" y="3644013"/>
            <a:ext cx="11345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All states</a:t>
            </a:r>
            <a:endParaRPr lang="en-US" sz="1600" b="1" dirty="0">
              <a:solidFill>
                <a:schemeClr val="bg1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3587" y="4165803"/>
            <a:ext cx="2178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Expanded Medicaid</a:t>
            </a:r>
            <a:endParaRPr lang="en-US" sz="1600" b="1" dirty="0">
              <a:solidFill>
                <a:schemeClr val="accent5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5671" y="2970887"/>
            <a:ext cx="2326340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720"/>
              </a:lnSpc>
            </a:pPr>
            <a:r>
              <a:rPr lang="en-US" sz="1600" b="1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Did not expand Medicaid</a:t>
            </a:r>
            <a:endParaRPr lang="en-US" sz="1600" b="1" dirty="0">
              <a:solidFill>
                <a:schemeClr val="accent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31159" y="2797267"/>
            <a:ext cx="768694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20"/>
              </a:lnSpc>
            </a:pPr>
            <a:r>
              <a:rPr lang="en-US" sz="2400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35%</a:t>
            </a:r>
            <a:endParaRPr lang="en-US" sz="2400" dirty="0">
              <a:solidFill>
                <a:schemeClr val="accent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31159" y="4012609"/>
            <a:ext cx="768694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20"/>
              </a:lnSpc>
            </a:pPr>
            <a:r>
              <a:rPr lang="en-US" sz="2400" dirty="0" smtClean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17%</a:t>
            </a:r>
            <a:endParaRPr lang="en-US" sz="2400" dirty="0">
              <a:solidFill>
                <a:schemeClr val="accent5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31159" y="3491748"/>
            <a:ext cx="768694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2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24%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3589" y="2392152"/>
            <a:ext cx="768694" cy="32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720"/>
              </a:lnSpc>
            </a:pPr>
            <a:r>
              <a:rPr lang="en-US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41%</a:t>
            </a:r>
            <a:endParaRPr lang="en-US" dirty="0">
              <a:solidFill>
                <a:schemeClr val="accent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3589" y="3098208"/>
            <a:ext cx="768694" cy="32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720"/>
              </a:lnSpc>
            </a:pPr>
            <a:r>
              <a:rPr lang="en-US" dirty="0" smtClean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30%</a:t>
            </a:r>
            <a:endParaRPr lang="en-US" dirty="0">
              <a:solidFill>
                <a:schemeClr val="accent5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3589" y="2762542"/>
            <a:ext cx="768694" cy="32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72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35%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98837" y="2663424"/>
            <a:ext cx="768694" cy="32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20"/>
              </a:lnSpc>
            </a:pPr>
            <a:r>
              <a:rPr lang="en-US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34%</a:t>
            </a:r>
            <a:endParaRPr lang="en-US" dirty="0">
              <a:solidFill>
                <a:schemeClr val="accent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98837" y="3744384"/>
            <a:ext cx="768694" cy="32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20"/>
              </a:lnSpc>
            </a:pPr>
            <a:r>
              <a:rPr lang="en-US" dirty="0" smtClean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17%</a:t>
            </a:r>
            <a:endParaRPr lang="en-US" dirty="0">
              <a:solidFill>
                <a:schemeClr val="accent5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98837" y="3298990"/>
            <a:ext cx="768694" cy="32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2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24%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80621" y="2660376"/>
            <a:ext cx="768694" cy="32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20"/>
              </a:lnSpc>
            </a:pPr>
            <a:r>
              <a:rPr lang="en-US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34%</a:t>
            </a:r>
            <a:endParaRPr lang="en-US" dirty="0">
              <a:solidFill>
                <a:schemeClr val="accent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80621" y="3777912"/>
            <a:ext cx="768694" cy="32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20"/>
              </a:lnSpc>
            </a:pPr>
            <a:r>
              <a:rPr lang="en-US" dirty="0" smtClean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18%</a:t>
            </a:r>
            <a:endParaRPr lang="en-US" dirty="0">
              <a:solidFill>
                <a:schemeClr val="accent5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80621" y="3305086"/>
            <a:ext cx="768694" cy="32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2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25%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88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502061" y="3517317"/>
            <a:ext cx="8373869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22072"/>
            <a:ext cx="9144000" cy="892552"/>
          </a:xfrm>
        </p:spPr>
        <p:txBody>
          <a:bodyPr/>
          <a:lstStyle/>
          <a:p>
            <a:r>
              <a:rPr lang="en-US" dirty="0" smtClean="0"/>
              <a:t>Awareness </a:t>
            </a:r>
            <a:r>
              <a:rPr lang="en-US" dirty="0"/>
              <a:t>of the Marketplaces I</a:t>
            </a:r>
            <a:r>
              <a:rPr lang="en-US" dirty="0" smtClean="0"/>
              <a:t>s </a:t>
            </a:r>
            <a:r>
              <a:rPr lang="en-US" dirty="0"/>
              <a:t>Lower Among Demographic Groups with Higher Uninsured Rates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 smtClean="0">
                <a:latin typeface="+mj-lt"/>
              </a:rPr>
              <a:t>Exhibit 5</a:t>
            </a:r>
            <a:endParaRPr lang="en-US" sz="1600" dirty="0">
              <a:latin typeface="+mj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5415945"/>
              </p:ext>
            </p:extLst>
          </p:nvPr>
        </p:nvGraphicFramePr>
        <p:xfrm>
          <a:off x="102320" y="2489484"/>
          <a:ext cx="8842544" cy="383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1216152"/>
            <a:ext cx="9144000" cy="731520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 anchor="ctr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Are you aware of the marketplaces also known as </a:t>
            </a:r>
            <a:r>
              <a:rPr lang="en-US" dirty="0" err="1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HealthCare.gov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or the marketplace in your state?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896" y="1347823"/>
            <a:ext cx="378391" cy="468179"/>
          </a:xfrm>
          <a:prstGeom prst="rect">
            <a:avLst/>
          </a:prstGeom>
        </p:spPr>
      </p:pic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-1" y="5792837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Notes: FPL refers to federal poverty level. 250% of the poverty level is $29,425 for an individual or $60,625 for a family of four.</a:t>
            </a:r>
          </a:p>
          <a:p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Survey, 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008576"/>
            <a:ext cx="4454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</a:rPr>
              <a:t>Percent of uninsured adults </a:t>
            </a:r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</a:rPr>
              <a:t>ages </a:t>
            </a:r>
            <a:r>
              <a:rPr lang="en-US" sz="1400" i="1" smtClean="0">
                <a:solidFill>
                  <a:srgbClr val="566057"/>
                </a:solidFill>
                <a:latin typeface="Calibri" panose="020F0502020204030204" pitchFamily="34" charset="0"/>
              </a:rPr>
              <a:t>19–64 who are aware</a:t>
            </a:r>
            <a:endParaRPr lang="en-US" sz="1400" i="1" dirty="0">
              <a:solidFill>
                <a:srgbClr val="566057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17853" y="3030881"/>
            <a:ext cx="1557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accent5">
                    <a:alpha val="99000"/>
                  </a:schemeClr>
                </a:solidFill>
                <a:latin typeface="Calibri" panose="020F0502020204030204" pitchFamily="34" charset="0"/>
              </a:rPr>
              <a:t>All adults:</a:t>
            </a:r>
            <a:br>
              <a:rPr lang="en-US" sz="1200" b="1" dirty="0" smtClean="0">
                <a:solidFill>
                  <a:schemeClr val="accent5">
                    <a:alpha val="99000"/>
                  </a:schemeClr>
                </a:solidFill>
                <a:latin typeface="Calibri" panose="020F0502020204030204" pitchFamily="34" charset="0"/>
              </a:rPr>
            </a:br>
            <a:r>
              <a:rPr lang="en-US" sz="1600" b="1" dirty="0" smtClean="0">
                <a:solidFill>
                  <a:schemeClr val="accent5">
                    <a:alpha val="99000"/>
                  </a:schemeClr>
                </a:solidFill>
                <a:latin typeface="Calibri" panose="020F0502020204030204" pitchFamily="34" charset="0"/>
              </a:rPr>
              <a:t>62%</a:t>
            </a:r>
            <a:endParaRPr lang="en-US" sz="1600" b="1" dirty="0">
              <a:solidFill>
                <a:schemeClr val="accent5">
                  <a:alpha val="99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923544" y="2410235"/>
            <a:ext cx="1394460" cy="512205"/>
            <a:chOff x="800100" y="1657627"/>
            <a:chExt cx="1554480" cy="512205"/>
          </a:xfrm>
        </p:grpSpPr>
        <p:sp>
          <p:nvSpPr>
            <p:cNvPr id="17" name="TextBox 16"/>
            <p:cNvSpPr txBox="1"/>
            <p:nvPr/>
          </p:nvSpPr>
          <p:spPr>
            <a:xfrm>
              <a:off x="944082" y="1657627"/>
              <a:ext cx="12513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566057"/>
                  </a:solidFill>
                  <a:ea typeface="ＭＳ Ｐゴシック" charset="0"/>
                </a:rPr>
                <a:t>Income level</a:t>
              </a:r>
              <a:endParaRPr lang="en-US" sz="1200" b="1" dirty="0">
                <a:solidFill>
                  <a:srgbClr val="566057"/>
                </a:solidFill>
                <a:ea typeface="ＭＳ Ｐゴシック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 rot="10800000">
              <a:off x="800100" y="1899449"/>
              <a:ext cx="1554480" cy="270383"/>
            </a:xfrm>
            <a:prstGeom prst="rect">
              <a:avLst/>
            </a:prstGeom>
            <a:noFill/>
            <a:ln w="12700">
              <a:gradFill>
                <a:gsLst>
                  <a:gs pos="0">
                    <a:schemeClr val="bg1"/>
                  </a:gs>
                  <a:gs pos="100000">
                    <a:srgbClr val="838383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625344" y="2410235"/>
            <a:ext cx="1897836" cy="512205"/>
            <a:chOff x="2692400" y="1657627"/>
            <a:chExt cx="1554480" cy="512205"/>
          </a:xfrm>
        </p:grpSpPr>
        <p:sp>
          <p:nvSpPr>
            <p:cNvPr id="20" name="TextBox 19"/>
            <p:cNvSpPr txBox="1"/>
            <p:nvPr/>
          </p:nvSpPr>
          <p:spPr>
            <a:xfrm>
              <a:off x="2969841" y="1657627"/>
              <a:ext cx="9995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smtClean="0">
                  <a:solidFill>
                    <a:srgbClr val="566057"/>
                  </a:solidFill>
                  <a:ea typeface="ＭＳ Ｐゴシック" charset="0"/>
                </a:rPr>
                <a:t>Race</a:t>
              </a:r>
              <a:endParaRPr lang="en-US" sz="1200" b="1" dirty="0">
                <a:solidFill>
                  <a:srgbClr val="566057"/>
                </a:solidFill>
                <a:ea typeface="ＭＳ Ｐゴシック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rot="10800000">
              <a:off x="2692400" y="1899449"/>
              <a:ext cx="1554480" cy="270383"/>
            </a:xfrm>
            <a:prstGeom prst="rect">
              <a:avLst/>
            </a:prstGeom>
            <a:noFill/>
            <a:ln w="12700">
              <a:gradFill>
                <a:gsLst>
                  <a:gs pos="0">
                    <a:schemeClr val="bg1"/>
                  </a:gs>
                  <a:gs pos="100000">
                    <a:srgbClr val="838383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876730" y="2410235"/>
            <a:ext cx="1880686" cy="512205"/>
            <a:chOff x="4378960" y="1657627"/>
            <a:chExt cx="1554480" cy="512205"/>
          </a:xfrm>
        </p:grpSpPr>
        <p:sp>
          <p:nvSpPr>
            <p:cNvPr id="23" name="TextBox 22"/>
            <p:cNvSpPr txBox="1"/>
            <p:nvPr/>
          </p:nvSpPr>
          <p:spPr>
            <a:xfrm>
              <a:off x="4656401" y="1657627"/>
              <a:ext cx="9995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566057"/>
                  </a:solidFill>
                  <a:ea typeface="ＭＳ Ｐゴシック" charset="0"/>
                </a:rPr>
                <a:t>Age</a:t>
              </a:r>
              <a:endParaRPr lang="en-US" sz="1200" b="1" dirty="0">
                <a:solidFill>
                  <a:srgbClr val="566057"/>
                </a:solidFill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 rot="10800000">
              <a:off x="4378960" y="1899449"/>
              <a:ext cx="1554480" cy="270383"/>
            </a:xfrm>
            <a:prstGeom prst="rect">
              <a:avLst/>
            </a:prstGeom>
            <a:noFill/>
            <a:ln w="12700">
              <a:gradFill>
                <a:gsLst>
                  <a:gs pos="0">
                    <a:schemeClr val="bg1"/>
                  </a:gs>
                  <a:gs pos="100000">
                    <a:srgbClr val="838383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095744" y="2410235"/>
            <a:ext cx="1327992" cy="512205"/>
            <a:chOff x="6522720" y="1658724"/>
            <a:chExt cx="1554480" cy="512205"/>
          </a:xfrm>
        </p:grpSpPr>
        <p:sp>
          <p:nvSpPr>
            <p:cNvPr id="26" name="TextBox 25"/>
            <p:cNvSpPr txBox="1"/>
            <p:nvPr/>
          </p:nvSpPr>
          <p:spPr>
            <a:xfrm>
              <a:off x="6800161" y="1658724"/>
              <a:ext cx="9995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566057"/>
                  </a:solidFill>
                  <a:ea typeface="ＭＳ Ｐゴシック" charset="0"/>
                </a:rPr>
                <a:t>Firm size</a:t>
              </a:r>
              <a:endParaRPr lang="en-US" sz="1200" b="1" dirty="0">
                <a:solidFill>
                  <a:srgbClr val="566057"/>
                </a:solidFill>
                <a:ea typeface="ＭＳ Ｐゴシック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 rot="10800000">
              <a:off x="6522720" y="1900546"/>
              <a:ext cx="1554480" cy="270383"/>
            </a:xfrm>
            <a:prstGeom prst="rect">
              <a:avLst/>
            </a:prstGeom>
            <a:noFill/>
            <a:ln w="12700">
              <a:gradFill>
                <a:gsLst>
                  <a:gs pos="0">
                    <a:schemeClr val="bg1"/>
                  </a:gs>
                  <a:gs pos="100000">
                    <a:srgbClr val="838383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976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 smtClean="0">
                <a:latin typeface="+mj-lt"/>
              </a:rPr>
              <a:t>Exhibit 6</a:t>
            </a:r>
            <a:endParaRPr lang="en-US" sz="16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87951" y="1803859"/>
            <a:ext cx="4480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  <a:t>Percent of uninsured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  <a:t>adults ages 19–64 who are aware of the marketplaces </a:t>
            </a:r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  <a:t>but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  <a:t>did not visit to shop for coverage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22072"/>
            <a:ext cx="9144000" cy="492443"/>
          </a:xfrm>
        </p:spPr>
        <p:txBody>
          <a:bodyPr/>
          <a:lstStyle/>
          <a:p>
            <a:r>
              <a:rPr lang="en-US" spc="-10" dirty="0" smtClean="0"/>
              <a:t>Reasons </a:t>
            </a:r>
            <a:r>
              <a:rPr lang="en-US" spc="-10" dirty="0"/>
              <a:t>Cited by Uninsured Adults </a:t>
            </a:r>
            <a:r>
              <a:rPr lang="en-US" spc="-10" dirty="0" smtClean="0"/>
              <a:t>for </a:t>
            </a:r>
            <a:r>
              <a:rPr lang="en-US" spc="-10" dirty="0"/>
              <a:t>Not Visiting the Marketplace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924846"/>
            <a:ext cx="9144000" cy="731520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 anchor="ctr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You said that you have not visited the marketplace to shop for health insurance.</a:t>
            </a:r>
          </a:p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What are the reasons you did not visit the marketplace?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Was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it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because . . . ?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896" y="1056517"/>
            <a:ext cx="378391" cy="468179"/>
          </a:xfrm>
          <a:prstGeom prst="rect">
            <a:avLst/>
          </a:prstGeom>
        </p:spPr>
      </p:pic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-1" y="5792837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Note: Respondents could report more than one reason for not visiting the marketplace.</a:t>
            </a:r>
          </a:p>
          <a:p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975859838"/>
              </p:ext>
            </p:extLst>
          </p:nvPr>
        </p:nvGraphicFramePr>
        <p:xfrm>
          <a:off x="138895" y="2371665"/>
          <a:ext cx="9005103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4340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 smtClean="0">
                <a:latin typeface="+mj-lt"/>
              </a:rPr>
              <a:t>Exhibit 7</a:t>
            </a:r>
            <a:endParaRPr lang="en-US" sz="1600" dirty="0">
              <a:latin typeface="+mj-lt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838186032"/>
              </p:ext>
            </p:extLst>
          </p:nvPr>
        </p:nvGraphicFramePr>
        <p:xfrm>
          <a:off x="138895" y="2747885"/>
          <a:ext cx="9252254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22072"/>
            <a:ext cx="9144000" cy="892552"/>
          </a:xfrm>
        </p:spPr>
        <p:txBody>
          <a:bodyPr/>
          <a:lstStyle/>
          <a:p>
            <a:r>
              <a:rPr lang="en-US" spc="-80" dirty="0" smtClean="0"/>
              <a:t>Among </a:t>
            </a:r>
            <a:r>
              <a:rPr lang="en-US" spc="-80" dirty="0"/>
              <a:t>Marketplace Visitors Who Neither Enrolled nor Got Coverage from Another Source, Most Said They Could Not Find an Affordable </a:t>
            </a:r>
            <a:r>
              <a:rPr lang="en-US" spc="-80" dirty="0" smtClean="0"/>
              <a:t>Plan</a:t>
            </a:r>
            <a:endParaRPr lang="en-US" spc="-8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1" y="5792837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Note: Respondents could report more than one reason for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 selecting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coverage.</a:t>
            </a:r>
          </a:p>
          <a:p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296920"/>
            <a:ext cx="9144000" cy="731520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 anchor="ctr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Can you tell me why you did not obtain a private health insurance plan or Medicaid coverage when you visited the marketplace? Was it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because . . . ?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896" y="1428591"/>
            <a:ext cx="378391" cy="46817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557017" y="2188089"/>
            <a:ext cx="5495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  <a:t>Percent of uninsured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  <a:t>adults ages 19–64 </a:t>
            </a:r>
            <a:r>
              <a:rPr lang="en-US" sz="1400" i="1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  <a:t>who </a:t>
            </a:r>
            <a:r>
              <a:rPr lang="en-US" sz="1400" i="1" smtClean="0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  <a:t>visited </a:t>
            </a:r>
            <a:r>
              <a:rPr lang="en-US" sz="1400" i="1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  <a:t>the marketplaces, did not select coverage, and did not receive coverage through another source</a:t>
            </a:r>
            <a:endParaRPr lang="en-US" sz="1400" i="1" dirty="0">
              <a:solidFill>
                <a:srgbClr val="566057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4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742" y="4192989"/>
            <a:ext cx="1762538" cy="397566"/>
          </a:xfrm>
          <a:prstGeom prst="rect">
            <a:avLst/>
          </a:prstGeom>
          <a:noFill/>
          <a:ln w="12700">
            <a:gradFill>
              <a:gsLst>
                <a:gs pos="0">
                  <a:schemeClr val="bg1"/>
                </a:gs>
                <a:gs pos="100000">
                  <a:srgbClr val="83838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655736" y="4192989"/>
            <a:ext cx="1762538" cy="397566"/>
          </a:xfrm>
          <a:prstGeom prst="rect">
            <a:avLst/>
          </a:prstGeom>
          <a:noFill/>
          <a:ln w="12700">
            <a:gradFill>
              <a:gsLst>
                <a:gs pos="0">
                  <a:schemeClr val="bg1"/>
                </a:gs>
                <a:gs pos="100000">
                  <a:srgbClr val="83838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933663" y="4192989"/>
            <a:ext cx="1762538" cy="397566"/>
          </a:xfrm>
          <a:prstGeom prst="rect">
            <a:avLst/>
          </a:prstGeom>
          <a:noFill/>
          <a:ln w="12700">
            <a:gradFill>
              <a:gsLst>
                <a:gs pos="0">
                  <a:schemeClr val="bg1"/>
                </a:gs>
                <a:gs pos="100000">
                  <a:srgbClr val="83838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229012" y="4192989"/>
            <a:ext cx="1762538" cy="397566"/>
          </a:xfrm>
          <a:prstGeom prst="rect">
            <a:avLst/>
          </a:prstGeom>
          <a:noFill/>
          <a:ln w="12700">
            <a:gradFill>
              <a:gsLst>
                <a:gs pos="0">
                  <a:schemeClr val="bg1"/>
                </a:gs>
                <a:gs pos="100000">
                  <a:srgbClr val="83838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 smtClean="0">
                <a:latin typeface="+mj-lt"/>
              </a:rPr>
              <a:t>Exhibit 8</a:t>
            </a:r>
            <a:endParaRPr lang="en-US" sz="1600" dirty="0">
              <a:latin typeface="+mj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9711635"/>
              </p:ext>
            </p:extLst>
          </p:nvPr>
        </p:nvGraphicFramePr>
        <p:xfrm>
          <a:off x="157264" y="2170645"/>
          <a:ext cx="8724365" cy="2638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08443" y="4599714"/>
            <a:ext cx="1292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566057"/>
                </a:solidFill>
                <a:ea typeface="ＭＳ Ｐゴシック" charset="0"/>
              </a:rPr>
              <a:t>Premiums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98446" y="2615756"/>
            <a:ext cx="487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74838" y="2596192"/>
            <a:ext cx="487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273717" y="3174416"/>
            <a:ext cx="487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47335" y="4599714"/>
            <a:ext cx="172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566057"/>
                </a:solidFill>
                <a:ea typeface="ＭＳ Ｐゴシック" charset="0"/>
              </a:rPr>
              <a:t>Benefits </a:t>
            </a:r>
            <a:r>
              <a:rPr lang="en-US" sz="1200" b="1" dirty="0" smtClean="0">
                <a:solidFill>
                  <a:srgbClr val="566057"/>
                </a:solidFill>
                <a:ea typeface="ＭＳ Ｐゴシック" charset="0"/>
              </a:rPr>
              <a:t>covered</a:t>
            </a:r>
            <a:endParaRPr lang="en-US" sz="1200" b="1" dirty="0">
              <a:solidFill>
                <a:srgbClr val="566057"/>
              </a:solidFill>
              <a:ea typeface="ＭＳ Ｐゴシック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82312" y="4599714"/>
            <a:ext cx="2086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566057"/>
                </a:solidFill>
                <a:ea typeface="ＭＳ Ｐゴシック" charset="0"/>
              </a:rPr>
              <a:t>Potential </a:t>
            </a:r>
            <a:r>
              <a:rPr lang="en-US" sz="1200" b="1" smtClean="0">
                <a:solidFill>
                  <a:srgbClr val="566057"/>
                </a:solidFill>
                <a:ea typeface="ＭＳ Ｐゴシック" charset="0"/>
              </a:rPr>
              <a:t>out-of-pocket </a:t>
            </a:r>
            <a:r>
              <a:rPr lang="en-US" sz="1200" b="1" dirty="0">
                <a:solidFill>
                  <a:srgbClr val="566057"/>
                </a:solidFill>
                <a:ea typeface="ＭＳ Ｐゴシック" charset="0"/>
              </a:rPr>
              <a:t>costs*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76563" y="4599714"/>
            <a:ext cx="20674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566057"/>
                </a:solidFill>
                <a:ea typeface="ＭＳ Ｐゴシック" charset="0"/>
              </a:rPr>
              <a:t>Doctors, c</a:t>
            </a:r>
            <a:r>
              <a:rPr lang="en-US" sz="1200" b="1" dirty="0" smtClean="0">
                <a:solidFill>
                  <a:srgbClr val="566057"/>
                </a:solidFill>
                <a:ea typeface="ＭＳ Ｐゴシック" charset="0"/>
              </a:rPr>
              <a:t>linics</a:t>
            </a:r>
            <a:r>
              <a:rPr lang="en-US" sz="1200" b="1" dirty="0">
                <a:solidFill>
                  <a:srgbClr val="566057"/>
                </a:solidFill>
                <a:ea typeface="ＭＳ Ｐゴシック" charset="0"/>
              </a:rPr>
              <a:t>, </a:t>
            </a:r>
            <a:r>
              <a:rPr lang="en-US" sz="1200" b="1" dirty="0" smtClean="0">
                <a:solidFill>
                  <a:srgbClr val="566057"/>
                </a:solidFill>
                <a:ea typeface="ＭＳ Ｐゴシック" charset="0"/>
              </a:rPr>
              <a:t>and hospitals</a:t>
            </a:r>
            <a:endParaRPr lang="en-US" sz="1200" b="1" dirty="0">
              <a:solidFill>
                <a:srgbClr val="566057"/>
              </a:solidFill>
              <a:ea typeface="ＭＳ Ｐゴシック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81126" y="2743844"/>
            <a:ext cx="487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78082" y="2403110"/>
            <a:ext cx="487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214893" y="2390317"/>
            <a:ext cx="487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18179" y="2432319"/>
            <a:ext cx="487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29260" y="2187266"/>
            <a:ext cx="487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22072"/>
            <a:ext cx="9144000" cy="892552"/>
          </a:xfrm>
        </p:spPr>
        <p:txBody>
          <a:bodyPr/>
          <a:lstStyle/>
          <a:p>
            <a:r>
              <a:rPr lang="en-US" dirty="0" smtClean="0"/>
              <a:t>Adults </a:t>
            </a:r>
            <a:r>
              <a:rPr lang="en-US" dirty="0"/>
              <a:t>Who Obtained Marketplace Coverage Found I</a:t>
            </a:r>
            <a:r>
              <a:rPr lang="en-US" dirty="0" smtClean="0"/>
              <a:t>t </a:t>
            </a:r>
            <a:r>
              <a:rPr lang="en-US" dirty="0"/>
              <a:t>Easier to Compare Plan Features Than Adults Who Did Not Obtain Coverage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0" y="1216152"/>
            <a:ext cx="9144000" cy="731520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 anchor="ctr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How easy or difficult was it to compare the . . . of different insurance plans?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896" y="1347823"/>
            <a:ext cx="378391" cy="468179"/>
          </a:xfrm>
          <a:prstGeom prst="rect">
            <a:avLst/>
          </a:prstGeom>
        </p:spPr>
      </p:pic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-1" y="5285005"/>
            <a:ext cx="91440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Notes: Segments may not sum to subtotals because of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rounding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. “Obtained marketplace coverage” includes those who visited the marketplace and have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had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marketplace coverage for three years or less.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“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Did not obtain coverage” does not include those who obtained coverage through another source.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* Potential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out-of-pocket costs from deductibles and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copayments. ** Marketplace-eligible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includes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adults in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expansion states who are above 138% FPL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and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adults in </a:t>
            </a:r>
            <a:r>
              <a:rPr lang="en-US" sz="1100" dirty="0" err="1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nonexpansion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states who are above 100% FPL. </a:t>
            </a:r>
          </a:p>
          <a:p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2016.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60670" y="2233648"/>
            <a:ext cx="11587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Somewhat easy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961958" y="2005048"/>
            <a:ext cx="7758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Very easy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858689" y="2321855"/>
            <a:ext cx="118872" cy="118872"/>
          </a:xfrm>
          <a:prstGeom prst="rect">
            <a:avLst/>
          </a:prstGeom>
          <a:solidFill>
            <a:srgbClr val="89B19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50">
              <a:solidFill>
                <a:prstClr val="white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859977" y="2093255"/>
            <a:ext cx="118872" cy="118872"/>
          </a:xfrm>
          <a:prstGeom prst="rect">
            <a:avLst/>
          </a:prstGeom>
          <a:solidFill>
            <a:srgbClr val="00673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50">
              <a:solidFill>
                <a:prstClr val="white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2295" y="4952519"/>
            <a:ext cx="7714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rgbClr val="566057"/>
                </a:solidFill>
                <a:latin typeface="Calibri" panose="020F0502020204030204" pitchFamily="34" charset="0"/>
              </a:rPr>
              <a:t>Percent </a:t>
            </a:r>
            <a:r>
              <a:rPr lang="en-US" sz="1200" i="1" dirty="0" smtClean="0">
                <a:solidFill>
                  <a:srgbClr val="566057"/>
                </a:solidFill>
                <a:latin typeface="Calibri" panose="020F0502020204030204" pitchFamily="34" charset="0"/>
              </a:rPr>
              <a:t>of adults </a:t>
            </a:r>
            <a:r>
              <a:rPr lang="en-US" sz="1200" i="1" dirty="0">
                <a:solidFill>
                  <a:srgbClr val="566057"/>
                </a:solidFill>
                <a:latin typeface="Calibri" panose="020F0502020204030204" pitchFamily="34" charset="0"/>
              </a:rPr>
              <a:t>ages 19–64 who went to the marketplace and are </a:t>
            </a:r>
            <a:r>
              <a:rPr lang="en-US" sz="1200" i="1" dirty="0" smtClean="0">
                <a:solidFill>
                  <a:srgbClr val="566057"/>
                </a:solidFill>
                <a:latin typeface="Calibri" panose="020F0502020204030204" pitchFamily="34" charset="0"/>
              </a:rPr>
              <a:t>marketplace-eligible</a:t>
            </a:r>
            <a:r>
              <a:rPr lang="en-US" sz="1200" i="1" dirty="0">
                <a:solidFill>
                  <a:srgbClr val="566057"/>
                </a:solidFill>
                <a:latin typeface="Calibri" panose="020F0502020204030204" pitchFamily="34" charset="0"/>
              </a:rPr>
              <a:t>**</a:t>
            </a:r>
          </a:p>
        </p:txBody>
      </p:sp>
    </p:spTree>
    <p:extLst>
      <p:ext uri="{BB962C8B-B14F-4D97-AF65-F5344CB8AC3E}">
        <p14:creationId xmlns:p14="http://schemas.microsoft.com/office/powerpoint/2010/main" val="61990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05525" y="4361512"/>
            <a:ext cx="3617836" cy="397566"/>
          </a:xfrm>
          <a:prstGeom prst="rect">
            <a:avLst/>
          </a:prstGeom>
          <a:noFill/>
          <a:ln w="12700">
            <a:gradFill>
              <a:gsLst>
                <a:gs pos="0">
                  <a:schemeClr val="bg1"/>
                </a:gs>
                <a:gs pos="100000">
                  <a:srgbClr val="83838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334774" y="4361512"/>
            <a:ext cx="3617836" cy="397566"/>
          </a:xfrm>
          <a:prstGeom prst="rect">
            <a:avLst/>
          </a:prstGeom>
          <a:noFill/>
          <a:ln w="12700">
            <a:gradFill>
              <a:gsLst>
                <a:gs pos="0">
                  <a:schemeClr val="bg1"/>
                </a:gs>
                <a:gs pos="100000">
                  <a:srgbClr val="83838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 smtClean="0">
                <a:latin typeface="+mj-lt"/>
              </a:rPr>
              <a:t>Exhibit 9</a:t>
            </a:r>
            <a:endParaRPr lang="en-US" sz="1600" dirty="0">
              <a:latin typeface="+mj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78263869"/>
              </p:ext>
            </p:extLst>
          </p:nvPr>
        </p:nvGraphicFramePr>
        <p:xfrm>
          <a:off x="0" y="1902778"/>
          <a:ext cx="9144000" cy="2798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435601" y="2472849"/>
            <a:ext cx="934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57680" y="2263937"/>
            <a:ext cx="922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58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7288" y="2668252"/>
            <a:ext cx="955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007360" y="3326705"/>
            <a:ext cx="904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64960" y="2174384"/>
            <a:ext cx="944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894320" y="2972175"/>
            <a:ext cx="944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22072"/>
            <a:ext cx="9144000" cy="892552"/>
          </a:xfrm>
        </p:spPr>
        <p:txBody>
          <a:bodyPr/>
          <a:lstStyle/>
          <a:p>
            <a:r>
              <a:rPr lang="en-US" dirty="0" smtClean="0"/>
              <a:t>Adults </a:t>
            </a:r>
            <a:r>
              <a:rPr lang="en-US" dirty="0"/>
              <a:t>Who Obtained Coverage Found It Easier to Find an Affordable Plan Than Adults Who Did Not Obtain Coverage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-1" y="5454283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Notes: Segments may not sum to subtotals because of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rounding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. “Obtained marketplace coverage” includes those who visited the marketplace and have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had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marketplace coverage for three years or less. “Did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 obtain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c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overage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” does not include those who obtained coverage through another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source. </a:t>
            </a:r>
            <a:b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* Marketplace-eligible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includes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adults in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expansion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states who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are above 138% FPL and adults in </a:t>
            </a:r>
            <a:r>
              <a:rPr lang="en-US" sz="1100" dirty="0" err="1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nonexpansion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states who are above 100% FPL. </a:t>
            </a:r>
          </a:p>
          <a:p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2016.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0" y="1216152"/>
            <a:ext cx="9144000" cy="731520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 anchor="ctr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How easy or difficult was it to find . . . ?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896" y="1347823"/>
            <a:ext cx="378391" cy="46817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3914950" y="2261080"/>
            <a:ext cx="11587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Somewhat easy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916238" y="2023336"/>
            <a:ext cx="7758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Very easy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812969" y="2349287"/>
            <a:ext cx="118872" cy="118872"/>
          </a:xfrm>
          <a:prstGeom prst="rect">
            <a:avLst/>
          </a:prstGeom>
          <a:solidFill>
            <a:srgbClr val="89B19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50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14257" y="2111543"/>
            <a:ext cx="118872" cy="118872"/>
          </a:xfrm>
          <a:prstGeom prst="rect">
            <a:avLst/>
          </a:prstGeom>
          <a:solidFill>
            <a:srgbClr val="00673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50">
              <a:solidFill>
                <a:prstClr val="white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87476" y="4737757"/>
            <a:ext cx="2653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566057"/>
                </a:solidFill>
                <a:ea typeface="ＭＳ Ｐゴシック" charset="0"/>
              </a:rPr>
              <a:t>A plan you could afford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334774" y="4737757"/>
            <a:ext cx="3617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566057"/>
                </a:solidFill>
                <a:ea typeface="ＭＳ Ｐゴシック" charset="0"/>
              </a:rPr>
              <a:t>A plan with the type of coverage you need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32295" y="5074128"/>
            <a:ext cx="7714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rgbClr val="566057"/>
                </a:solidFill>
                <a:latin typeface="Calibri" panose="020F0502020204030204" pitchFamily="34" charset="0"/>
              </a:rPr>
              <a:t>Percent </a:t>
            </a:r>
            <a:r>
              <a:rPr lang="en-US" sz="1200" i="1" dirty="0" smtClean="0">
                <a:solidFill>
                  <a:srgbClr val="566057"/>
                </a:solidFill>
                <a:latin typeface="Calibri" panose="020F0502020204030204" pitchFamily="34" charset="0"/>
              </a:rPr>
              <a:t>of adults </a:t>
            </a:r>
            <a:r>
              <a:rPr lang="en-US" sz="1200" i="1" dirty="0">
                <a:solidFill>
                  <a:srgbClr val="566057"/>
                </a:solidFill>
                <a:latin typeface="Calibri" panose="020F0502020204030204" pitchFamily="34" charset="0"/>
              </a:rPr>
              <a:t>ages 19–64 who went to the marketplace and are </a:t>
            </a:r>
            <a:r>
              <a:rPr lang="en-US" sz="1200" i="1" dirty="0" smtClean="0">
                <a:solidFill>
                  <a:srgbClr val="566057"/>
                </a:solidFill>
                <a:latin typeface="Calibri" panose="020F0502020204030204" pitchFamily="34" charset="0"/>
              </a:rPr>
              <a:t>marketplace-eligible*</a:t>
            </a:r>
            <a:endParaRPr lang="en-US" sz="1200" i="1" dirty="0">
              <a:solidFill>
                <a:srgbClr val="566057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28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Tracking brief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3">
    <a:dk1>
      <a:srgbClr val="566057"/>
    </a:dk1>
    <a:lt1>
      <a:srgbClr val="FFFFFF"/>
    </a:lt1>
    <a:dk2>
      <a:srgbClr val="0F537B"/>
    </a:dk2>
    <a:lt2>
      <a:srgbClr val="EEECE1"/>
    </a:lt2>
    <a:accent1>
      <a:srgbClr val="104068"/>
    </a:accent1>
    <a:accent2>
      <a:srgbClr val="B8D9EC"/>
    </a:accent2>
    <a:accent3>
      <a:srgbClr val="89B19C"/>
    </a:accent3>
    <a:accent4>
      <a:srgbClr val="589478"/>
    </a:accent4>
    <a:accent5>
      <a:srgbClr val="308261"/>
    </a:accent5>
    <a:accent6>
      <a:srgbClr val="00673F"/>
    </a:accent6>
    <a:hlink>
      <a:srgbClr val="17619E"/>
    </a:hlink>
    <a:folHlink>
      <a:srgbClr val="0E366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Tracking brief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104068"/>
    </a:accent1>
    <a:accent2>
      <a:srgbClr val="B8D9EC"/>
    </a:accent2>
    <a:accent3>
      <a:srgbClr val="89B19C"/>
    </a:accent3>
    <a:accent4>
      <a:srgbClr val="589478"/>
    </a:accent4>
    <a:accent5>
      <a:srgbClr val="308261"/>
    </a:accent5>
    <a:accent6>
      <a:srgbClr val="00673F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Tracking brief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104068"/>
    </a:accent1>
    <a:accent2>
      <a:srgbClr val="B8D9EC"/>
    </a:accent2>
    <a:accent3>
      <a:srgbClr val="89B19C"/>
    </a:accent3>
    <a:accent4>
      <a:srgbClr val="589478"/>
    </a:accent4>
    <a:accent5>
      <a:srgbClr val="308261"/>
    </a:accent5>
    <a:accent6>
      <a:srgbClr val="00673F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13833</TotalTime>
  <Words>1198</Words>
  <Application>Microsoft Macintosh PowerPoint</Application>
  <PresentationFormat>On-screen Show (4:3)</PresentationFormat>
  <Paragraphs>162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Calibri Light</vt:lpstr>
      <vt:lpstr>Georgia</vt:lpstr>
      <vt:lpstr>ＭＳ Ｐゴシック</vt:lpstr>
      <vt:lpstr>Trebuchet MS</vt:lpstr>
      <vt:lpstr>Arial</vt:lpstr>
      <vt:lpstr>CMWF_template_5-2014_white_bg</vt:lpstr>
      <vt:lpstr>Working-Age Adults at High Risk of Lacking Insurance Made the Greatest Gains in Coverage, 2013–2016</vt:lpstr>
      <vt:lpstr>As the Number of Uninsured Adults Has Fallen, Latinos Have Become a Growing Share</vt:lpstr>
      <vt:lpstr>Most Uninsured Adults and Young Adults Have Incomes That Might Make Them Eligible for Marketplace Subsidies or Medicaid</vt:lpstr>
      <vt:lpstr>Low-Income Adults in States That Have Not Expanded Medicaid Are Uninsured at Twice the Rates of Those in Expansion States</vt:lpstr>
      <vt:lpstr>Awareness of the Marketplaces Is Lower Among Demographic Groups with Higher Uninsured Rates</vt:lpstr>
      <vt:lpstr>Reasons Cited by Uninsured Adults for Not Visiting the Marketplace</vt:lpstr>
      <vt:lpstr>Among Marketplace Visitors Who Neither Enrolled nor Got Coverage from Another Source, Most Said They Could Not Find an Affordable Plan</vt:lpstr>
      <vt:lpstr>Adults Who Obtained Marketplace Coverage Found It Easier to Compare Plan Features Than Adults Who Did Not Obtain Coverage</vt:lpstr>
      <vt:lpstr>Adults Who Obtained Coverage Found It Easier to Find an Affordable Plan Than Adults Who Did Not Obtain Coverage</vt:lpstr>
      <vt:lpstr>Ratings of the Overall Marketplace Shopping Experience Were Higher Among Those Who Enrolled Compared to Those Who Did Not Enroll</vt:lpstr>
      <vt:lpstr>Three of Four Adults Who Received Personal Assistance Obtained Coverage</vt:lpstr>
    </vt:vector>
  </TitlesOfParts>
  <Manager/>
  <Company>The Commonwealth Fund</Company>
  <LinksUpToDate>false</LinksUpToDate>
  <SharedDoc>false</SharedDoc>
  <HyperlinkBase/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EXHIBITS—Who Are the Remaining Uninsured and Why Haven't They Signed Up for Coverage?</dc:title>
  <dc:subject>Findings from the Commonwealth Fund Affordable Care Act Tracking Survey, February–April 2016</dc:subject>
  <dc:creator>Collins Gunja Doty Beutel</dc:creator>
  <cp:keywords>EXHIBITS—Who Are the Remaining Uninsured and Why Haven't They Signed Up for Coverage?</cp:keywords>
  <dc:description>EXHIBITS—Who Are the Remaining Uninsured and Why Haven't They Signed Up for Coverage?</dc:description>
  <cp:lastModifiedBy>Paul Frame</cp:lastModifiedBy>
  <cp:revision>609</cp:revision>
  <cp:lastPrinted>2016-08-10T16:16:40Z</cp:lastPrinted>
  <dcterms:created xsi:type="dcterms:W3CDTF">2016-04-08T19:22:54Z</dcterms:created>
  <dcterms:modified xsi:type="dcterms:W3CDTF">2016-08-17T15:16:39Z</dcterms:modified>
  <cp:category/>
</cp:coreProperties>
</file>