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14" r:id="rId2"/>
    <p:sldId id="292" r:id="rId3"/>
    <p:sldId id="294" r:id="rId4"/>
    <p:sldId id="297" r:id="rId5"/>
    <p:sldId id="313" r:id="rId6"/>
    <p:sldId id="302" r:id="rId7"/>
    <p:sldId id="303" r:id="rId8"/>
    <p:sldId id="263" r:id="rId9"/>
    <p:sldId id="299" r:id="rId10"/>
    <p:sldId id="305" r:id="rId11"/>
    <p:sldId id="301" r:id="rId12"/>
    <p:sldId id="315" r:id="rId13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00673F"/>
    <a:srgbClr val="89B19C"/>
    <a:srgbClr val="104068"/>
    <a:srgbClr val="589478"/>
    <a:srgbClr val="E4F6FB"/>
    <a:srgbClr val="83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6" autoAdjust="0"/>
    <p:restoredTop sz="94660"/>
  </p:normalViewPr>
  <p:slideViewPr>
    <p:cSldViewPr snapToGrid="0">
      <p:cViewPr>
        <p:scale>
          <a:sx n="125" d="100"/>
          <a:sy n="125" d="100"/>
        </p:scale>
        <p:origin x="3704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160266269413"/>
          <c:y val="0.214120983287765"/>
          <c:w val="0.69424566989807"/>
          <c:h val="0.64273841913568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Pays nothing</c:v>
                </c:pt>
              </c:strCache>
            </c:strRef>
          </c:tx>
          <c:spPr>
            <a:pattFill prst="ltUpDiag">
              <a:fgClr>
                <a:schemeClr val="accent2">
                  <a:lumMod val="75000"/>
                </a:schemeClr>
              </a:fgClr>
              <a:bgClr>
                <a:schemeClr val="accent2"/>
              </a:bgClr>
            </a:patt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566057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Employer coverage</c:v>
                </c:pt>
                <c:pt idx="1">
                  <c:v>Marketplace coverage</c:v>
                </c:pt>
                <c:pt idx="3">
                  <c:v>Employer coverage</c:v>
                </c:pt>
                <c:pt idx="4">
                  <c:v>Marketplace coverage</c:v>
                </c:pt>
                <c:pt idx="6">
                  <c:v>Employer coverage</c:v>
                </c:pt>
                <c:pt idx="7">
                  <c:v>Marketplace coverage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20.66</c:v>
                </c:pt>
                <c:pt idx="1">
                  <c:v>10.32</c:v>
                </c:pt>
                <c:pt idx="3">
                  <c:v>16.27</c:v>
                </c:pt>
                <c:pt idx="4">
                  <c:v>25.56</c:v>
                </c:pt>
                <c:pt idx="6">
                  <c:v>18.93</c:v>
                </c:pt>
                <c:pt idx="7">
                  <c:v>20.48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$1 to less than $125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Employer coverage</c:v>
                </c:pt>
                <c:pt idx="1">
                  <c:v>Marketplace coverage</c:v>
                </c:pt>
                <c:pt idx="3">
                  <c:v>Employer coverage</c:v>
                </c:pt>
                <c:pt idx="4">
                  <c:v>Marketplace coverage</c:v>
                </c:pt>
                <c:pt idx="6">
                  <c:v>Employer coverage</c:v>
                </c:pt>
                <c:pt idx="7">
                  <c:v>Marketplace coverage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39.42</c:v>
                </c:pt>
                <c:pt idx="1">
                  <c:v>28.47</c:v>
                </c:pt>
                <c:pt idx="3">
                  <c:v>43.24</c:v>
                </c:pt>
                <c:pt idx="4">
                  <c:v>40.11</c:v>
                </c:pt>
                <c:pt idx="6">
                  <c:v>40.93</c:v>
                </c:pt>
                <c:pt idx="7">
                  <c:v>36.23000000000001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$125 or more</c:v>
                </c:pt>
              </c:strCache>
            </c:strRef>
          </c:tx>
          <c:spPr>
            <a:solidFill>
              <a:srgbClr val="89B19C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Employer coverage</c:v>
                </c:pt>
                <c:pt idx="1">
                  <c:v>Marketplace coverage</c:v>
                </c:pt>
                <c:pt idx="3">
                  <c:v>Employer coverage</c:v>
                </c:pt>
                <c:pt idx="4">
                  <c:v>Marketplace coverage</c:v>
                </c:pt>
                <c:pt idx="6">
                  <c:v>Employer coverage</c:v>
                </c:pt>
                <c:pt idx="7">
                  <c:v>Marketplace coverage</c:v>
                </c:pt>
              </c:strCache>
            </c:strRef>
          </c:cat>
          <c:val>
            <c:numRef>
              <c:f>Sheet1!$D$2:$D$9</c:f>
              <c:numCache>
                <c:formatCode>0</c:formatCode>
                <c:ptCount val="8"/>
                <c:pt idx="0">
                  <c:v>33.95</c:v>
                </c:pt>
                <c:pt idx="1">
                  <c:v>58.33000000000001</c:v>
                </c:pt>
                <c:pt idx="3">
                  <c:v>24.12</c:v>
                </c:pt>
                <c:pt idx="4">
                  <c:v>32.05</c:v>
                </c:pt>
                <c:pt idx="6">
                  <c:v>30.07</c:v>
                </c:pt>
                <c:pt idx="7">
                  <c:v>40.81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Don't know or refused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Employer coverage</c:v>
                </c:pt>
                <c:pt idx="1">
                  <c:v>Marketplace coverage</c:v>
                </c:pt>
                <c:pt idx="3">
                  <c:v>Employer coverage</c:v>
                </c:pt>
                <c:pt idx="4">
                  <c:v>Marketplace coverage</c:v>
                </c:pt>
                <c:pt idx="6">
                  <c:v>Employer coverage</c:v>
                </c:pt>
                <c:pt idx="7">
                  <c:v>Marketplace coverage</c:v>
                </c:pt>
              </c:strCache>
            </c:strRef>
          </c:cat>
          <c:val>
            <c:numRef>
              <c:f>Sheet1!$E$2:$E$9</c:f>
              <c:numCache>
                <c:formatCode>0</c:formatCode>
                <c:ptCount val="8"/>
                <c:pt idx="0">
                  <c:v>5.98</c:v>
                </c:pt>
                <c:pt idx="1">
                  <c:v>2.88</c:v>
                </c:pt>
                <c:pt idx="3">
                  <c:v>16.38</c:v>
                </c:pt>
                <c:pt idx="4">
                  <c:v>2.28</c:v>
                </c:pt>
                <c:pt idx="6">
                  <c:v>10.08</c:v>
                </c:pt>
                <c:pt idx="7">
                  <c:v>2.48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093958320"/>
        <c:axId val="2096563760"/>
      </c:barChart>
      <c:catAx>
        <c:axId val="2093958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96563760"/>
        <c:crosses val="autoZero"/>
        <c:auto val="1"/>
        <c:lblAlgn val="ctr"/>
        <c:lblOffset val="100"/>
        <c:noMultiLvlLbl val="0"/>
      </c:catAx>
      <c:valAx>
        <c:axId val="2096563760"/>
        <c:scaling>
          <c:orientation val="minMax"/>
          <c:max val="100.0"/>
          <c:min val="0.0"/>
        </c:scaling>
        <c:delete val="1"/>
        <c:axPos val="b"/>
        <c:numFmt formatCode="0" sourceLinked="1"/>
        <c:majorTickMark val="out"/>
        <c:minorTickMark val="none"/>
        <c:tickLblPos val="nextTo"/>
        <c:crossAx val="2093958320"/>
        <c:crosses val="autoZero"/>
        <c:crossBetween val="between"/>
        <c:majorUnit val="25.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023735912475625"/>
          <c:y val="0.0693090081293463"/>
          <c:w val="0.848618144035871"/>
          <c:h val="0.091941946595017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76965708990326"/>
          <c:y val="0.114194012451595"/>
          <c:w val="0.832023909306218"/>
          <c:h val="0.68094123815575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rgbClr val="89B1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33.6</c:v>
                </c:pt>
                <c:pt idx="1">
                  <c:v>39.07</c:v>
                </c:pt>
                <c:pt idx="2">
                  <c:v>26.33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44.78</c:v>
                </c:pt>
                <c:pt idx="1">
                  <c:v>41.03</c:v>
                </c:pt>
                <c:pt idx="2">
                  <c:v>49.77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-2137902064"/>
        <c:axId val="-2137905376"/>
      </c:barChart>
      <c:catAx>
        <c:axId val="-213790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566057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137905376"/>
        <c:crosses val="autoZero"/>
        <c:auto val="1"/>
        <c:lblAlgn val="ctr"/>
        <c:lblOffset val="100"/>
        <c:tickLblSkip val="1"/>
        <c:noMultiLvlLbl val="0"/>
      </c:catAx>
      <c:valAx>
        <c:axId val="-2137905376"/>
        <c:scaling>
          <c:orientation val="minMax"/>
          <c:max val="100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crossAx val="-2137902064"/>
        <c:crosses val="autoZero"/>
        <c:crossBetween val="between"/>
        <c:majorUnit val="25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4780911057948"/>
          <c:y val="0.117981568571043"/>
          <c:w val="0.945176226273397"/>
          <c:h val="0.71550369530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Marketplace</c:v>
                </c:pt>
                <c:pt idx="2">
                  <c:v>Employer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20.89</c:v>
                </c:pt>
                <c:pt idx="1">
                  <c:v>23.06</c:v>
                </c:pt>
                <c:pt idx="2">
                  <c:v>18.77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-2139277312"/>
        <c:axId val="-2139265424"/>
      </c:barChart>
      <c:catAx>
        <c:axId val="-213927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9265424"/>
        <c:crosses val="autoZero"/>
        <c:auto val="1"/>
        <c:lblAlgn val="ctr"/>
        <c:lblOffset val="100"/>
        <c:noMultiLvlLbl val="0"/>
      </c:catAx>
      <c:valAx>
        <c:axId val="-2139265424"/>
        <c:scaling>
          <c:orientation val="minMax"/>
          <c:max val="50.0"/>
        </c:scaling>
        <c:delete val="0"/>
        <c:axPos val="l"/>
        <c:numFmt formatCode="0" sourceLinked="1"/>
        <c:majorTickMark val="out"/>
        <c:minorTickMark val="none"/>
        <c:tickLblPos val="nextTo"/>
        <c:crossAx val="-2139277312"/>
        <c:crosses val="autoZero"/>
        <c:crossBetween val="between"/>
        <c:majorUnit val="25.0"/>
        <c:minorUnit val="1.0"/>
      </c:valAx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330520242421"/>
          <c:y val="0.0410073097354893"/>
          <c:w val="0.905288149465188"/>
          <c:h val="0.918528663826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175">
              <a:solidFill>
                <a:srgbClr val="566057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3175">
                <a:noFill/>
              </a:ln>
            </c:spPr>
          </c:dPt>
          <c:dPt>
            <c:idx val="2"/>
            <c:bubble3D val="0"/>
            <c:spPr>
              <a:solidFill>
                <a:schemeClr val="accent6"/>
              </a:solidFill>
              <a:ln w="3175">
                <a:noFill/>
              </a:ln>
            </c:spPr>
          </c:dPt>
          <c:dPt>
            <c:idx val="3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3175">
                <a:noFill/>
              </a:ln>
            </c:spPr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 w="3175">
                <a:noFill/>
              </a:ln>
            </c:spPr>
          </c:dPt>
          <c:dLbls>
            <c:dLbl>
              <c:idx val="0"/>
              <c:layout>
                <c:manualLayout>
                  <c:x val="0.264358217872326"/>
                  <c:y val="0.08222817912043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986356917329"/>
                      <c:h val="0.25564918626032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53321177164666"/>
                  <c:y val="0.1756658456778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589859859779"/>
                      <c:h val="0.31498807846537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75143260782776"/>
                  <c:y val="-0.1162777018369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730333139171"/>
                      <c:h val="0.380516716441224"/>
                    </c:manualLayout>
                  </c15:layout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 smtClean="0"/>
                      <a:t>Other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9%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176957102640075"/>
                  <c:y val="-0.004171716831730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Amount of the premium</c:v>
                </c:pt>
                <c:pt idx="1">
                  <c:v>Amount of the deductible and other copayments</c:v>
                </c:pt>
                <c:pt idx="2">
                  <c:v>Preferred doctor, health clinic, or hospital included in plan's network</c:v>
                </c:pt>
                <c:pt idx="3">
                  <c:v>Other</c:v>
                </c:pt>
                <c:pt idx="4">
                  <c:v>Don't know or refused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36.32</c:v>
                </c:pt>
                <c:pt idx="1">
                  <c:v>25.93</c:v>
                </c:pt>
                <c:pt idx="2">
                  <c:v>27.81</c:v>
                </c:pt>
                <c:pt idx="3">
                  <c:v>9.0</c:v>
                </c:pt>
                <c:pt idx="4">
                  <c:v>1.22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8"/>
      </c:pieChart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38039179028643"/>
          <c:y val="0.0665018419922679"/>
          <c:w val="0.947520145081706"/>
          <c:h val="0.7837836204875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89B19C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  <c:pt idx="4">
                  <c:v>Total</c:v>
                </c:pt>
                <c:pt idx="5">
                  <c:v>Incomes below 250% FPL</c:v>
                </c:pt>
                <c:pt idx="6">
                  <c:v>Incomes 250% FPL or more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26.38</c:v>
                </c:pt>
                <c:pt idx="1">
                  <c:v>24.44</c:v>
                </c:pt>
                <c:pt idx="2">
                  <c:v>27.68</c:v>
                </c:pt>
                <c:pt idx="4">
                  <c:v>31.8</c:v>
                </c:pt>
                <c:pt idx="5">
                  <c:v>25.99</c:v>
                </c:pt>
                <c:pt idx="6">
                  <c:v>35.71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  <c:pt idx="4">
                  <c:v>Total</c:v>
                </c:pt>
                <c:pt idx="5">
                  <c:v>Incomes below 250% FPL</c:v>
                </c:pt>
                <c:pt idx="6">
                  <c:v>Incomes 250% FPL or more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15.38</c:v>
                </c:pt>
                <c:pt idx="1">
                  <c:v>18.35</c:v>
                </c:pt>
                <c:pt idx="2">
                  <c:v>13.38</c:v>
                </c:pt>
                <c:pt idx="4">
                  <c:v>18.19</c:v>
                </c:pt>
                <c:pt idx="5">
                  <c:v>21.14</c:v>
                </c:pt>
                <c:pt idx="6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-2127196384"/>
        <c:axId val="-2127189200"/>
      </c:barChart>
      <c:catAx>
        <c:axId val="-212719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9525">
            <a:solidFill>
              <a:srgbClr val="566057"/>
            </a:solidFill>
          </a:ln>
        </c:spPr>
        <c:crossAx val="-2127189200"/>
        <c:crosses val="autoZero"/>
        <c:auto val="1"/>
        <c:lblAlgn val="ctr"/>
        <c:lblOffset val="100"/>
        <c:noMultiLvlLbl val="0"/>
      </c:catAx>
      <c:valAx>
        <c:axId val="-2127189200"/>
        <c:scaling>
          <c:orientation val="minMax"/>
          <c:max val="75.0"/>
          <c:min val="0.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-2127196384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200" b="0" i="0">
          <a:solidFill>
            <a:srgbClr val="566057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0805842063971"/>
          <c:y val="0.0730455325975388"/>
          <c:w val="0.931939846883671"/>
          <c:h val="0.625259763738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Your old plan was no _x000d_longer being offered </c:v>
                </c:pt>
                <c:pt idx="1">
                  <c:v>Your new plan has a _x000d_lower premium than _x000d_your old plan </c:v>
                </c:pt>
                <c:pt idx="2">
                  <c:v>Your new plan has _x000d_more of the doctors or _x000d_hospitals you want </c:v>
                </c:pt>
                <c:pt idx="3">
                  <c:v>Your new plan has a _x000d_lower deductible than _x000d_your old plan</c:v>
                </c:pt>
                <c:pt idx="4">
                  <c:v>Some other reason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44.77</c:v>
                </c:pt>
                <c:pt idx="1">
                  <c:v>39.86</c:v>
                </c:pt>
                <c:pt idx="2">
                  <c:v>29.68</c:v>
                </c:pt>
                <c:pt idx="3">
                  <c:v>15.64</c:v>
                </c:pt>
                <c:pt idx="4">
                  <c:v>23.21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-2128315488"/>
        <c:axId val="-2128324096"/>
      </c:barChart>
      <c:catAx>
        <c:axId val="-212831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8324096"/>
        <c:crosses val="autoZero"/>
        <c:auto val="1"/>
        <c:lblAlgn val="ctr"/>
        <c:lblOffset val="100"/>
        <c:noMultiLvlLbl val="0"/>
      </c:catAx>
      <c:valAx>
        <c:axId val="-2128324096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crossAx val="-2128315488"/>
        <c:crosses val="autoZero"/>
        <c:crossBetween val="between"/>
        <c:majorUnit val="25.0"/>
        <c:minorUnit val="1.0"/>
      </c:valAx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1617890293833"/>
          <c:y val="0.148074102079395"/>
          <c:w val="0.924845107148345"/>
          <c:h val="0.666334009512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It was easier to stay _x000d_in your plan</c:v>
                </c:pt>
                <c:pt idx="1">
                  <c:v>You are satisfied _x000d_with your plan</c:v>
                </c:pt>
                <c:pt idx="2">
                  <c:v>You like your doctors and _x000d_didn't want to change</c:v>
                </c:pt>
                <c:pt idx="3">
                  <c:v>Some othe reason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87.16000000000001</c:v>
                </c:pt>
                <c:pt idx="1">
                  <c:v>77.43</c:v>
                </c:pt>
                <c:pt idx="2">
                  <c:v>63.74</c:v>
                </c:pt>
                <c:pt idx="3">
                  <c:v>19.95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-2127097040"/>
        <c:axId val="-2127094560"/>
      </c:barChart>
      <c:catAx>
        <c:axId val="-212709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7094560"/>
        <c:crosses val="autoZero"/>
        <c:auto val="1"/>
        <c:lblAlgn val="ctr"/>
        <c:lblOffset val="100"/>
        <c:noMultiLvlLbl val="0"/>
      </c:catAx>
      <c:valAx>
        <c:axId val="-2127094560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crossAx val="-2127097040"/>
        <c:crosses val="autoZero"/>
        <c:crossBetween val="between"/>
        <c:majorUnit val="25.0"/>
        <c:minorUnit val="1.0"/>
      </c:valAx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2292521898772"/>
          <c:y val="0.0313506044450938"/>
          <c:w val="0.939964082217305"/>
          <c:h val="0.82149853239957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89B1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Marketplace</c:v>
                </c:pt>
                <c:pt idx="1">
                  <c:v>Employer</c:v>
                </c:pt>
                <c:pt idx="3">
                  <c:v>Marketplace</c:v>
                </c:pt>
                <c:pt idx="4">
                  <c:v>Employer</c:v>
                </c:pt>
                <c:pt idx="6">
                  <c:v>Marketplace</c:v>
                </c:pt>
                <c:pt idx="7">
                  <c:v>Employer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29.73</c:v>
                </c:pt>
                <c:pt idx="1">
                  <c:v>34.9</c:v>
                </c:pt>
                <c:pt idx="3">
                  <c:v>27.46</c:v>
                </c:pt>
                <c:pt idx="4">
                  <c:v>32.02</c:v>
                </c:pt>
                <c:pt idx="6">
                  <c:v>32.42</c:v>
                </c:pt>
                <c:pt idx="7">
                  <c:v>35.8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Marketplace</c:v>
                </c:pt>
                <c:pt idx="1">
                  <c:v>Employer</c:v>
                </c:pt>
                <c:pt idx="3">
                  <c:v>Marketplace</c:v>
                </c:pt>
                <c:pt idx="4">
                  <c:v>Employer</c:v>
                </c:pt>
                <c:pt idx="6">
                  <c:v>Marketplace</c:v>
                </c:pt>
                <c:pt idx="7">
                  <c:v>Employer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18.94</c:v>
                </c:pt>
                <c:pt idx="1">
                  <c:v>40.39</c:v>
                </c:pt>
                <c:pt idx="3">
                  <c:v>20.59</c:v>
                </c:pt>
                <c:pt idx="4">
                  <c:v>29.99</c:v>
                </c:pt>
                <c:pt idx="6">
                  <c:v>16.99</c:v>
                </c:pt>
                <c:pt idx="7">
                  <c:v>43.68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-2136591024"/>
        <c:axId val="-2136587712"/>
      </c:barChart>
      <c:catAx>
        <c:axId val="-213659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566057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136587712"/>
        <c:crosses val="autoZero"/>
        <c:auto val="0"/>
        <c:lblAlgn val="ctr"/>
        <c:lblOffset val="0"/>
        <c:noMultiLvlLbl val="0"/>
      </c:catAx>
      <c:valAx>
        <c:axId val="-2136587712"/>
        <c:scaling>
          <c:orientation val="minMax"/>
          <c:max val="100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crossAx val="-2136591024"/>
        <c:crosses val="autoZero"/>
        <c:crossBetween val="between"/>
        <c:majorUnit val="25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333442186081"/>
          <c:y val="0.0298830585984011"/>
          <c:w val="0.934396316856717"/>
          <c:h val="0.84012371462734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Deductible $1000 or more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428685905550032"/>
                  <c:y val="-0.2343311279394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1971693738991E-17"/>
                  <c:y val="-0.207746193702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23943387477984E-17"/>
                  <c:y val="-0.1704927859705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0285790603700021"/>
                  <c:y val="-0.1588782781984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0"/>
                  <c:y val="-0.3262341968911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0014289530185001"/>
                  <c:y val="-0.2314681546432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566057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Marketplace</c:v>
                </c:pt>
                <c:pt idx="1">
                  <c:v>Employer</c:v>
                </c:pt>
                <c:pt idx="3">
                  <c:v>Marketplace</c:v>
                </c:pt>
                <c:pt idx="4">
                  <c:v>Employer</c:v>
                </c:pt>
                <c:pt idx="6">
                  <c:v>Marketplace</c:v>
                </c:pt>
                <c:pt idx="7">
                  <c:v>Employer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45.36</c:v>
                </c:pt>
                <c:pt idx="1">
                  <c:v>37.85</c:v>
                </c:pt>
                <c:pt idx="3">
                  <c:v>29.71</c:v>
                </c:pt>
                <c:pt idx="4">
                  <c:v>25.87</c:v>
                </c:pt>
                <c:pt idx="6">
                  <c:v>67.89</c:v>
                </c:pt>
                <c:pt idx="7">
                  <c:v>41.68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-2136562320"/>
        <c:axId val="-2136559056"/>
      </c:barChart>
      <c:catAx>
        <c:axId val="-213656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566057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136559056"/>
        <c:crosses val="autoZero"/>
        <c:auto val="0"/>
        <c:lblAlgn val="ctr"/>
        <c:lblOffset val="0"/>
        <c:noMultiLvlLbl val="0"/>
      </c:catAx>
      <c:valAx>
        <c:axId val="-2136559056"/>
        <c:scaling>
          <c:orientation val="minMax"/>
          <c:max val="100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crossAx val="-2136562320"/>
        <c:crosses val="autoZero"/>
        <c:crossBetween val="between"/>
        <c:majorUnit val="25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01284978678145"/>
          <c:y val="0.129678951281954"/>
          <c:w val="0.929423902567671"/>
          <c:h val="0.738527977922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Decreased</c:v>
                </c:pt>
              </c:strCache>
            </c:strRef>
          </c:tx>
          <c:spPr>
            <a:solidFill>
              <a:srgbClr val="104068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</c:strCache>
            </c:strRef>
          </c:cat>
          <c:val>
            <c:numRef>
              <c:f>Sheet1!$B$2:$D$2</c:f>
              <c:numCache>
                <c:formatCode>0</c:formatCode>
                <c:ptCount val="3"/>
                <c:pt idx="0">
                  <c:v>11.11</c:v>
                </c:pt>
                <c:pt idx="1">
                  <c:v>9.229999999999998</c:v>
                </c:pt>
                <c:pt idx="2">
                  <c:v>13.91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Stayed about the same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 w="317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</c:strCache>
            </c:strRef>
          </c:cat>
          <c:val>
            <c:numRef>
              <c:f>Sheet1!$B$3:$D$3</c:f>
              <c:numCache>
                <c:formatCode>0</c:formatCode>
                <c:ptCount val="3"/>
                <c:pt idx="0">
                  <c:v>33.38</c:v>
                </c:pt>
                <c:pt idx="1">
                  <c:v>42.03</c:v>
                </c:pt>
                <c:pt idx="2">
                  <c:v>20.43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Increased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52.89</c:v>
                </c:pt>
                <c:pt idx="1">
                  <c:v>45.22</c:v>
                </c:pt>
                <c:pt idx="2">
                  <c:v>64.36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axId val="-2136489296"/>
        <c:axId val="-2136486752"/>
      </c:barChart>
      <c:catAx>
        <c:axId val="-213648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6486752"/>
        <c:crosses val="autoZero"/>
        <c:auto val="1"/>
        <c:lblAlgn val="ctr"/>
        <c:lblOffset val="100"/>
        <c:noMultiLvlLbl val="0"/>
      </c:catAx>
      <c:valAx>
        <c:axId val="-2136486752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crossAx val="-2136489296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199058650957559"/>
          <c:y val="0.0313786602409295"/>
          <c:w val="0.594386241354156"/>
          <c:h val="0.07160851076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0" i="0">
          <a:solidFill>
            <a:srgbClr val="566057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7693072620205"/>
          <c:y val="0.120747303032983"/>
          <c:w val="0.939294091631739"/>
          <c:h val="0.6579356043858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confident</c:v>
                </c:pt>
              </c:strCache>
            </c:strRef>
          </c:tx>
          <c:spPr>
            <a:solidFill>
              <a:srgbClr val="89B19C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Marketplace</c:v>
                </c:pt>
                <c:pt idx="1">
                  <c:v>Employer</c:v>
                </c:pt>
                <c:pt idx="3">
                  <c:v>Marketplace</c:v>
                </c:pt>
                <c:pt idx="4">
                  <c:v>Employer</c:v>
                </c:pt>
                <c:pt idx="6">
                  <c:v>Marketplace</c:v>
                </c:pt>
                <c:pt idx="7">
                  <c:v>Employer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34.74</c:v>
                </c:pt>
                <c:pt idx="1">
                  <c:v>35.46</c:v>
                </c:pt>
                <c:pt idx="3">
                  <c:v>29.77</c:v>
                </c:pt>
                <c:pt idx="4">
                  <c:v>34.15000000000001</c:v>
                </c:pt>
                <c:pt idx="6">
                  <c:v>41.88</c:v>
                </c:pt>
                <c:pt idx="7">
                  <c:v>35.93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confident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Marketplace</c:v>
                </c:pt>
                <c:pt idx="1">
                  <c:v>Employer</c:v>
                </c:pt>
                <c:pt idx="3">
                  <c:v>Marketplace</c:v>
                </c:pt>
                <c:pt idx="4">
                  <c:v>Employer</c:v>
                </c:pt>
                <c:pt idx="6">
                  <c:v>Marketplace</c:v>
                </c:pt>
                <c:pt idx="7">
                  <c:v>Employer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26.15</c:v>
                </c:pt>
                <c:pt idx="1">
                  <c:v>43.78</c:v>
                </c:pt>
                <c:pt idx="3">
                  <c:v>24.96</c:v>
                </c:pt>
                <c:pt idx="4">
                  <c:v>38.13</c:v>
                </c:pt>
                <c:pt idx="6">
                  <c:v>27.86</c:v>
                </c:pt>
                <c:pt idx="7">
                  <c:v>45.79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-2139011328"/>
        <c:axId val="-2139018720"/>
      </c:barChart>
      <c:catAx>
        <c:axId val="-2139011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>
            <a:solidFill>
              <a:srgbClr val="566057"/>
            </a:solidFill>
          </a:ln>
        </c:spPr>
        <c:crossAx val="-2139018720"/>
        <c:crosses val="autoZero"/>
        <c:auto val="1"/>
        <c:lblAlgn val="ctr"/>
        <c:lblOffset val="0"/>
        <c:noMultiLvlLbl val="0"/>
      </c:catAx>
      <c:valAx>
        <c:axId val="-2139018720"/>
        <c:scaling>
          <c:orientation val="minMax"/>
          <c:max val="100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crossAx val="-2139011328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"/>
          <c:y val="0.0"/>
          <c:w val="0.495038742263699"/>
          <c:h val="0.93332397864458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rgbClr val="566057"/>
              </a:solidFill>
            </a:ln>
          </c:spPr>
          <c:dPt>
            <c:idx val="0"/>
            <c:bubble3D val="0"/>
            <c:explosion val="10"/>
            <c:spPr>
              <a:solidFill>
                <a:srgbClr val="104068"/>
              </a:solidFill>
              <a:ln w="3175">
                <a:noFill/>
              </a:ln>
            </c:spPr>
          </c:dPt>
          <c:dPt>
            <c:idx val="1"/>
            <c:bubble3D val="0"/>
            <c:spPr>
              <a:solidFill>
                <a:srgbClr val="00673F"/>
              </a:solidFill>
              <a:ln w="3175">
                <a:noFill/>
              </a:ln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3175">
                <a:noFill/>
              </a:ln>
            </c:spPr>
          </c:dPt>
          <c:dLbls>
            <c:dLbl>
              <c:idx val="0"/>
              <c:layout>
                <c:manualLayout>
                  <c:x val="-0.195895950462893"/>
                  <c:y val="-0.05352082824832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410073364183"/>
                  <c:y val="-0.09088745710331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53.68000000000001</c:v>
                </c:pt>
                <c:pt idx="1">
                  <c:v>32.43</c:v>
                </c:pt>
                <c:pt idx="2">
                  <c:v>13.89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 b="0" i="0">
          <a:solidFill>
            <a:srgbClr val="566057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noFill/>
            </a:ln>
          </c:spPr>
          <c:dPt>
            <c:idx val="0"/>
            <c:bubble3D val="0"/>
            <c:spPr>
              <a:solidFill>
                <a:srgbClr val="104068"/>
              </a:solidFill>
              <a:ln w="3175">
                <a:noFill/>
              </a:ln>
            </c:spPr>
          </c:dPt>
          <c:dPt>
            <c:idx val="1"/>
            <c:bubble3D val="0"/>
            <c:spPr>
              <a:solidFill>
                <a:srgbClr val="00673F"/>
              </a:solidFill>
              <a:ln w="3175">
                <a:noFill/>
              </a:ln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3175">
                <a:noFill/>
              </a:ln>
            </c:spPr>
          </c:dPt>
          <c:dLbls>
            <c:dLbl>
              <c:idx val="0"/>
              <c:layout>
                <c:manualLayout>
                  <c:x val="0.155719746442072"/>
                  <c:y val="0.09335078992922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00832921548353"/>
                  <c:y val="-0.07929238702514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138460077987341"/>
                  <c:y val="-0.01327513594127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rgbClr val="566057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7879155378088"/>
                      <c:h val="0.16886864067297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 or refused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40.88</c:v>
                </c:pt>
                <c:pt idx="1">
                  <c:v>52.74000000000001</c:v>
                </c:pt>
                <c:pt idx="2">
                  <c:v>6.38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14"/>
      </c:pieChart>
    </c:plotArea>
    <c:plotVisOnly val="1"/>
    <c:dispBlanksAs val="gap"/>
    <c:showDLblsOverMax val="0"/>
  </c:chart>
  <c:txPr>
    <a:bodyPr/>
    <a:lstStyle/>
    <a:p>
      <a:pPr>
        <a:defRPr sz="1200" b="0" i="0"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027630728827"/>
          <c:y val="0.0149181265025803"/>
          <c:w val="0.494073736573066"/>
          <c:h val="0.960852643366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175">
              <a:solidFill>
                <a:srgbClr val="566057"/>
              </a:solidFill>
            </a:ln>
          </c:spPr>
          <c:dPt>
            <c:idx val="0"/>
            <c:bubble3D val="0"/>
            <c:spPr>
              <a:solidFill>
                <a:srgbClr val="104068"/>
              </a:solidFill>
              <a:ln w="3175">
                <a:solidFill>
                  <a:srgbClr val="566057"/>
                </a:solidFill>
              </a:ln>
            </c:spPr>
          </c:dPt>
          <c:dPt>
            <c:idx val="1"/>
            <c:bubble3D val="0"/>
            <c:spPr>
              <a:solidFill>
                <a:srgbClr val="89B19C"/>
              </a:solidFill>
              <a:ln w="3175">
                <a:noFill/>
              </a:ln>
            </c:spPr>
          </c:dPt>
          <c:dPt>
            <c:idx val="2"/>
            <c:bubble3D val="0"/>
            <c:spPr>
              <a:solidFill>
                <a:srgbClr val="00673F"/>
              </a:solidFill>
              <a:ln w="3175">
                <a:solidFill>
                  <a:srgbClr val="566057"/>
                </a:solidFill>
              </a:ln>
            </c:spPr>
          </c:dPt>
          <c:dPt>
            <c:idx val="3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3175">
                <a:noFill/>
              </a:ln>
            </c:spPr>
          </c:dPt>
          <c:dLbls>
            <c:dLbl>
              <c:idx val="0"/>
              <c:layout>
                <c:manualLayout>
                  <c:x val="0.214313272333155"/>
                  <c:y val="-0.04331396228121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61341361591966"/>
                  <c:y val="0.0751421333312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732006735136"/>
                      <c:h val="0.31798867631972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0115063273273738"/>
                  <c:y val="0.044773369773761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4184BAE0-4F4F-4B0F-91E7-B59DFFD90810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/>
                      <a:t>
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564002819528"/>
                      <c:h val="0.34570780832752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72601453373598"/>
                  <c:y val="-0.1624771921031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All of the doctors you wanted</c:v>
                </c:pt>
                <c:pt idx="1">
                  <c:v>Some of the doctors you wanted</c:v>
                </c:pt>
                <c:pt idx="2">
                  <c:v>None of the doctors you wanted</c:v>
                </c:pt>
                <c:pt idx="3">
                  <c:v>Don't know which doctors included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44.19000000000001</c:v>
                </c:pt>
                <c:pt idx="1">
                  <c:v>19.98999999999998</c:v>
                </c:pt>
                <c:pt idx="2">
                  <c:v>3.46</c:v>
                </c:pt>
                <c:pt idx="3">
                  <c:v>32.35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5"/>
      </c:pieChart>
    </c:plotArea>
    <c:plotVisOnly val="1"/>
    <c:dispBlanksAs val="gap"/>
    <c:showDLblsOverMax val="0"/>
  </c:chart>
  <c:txPr>
    <a:bodyPr/>
    <a:lstStyle/>
    <a:p>
      <a:pPr>
        <a:defRPr sz="11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7/6/16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7/6/16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CBC25-CF63-495D-AF49-382A8C4E5359}" type="slidenum">
              <a:rPr lang="en-US"/>
              <a:pPr/>
              <a:t>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82305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04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71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60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78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54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1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42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47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8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1524"/>
            <a:ext cx="77724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7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9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70768"/>
            <a:ext cx="9140825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6" y="1066802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2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223"/>
            <a:ext cx="82296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1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223"/>
            <a:ext cx="82296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4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512053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4" y="6099177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5" Type="http://schemas.openxmlformats.org/officeDocument/2006/relationships/chart" Target="../charts/chart8.xm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chart" Target="../charts/chart10.xml"/><Relationship Id="rId5" Type="http://schemas.openxmlformats.org/officeDocument/2006/relationships/image" Target="../media/image2.png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1752"/>
            <a:ext cx="9144000" cy="1246495"/>
          </a:xfrm>
          <a:noFill/>
        </p:spPr>
        <p:txBody>
          <a:bodyPr anchor="t" anchorCtr="0"/>
          <a:lstStyle/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Low-Income </a:t>
            </a:r>
            <a:r>
              <a:rPr lang="en-US" sz="28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with Marketplace Coverage Paid </a:t>
            </a: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Monthly </a:t>
            </a:r>
            <a:r>
              <a:rPr lang="en-US" sz="28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Premiums Comparable to Low-Income Adults </a:t>
            </a: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with Employer Coverage</a:t>
            </a: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-1" y="5623560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FPL refers to federal poverty level. 250%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FPL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is $29,425 for an individual or $60,625 for a family of four.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Segments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may not sum to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subtotals </a:t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because of rounding. </a:t>
            </a:r>
            <a:r>
              <a:rPr lang="en-US" sz="110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Bars may not sum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to 100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percent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because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of rounding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01960"/>
            <a:ext cx="1315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All adults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357353"/>
            <a:ext cx="228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with incomes </a:t>
            </a:r>
            <a:b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below 250% FPL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4299538"/>
            <a:ext cx="228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with incomes </a:t>
            </a:r>
            <a:b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250% FPL or more</a:t>
            </a: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endParaRPr lang="en-US" sz="16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Provider Network 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78848" name="Group 78847"/>
          <p:cNvGrpSpPr/>
          <p:nvPr/>
        </p:nvGrpSpPr>
        <p:grpSpPr>
          <a:xfrm>
            <a:off x="1349269" y="1519818"/>
            <a:ext cx="7490759" cy="4091806"/>
            <a:chOff x="1536569" y="1492386"/>
            <a:chExt cx="7490759" cy="4091806"/>
          </a:xfrm>
        </p:grpSpPr>
        <p:graphicFrame>
          <p:nvGraphicFramePr>
            <p:cNvPr id="6" name="Chart 5"/>
            <p:cNvGraphicFramePr/>
            <p:nvPr>
              <p:extLst>
                <p:ext uri="{D42A27DB-BD31-4B8C-83A1-F6EECF244321}">
                  <p14:modId xmlns:p14="http://schemas.microsoft.com/office/powerpoint/2010/main" val="199862334"/>
                </p:ext>
              </p:extLst>
            </p:nvPr>
          </p:nvGraphicFramePr>
          <p:xfrm>
            <a:off x="1536569" y="1492386"/>
            <a:ext cx="7490759" cy="38937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4119944" y="5307193"/>
              <a:ext cx="41719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dirty="0">
                  <a:solidFill>
                    <a:srgbClr val="566057"/>
                  </a:solidFill>
                  <a:latin typeface="Calibri" panose="020F0502020204030204" pitchFamily="34" charset="0"/>
                  <a:cs typeface="Arial" charset="0"/>
                </a:rPr>
                <a:t>Percent </a:t>
              </a:r>
              <a:r>
                <a:rPr lang="en-US" sz="1200" dirty="0" smtClean="0">
                  <a:solidFill>
                    <a:srgbClr val="566057"/>
                  </a:solidFill>
                  <a:latin typeface="Calibri" panose="020F0502020204030204" pitchFamily="34" charset="0"/>
                  <a:cs typeface="Arial" charset="0"/>
                </a:rPr>
                <a:t>of adults </a:t>
              </a:r>
              <a:r>
                <a:rPr lang="en-US" sz="1200" dirty="0">
                  <a:solidFill>
                    <a:srgbClr val="566057"/>
                  </a:solidFill>
                  <a:latin typeface="Calibri" panose="020F0502020204030204" pitchFamily="34" charset="0"/>
                  <a:cs typeface="Arial" charset="0"/>
                </a:rPr>
                <a:t>ages 19–64 with single policies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03312" y="2309707"/>
              <a:ext cx="2947389" cy="329184"/>
            </a:xfrm>
            <a:prstGeom prst="rect">
              <a:avLst/>
            </a:prstGeom>
            <a:noFill/>
            <a:ln w="12700">
              <a:solidFill>
                <a:srgbClr val="1040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bin" panose="020B08030502020200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03312" y="2635848"/>
              <a:ext cx="3119777" cy="329184"/>
            </a:xfrm>
            <a:prstGeom prst="rect">
              <a:avLst/>
            </a:prstGeom>
            <a:noFill/>
            <a:ln w="12700">
              <a:solidFill>
                <a:srgbClr val="1040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bin" panose="020B08030502020200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328038" y="2897192"/>
              <a:ext cx="320299" cy="18466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anchor="t">
              <a:noAutofit/>
            </a:bodyPr>
            <a:lstStyle/>
            <a:p>
              <a:pPr algn="ctr"/>
              <a:r>
                <a:rPr lang="en-US" sz="1200" b="1" dirty="0" smtClean="0">
                  <a:solidFill>
                    <a:srgbClr val="1F497D"/>
                  </a:solidFill>
                  <a:latin typeface="Calibri" charset="0"/>
                  <a:ea typeface="Calibri" charset="0"/>
                  <a:cs typeface="Calibri" charset="0"/>
                </a:rPr>
                <a:t>60%</a:t>
              </a:r>
              <a:endParaRPr lang="en-US" sz="1200" b="1" dirty="0">
                <a:solidFill>
                  <a:srgbClr val="1F497D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47957" y="2184594"/>
              <a:ext cx="320299" cy="18466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anchor="b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1F497D"/>
                  </a:solidFill>
                  <a:latin typeface="Calibri" charset="0"/>
                  <a:ea typeface="Calibri" charset="0"/>
                  <a:cs typeface="Calibri" charset="0"/>
                </a:rPr>
                <a:t>57%</a:t>
              </a:r>
              <a:endParaRPr lang="en-US" sz="1200" b="1" dirty="0">
                <a:solidFill>
                  <a:srgbClr val="1F497D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595784" y="5018607"/>
              <a:ext cx="5289991" cy="0"/>
            </a:xfrm>
            <a:prstGeom prst="line">
              <a:avLst/>
            </a:prstGeom>
            <a:ln w="12700">
              <a:solidFill>
                <a:srgbClr val="56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507855" y="5019498"/>
              <a:ext cx="0" cy="54864"/>
            </a:xfrm>
            <a:prstGeom prst="line">
              <a:avLst/>
            </a:prstGeom>
            <a:ln w="12700">
              <a:solidFill>
                <a:srgbClr val="56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411191" y="5082013"/>
              <a:ext cx="19951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75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01741" y="5082013"/>
              <a:ext cx="21058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50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23084" y="5082013"/>
              <a:ext cx="15709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25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695029" y="5082013"/>
              <a:ext cx="23564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100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489996" y="5082013"/>
              <a:ext cx="21157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8809789" y="5019498"/>
              <a:ext cx="0" cy="54864"/>
            </a:xfrm>
            <a:prstGeom prst="line">
              <a:avLst/>
            </a:prstGeom>
            <a:ln w="12700">
              <a:solidFill>
                <a:srgbClr val="56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903983" y="5019498"/>
              <a:ext cx="0" cy="54864"/>
            </a:xfrm>
            <a:prstGeom prst="line">
              <a:avLst/>
            </a:prstGeom>
            <a:ln w="12700">
              <a:solidFill>
                <a:srgbClr val="56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205919" y="5019498"/>
              <a:ext cx="0" cy="54864"/>
            </a:xfrm>
            <a:prstGeom prst="line">
              <a:avLst/>
            </a:prstGeom>
            <a:ln w="12700">
              <a:solidFill>
                <a:srgbClr val="56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595784" y="2242159"/>
              <a:ext cx="0" cy="2840408"/>
            </a:xfrm>
            <a:prstGeom prst="line">
              <a:avLst/>
            </a:prstGeom>
            <a:ln w="12700">
              <a:solidFill>
                <a:srgbClr val="56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3603312" y="3249098"/>
              <a:ext cx="3420486" cy="329184"/>
            </a:xfrm>
            <a:prstGeom prst="rect">
              <a:avLst/>
            </a:prstGeom>
            <a:noFill/>
            <a:ln w="12700">
              <a:solidFill>
                <a:srgbClr val="1040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bin" panose="020B08030502020200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603312" y="3575239"/>
              <a:ext cx="3099816" cy="329184"/>
            </a:xfrm>
            <a:prstGeom prst="rect">
              <a:avLst/>
            </a:prstGeom>
            <a:noFill/>
            <a:ln w="12700">
              <a:solidFill>
                <a:srgbClr val="1040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bin" panose="020B08030502020200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312966" y="3836583"/>
              <a:ext cx="320299" cy="18466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anchor="t">
              <a:noAutofit/>
            </a:bodyPr>
            <a:lstStyle/>
            <a:p>
              <a:pPr algn="ctr"/>
              <a:r>
                <a:rPr lang="en-US" sz="1200" b="1" dirty="0" smtClean="0">
                  <a:solidFill>
                    <a:srgbClr val="1F497D"/>
                  </a:solidFill>
                  <a:latin typeface="Calibri" charset="0"/>
                  <a:ea typeface="Calibri" charset="0"/>
                  <a:cs typeface="Calibri" charset="0"/>
                </a:rPr>
                <a:t>60%</a:t>
              </a:r>
              <a:endParaRPr lang="en-US" sz="1200" b="1" dirty="0">
                <a:solidFill>
                  <a:srgbClr val="1F497D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38289" y="3123985"/>
              <a:ext cx="320299" cy="18466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anchor="b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1F497D"/>
                  </a:solidFill>
                  <a:latin typeface="Calibri" charset="0"/>
                  <a:ea typeface="Calibri" charset="0"/>
                  <a:cs typeface="Calibri" charset="0"/>
                </a:rPr>
                <a:t>66</a:t>
              </a:r>
              <a:r>
                <a:rPr lang="en-US" sz="1200" b="1" dirty="0" smtClean="0">
                  <a:solidFill>
                    <a:srgbClr val="1F497D"/>
                  </a:solidFill>
                  <a:latin typeface="Calibri" charset="0"/>
                  <a:ea typeface="Calibri" charset="0"/>
                  <a:cs typeface="Calibri" charset="0"/>
                </a:rPr>
                <a:t>%</a:t>
              </a:r>
              <a:endParaRPr lang="en-US" sz="1200" b="1" dirty="0">
                <a:solidFill>
                  <a:srgbClr val="1F497D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603312" y="4188620"/>
              <a:ext cx="2018741" cy="329184"/>
            </a:xfrm>
            <a:prstGeom prst="rect">
              <a:avLst/>
            </a:prstGeom>
            <a:noFill/>
            <a:ln w="12700">
              <a:solidFill>
                <a:srgbClr val="1040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bin" panose="020B0803050202020004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603311" y="4514761"/>
              <a:ext cx="3119777" cy="329184"/>
            </a:xfrm>
            <a:prstGeom prst="rect">
              <a:avLst/>
            </a:prstGeom>
            <a:noFill/>
            <a:ln w="12700">
              <a:solidFill>
                <a:srgbClr val="1040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bin" panose="020B0803050202020004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55540" y="4063507"/>
              <a:ext cx="396279" cy="18466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anchor="b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1F497D"/>
                  </a:solidFill>
                  <a:latin typeface="Calibri" charset="0"/>
                  <a:ea typeface="Calibri" charset="0"/>
                  <a:cs typeface="Calibri" charset="0"/>
                </a:rPr>
                <a:t>39%</a:t>
              </a:r>
              <a:endParaRPr lang="en-US" sz="1200" b="1" dirty="0">
                <a:solidFill>
                  <a:srgbClr val="1F497D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328038" y="4771179"/>
              <a:ext cx="320299" cy="18466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anchor="t">
              <a:noAutofit/>
            </a:bodyPr>
            <a:lstStyle/>
            <a:p>
              <a:pPr algn="ctr"/>
              <a:r>
                <a:rPr lang="en-US" sz="1200" b="1" dirty="0" smtClean="0">
                  <a:solidFill>
                    <a:srgbClr val="1F497D"/>
                  </a:solidFill>
                  <a:latin typeface="Calibri" charset="0"/>
                  <a:ea typeface="Calibri" charset="0"/>
                  <a:cs typeface="Calibri" charset="0"/>
                </a:rPr>
                <a:t>60%</a:t>
              </a:r>
              <a:endParaRPr lang="en-US" sz="1200" b="1" dirty="0">
                <a:solidFill>
                  <a:srgbClr val="1F497D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22845" y="1730807"/>
              <a:ext cx="2900239" cy="395834"/>
            </a:xfrm>
            <a:prstGeom prst="rect">
              <a:avLst/>
            </a:prstGeom>
            <a:noFill/>
            <a:ln w="12700">
              <a:solidFill>
                <a:srgbClr val="1040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latin typeface="Cabin" panose="020B08030502020200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034498" y="1618851"/>
              <a:ext cx="149961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1F497D"/>
                  </a:solidFill>
                  <a:latin typeface="Calibri" charset="0"/>
                  <a:ea typeface="Calibri" charset="0"/>
                  <a:cs typeface="Calibri" charset="0"/>
                </a:rPr>
                <a:t>Paid </a:t>
              </a:r>
              <a:r>
                <a:rPr lang="en-US" sz="1400" b="1" dirty="0">
                  <a:solidFill>
                    <a:srgbClr val="1F497D"/>
                  </a:solidFill>
                  <a:latin typeface="Calibri" charset="0"/>
                  <a:ea typeface="Calibri" charset="0"/>
                  <a:cs typeface="Calibri" charset="0"/>
                </a:rPr>
                <a:t>less than $125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76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851184"/>
              </p:ext>
            </p:extLst>
          </p:nvPr>
        </p:nvGraphicFramePr>
        <p:xfrm>
          <a:off x="138896" y="2280489"/>
          <a:ext cx="8782913" cy="248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841248"/>
          </a:xfrm>
        </p:spPr>
        <p:txBody>
          <a:bodyPr anchor="t" anchorCtr="0">
            <a:noAutofit/>
          </a:bodyPr>
          <a:lstStyle/>
          <a:p>
            <a:pPr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Fewer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Than Half of Adults Said It Was Easy to Find an Affordable Plan</a:t>
            </a: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18770" y="4754167"/>
            <a:ext cx="3137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 plan with the type of coverage you need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73687" y="4754167"/>
            <a:ext cx="187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 plan you could afford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72393" y="2275169"/>
            <a:ext cx="1220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easy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72393" y="1999250"/>
            <a:ext cx="775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easy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69773" y="2364230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69773" y="2087656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36918" y="5095317"/>
            <a:ext cx="5553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ages 19–64 who went to the marketplace and are marketplace eligible*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00896" y="270718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50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96694" y="2880130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43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01286" y="2903403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42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94639" y="292286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41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90729" y="2778810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47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96522" y="266039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52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440" y="1984248"/>
            <a:ext cx="332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 of adults who said somewhat or very easy</a:t>
            </a:r>
          </a:p>
        </p:txBody>
      </p:sp>
      <p:sp>
        <p:nvSpPr>
          <p:cNvPr id="26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10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-1" y="545428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Marketplace eligible includes adults in expansion states with incomes &gt;138% FPL and adults in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nonexpansion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states with incomes &gt;100% FPL.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FPL refers to federal poverty level. 250%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FPL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is $29,425 for an individual or $60,625 for a family of four.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Segments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may not sum to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subtotals </a:t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because of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1216152"/>
            <a:ext cx="9144000" cy="64008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 anchorCtr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easy or difficult was it to find . . .?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0" y="301752"/>
            <a:ext cx="9144000" cy="841248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Consumers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Cite Costs, Choice of Providers as Factors </a:t>
            </a: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When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Switching Plans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207549383"/>
              </p:ext>
            </p:extLst>
          </p:nvPr>
        </p:nvGraphicFramePr>
        <p:xfrm>
          <a:off x="123808" y="2261246"/>
          <a:ext cx="8900553" cy="330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323477" y="5389586"/>
            <a:ext cx="4854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Adults ages 19–64 who changed marketplace plans*</a:t>
            </a: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11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-1" y="5797296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46 percent of adults ages 19–64 who have had marketplace coverage since before January 2016 switched plans since enrolling.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216152"/>
            <a:ext cx="9144000" cy="64008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 anchorCtr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are the reasons you changed plans?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5262" y="1984248"/>
            <a:ext cx="790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0" y="274320"/>
            <a:ext cx="9144000" cy="54864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Said Staying in Same Marketplace Plan Was Easier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439990919"/>
              </p:ext>
            </p:extLst>
          </p:nvPr>
        </p:nvGraphicFramePr>
        <p:xfrm>
          <a:off x="138896" y="2087724"/>
          <a:ext cx="8851280" cy="3129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52403" y="5279359"/>
            <a:ext cx="4969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Adults ages 19–64 who stayed in the same plan marketplace plan*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298" y="2037544"/>
            <a:ext cx="704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</a:rPr>
              <a:t>Percent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12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" y="5797296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50 percent of adults ages 19–64 who have had marketplace coverage since before January 2016 stayed in the same plan since enrolling.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959772"/>
            <a:ext cx="9144000" cy="64008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 anchorCtr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are the reasons you kept the same plan?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060356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38856327"/>
              </p:ext>
            </p:extLst>
          </p:nvPr>
        </p:nvGraphicFramePr>
        <p:xfrm>
          <a:off x="138896" y="2353722"/>
          <a:ext cx="8902554" cy="2670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64963" y="3248342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32718" y="2958416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8575" y="267185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75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861774"/>
          </a:xfrm>
        </p:spPr>
        <p:txBody>
          <a:bodyPr anchor="t" anchorCtr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Half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of Adults in Marketplace Plans View Their Premiums </a:t>
            </a: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as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Affordable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96705" y="2264675"/>
            <a:ext cx="1377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easy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96705" y="1970170"/>
            <a:ext cx="775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easy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94724" y="2341801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94724" y="2047296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76467" y="5218911"/>
            <a:ext cx="7235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ages 19–64 who pay all or some of premium and are aware of their premium amount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3453" y="3271998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73857" y="2580183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39269" y="3231878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7161" y="1965960"/>
            <a:ext cx="3007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 </a:t>
            </a:r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who </a:t>
            </a: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found it somewhat or very easy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88337" y="4901712"/>
            <a:ext cx="1811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Incomes below </a:t>
            </a: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250% FPL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93485" y="4901712"/>
            <a:ext cx="187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Incomes 250</a:t>
            </a: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% FPL or more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38430" y="4901712"/>
            <a:ext cx="821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Total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2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-1" y="5623560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FPL refers to federal poverty level. 250%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FPL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is $29,425 for an individual or $60,625 for a family of four.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Segments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may not sum to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subtotals </a:t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because of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1216152"/>
            <a:ext cx="9144000" cy="64008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ow easy or difficult is it for you to afford the premium costs for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your health insurance? 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322013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76927428"/>
              </p:ext>
            </p:extLst>
          </p:nvPr>
        </p:nvGraphicFramePr>
        <p:xfrm>
          <a:off x="111095" y="1850209"/>
          <a:ext cx="8887626" cy="3186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-3" y="301752"/>
            <a:ext cx="9144000" cy="83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Low-Income </a:t>
            </a:r>
            <a:r>
              <a:rPr lang="en-US" sz="28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</a:t>
            </a: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with </a:t>
            </a:r>
            <a:r>
              <a:rPr lang="en-US" sz="28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Marketplace Coverage </a:t>
            </a: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Less </a:t>
            </a:r>
            <a:r>
              <a:rPr lang="en-US" sz="28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Likely to Have High Deductibles Than Adults with Higher Incomes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9314" y="1371600"/>
            <a:ext cx="732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566057"/>
                </a:solidFill>
                <a:latin typeface="Calibri" panose="020F0502020204030204" pitchFamily="34" charset="0"/>
              </a:rPr>
              <a:t>Percent</a:t>
            </a:r>
            <a:endParaRPr lang="en-US" sz="1200" dirty="0">
              <a:solidFill>
                <a:srgbClr val="566057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5173" y="4901712"/>
            <a:ext cx="1819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Incomes below </a:t>
            </a:r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250% FPL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34386" y="4901712"/>
            <a:ext cx="1901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Incomes 250</a:t>
            </a:r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% FPL or more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03890" y="4901712"/>
            <a:ext cx="50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3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FPL refers to federal poverty level. 250%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FPL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is $29,425 for an individual or $60,625 for a family of four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76467" y="5254810"/>
            <a:ext cx="7235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ages 19–64 who </a:t>
            </a:r>
            <a:r>
              <a:rPr lang="en-US" sz="1200" i="1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have deductibles of $1,000 or more</a:t>
            </a:r>
            <a:endParaRPr lang="en-US" sz="1200" i="1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3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01752"/>
            <a:ext cx="9144000" cy="841248"/>
          </a:xfrm>
        </p:spPr>
        <p:txBody>
          <a:bodyPr anchor="t" anchorCtr="0">
            <a:noAutofit/>
          </a:bodyPr>
          <a:lstStyle/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Low-Income </a:t>
            </a:r>
            <a:r>
              <a:rPr lang="en-US" sz="28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</a:t>
            </a: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with </a:t>
            </a:r>
            <a:r>
              <a:rPr lang="en-US" sz="28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Marketplace Coverage Less Likely </a:t>
            </a: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to Have Premium </a:t>
            </a:r>
            <a:r>
              <a:rPr lang="en-US" sz="28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Increases </a:t>
            </a:r>
            <a:r>
              <a:rPr lang="en-US" sz="28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Than Adults with Higher Incomes</a:t>
            </a: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676123"/>
              </p:ext>
            </p:extLst>
          </p:nvPr>
        </p:nvGraphicFramePr>
        <p:xfrm>
          <a:off x="182880" y="2103120"/>
          <a:ext cx="8818833" cy="307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" y="1965960"/>
            <a:ext cx="69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9641" y="5212080"/>
            <a:ext cx="605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ages 19–64 who have had marketplace coverage since before January 2016</a:t>
            </a: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4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FPL refers to federal poverty level. 250%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FPL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is $29,425 for an individual or $60,625 for a family of four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216152"/>
            <a:ext cx="9144000" cy="615553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ver the time you have had a health plan through the marketplace, has the amount you have had to pay in premiums increased, decreased, or stayed about the same?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751229305"/>
              </p:ext>
            </p:extLst>
          </p:nvPr>
        </p:nvGraphicFramePr>
        <p:xfrm>
          <a:off x="137160" y="2071902"/>
          <a:ext cx="8827378" cy="32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87542" y="5288994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</a:t>
            </a:r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ages 19–64</a:t>
            </a:r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-2" y="301752"/>
            <a:ext cx="9144000" cy="841248"/>
          </a:xfrm>
        </p:spPr>
        <p:txBody>
          <a:bodyPr anchor="t" anchorCtr="0">
            <a:noAutofit/>
          </a:bodyPr>
          <a:lstStyle/>
          <a:p>
            <a:pPr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Majority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of Adults </a:t>
            </a: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with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Marketplace Coverage Confident </a:t>
            </a: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They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Could Afford Needed Care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19639" y="2585872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70446" y="2975197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3063" y="2734298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73376" y="310822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15034" y="2536286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81738" y="2788954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700331" y="4892417"/>
            <a:ext cx="2127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Incomes below </a:t>
            </a:r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250% FPL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96459" y="4892417"/>
            <a:ext cx="1948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Incomes 250</a:t>
            </a:r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% FPL or more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398653" y="4892417"/>
            <a:ext cx="50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5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FPL refers to federal poverty level. 250%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FPL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is $29,425 for an individual or $60,625 for a family of four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1216152"/>
            <a:ext cx="9144000" cy="615553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confident are you that if you became seriously ill you will be able to afford the </a:t>
            </a:r>
            <a:b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health care that you need?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37160" y="1965960"/>
            <a:ext cx="3264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 </a:t>
            </a:r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who were </a:t>
            </a: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or </a:t>
            </a:r>
            <a:r>
              <a:rPr lang="en-US" sz="120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</a:t>
            </a:r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confident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04020" y="2232437"/>
            <a:ext cx="1467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</a:t>
            </a:r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confident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04019" y="1965064"/>
            <a:ext cx="113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</a:t>
            </a:r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confident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01400" y="2321498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01400" y="2053470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7847" y="4898814"/>
            <a:ext cx="327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Adults ages 19–64 who have had a private plan through the marketplace for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two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months or less or changed plans since enrolling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87554" y="4898814"/>
            <a:ext cx="3183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Adults ages 19–64 who had the option to choose less expensive plan with fewer providers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2478" y="1432192"/>
            <a:ext cx="3270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When choosing your new plan, did you have the option of choosing a less expensive plan with fewer doctors or fewer hospitals?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-2" y="301752"/>
            <a:ext cx="9144000" cy="841248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Four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of Ten Adults Chose </a:t>
            </a: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Less Expensive Plan with </a:t>
            </a: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Fewer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Providers When Given the Option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476682690"/>
              </p:ext>
            </p:extLst>
          </p:nvPr>
        </p:nvGraphicFramePr>
        <p:xfrm>
          <a:off x="2173265" y="2705720"/>
          <a:ext cx="3086100" cy="171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653520" y="1917592"/>
            <a:ext cx="266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Did you select the less expensive plan with fewer doctors or hospitals? </a:t>
            </a:r>
          </a:p>
        </p:txBody>
      </p:sp>
      <p:graphicFrame>
        <p:nvGraphicFramePr>
          <p:cNvPr id="11" name="Char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71011"/>
              </p:ext>
            </p:extLst>
          </p:nvPr>
        </p:nvGraphicFramePr>
        <p:xfrm>
          <a:off x="91440" y="1971940"/>
          <a:ext cx="4336928" cy="3021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478280" y="2313955"/>
            <a:ext cx="4401084" cy="270264"/>
          </a:xfrm>
          <a:prstGeom prst="line">
            <a:avLst/>
          </a:prstGeom>
          <a:ln>
            <a:solidFill>
              <a:srgbClr val="56605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231005" y="4588612"/>
            <a:ext cx="4571445" cy="110551"/>
          </a:xfrm>
          <a:prstGeom prst="line">
            <a:avLst/>
          </a:prstGeom>
          <a:ln>
            <a:solidFill>
              <a:srgbClr val="56605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793096155"/>
              </p:ext>
            </p:extLst>
          </p:nvPr>
        </p:nvGraphicFramePr>
        <p:xfrm>
          <a:off x="5037265" y="2297435"/>
          <a:ext cx="3887041" cy="256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6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Note: Segments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may not sum to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100 percent because of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56200859"/>
              </p:ext>
            </p:extLst>
          </p:nvPr>
        </p:nvGraphicFramePr>
        <p:xfrm>
          <a:off x="4177211" y="2651760"/>
          <a:ext cx="4966789" cy="255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95339" y="5223009"/>
            <a:ext cx="6164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ages 19–64 who have had a private plan through the marketplace </a:t>
            </a:r>
            <a:r>
              <a:rPr lang="en-US" sz="1200" i="1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sz="1200" i="1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two </a:t>
            </a:r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months or less or changed plans since enrolling or switched from Medicaid to marketplace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301752"/>
            <a:ext cx="9144000" cy="841248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Four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of Five Adults with New Marketplace Coverage </a:t>
            </a:r>
            <a:endParaRPr lang="en-US" sz="2800" kern="0" dirty="0" smtClean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Are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Satisfied with the Doctors in Their Plans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59111" y="1964562"/>
            <a:ext cx="366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Does your current insurance include all, some, or none of the doctors that you </a:t>
            </a:r>
            <a:r>
              <a:rPr lang="en-US" sz="1200" u="sng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wanted</a:t>
            </a: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 or do you not know which doctors are included on your plan?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56114650"/>
              </p:ext>
            </p:extLst>
          </p:nvPr>
        </p:nvGraphicFramePr>
        <p:xfrm>
          <a:off x="228600" y="2523082"/>
          <a:ext cx="4188578" cy="2734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0039" y="2920015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5500" y="2885765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30961" y="2958564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829" y="2052295"/>
            <a:ext cx="200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 </a:t>
            </a:r>
            <a:r>
              <a:rPr lang="en-US" sz="120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who </a:t>
            </a:r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were </a:t>
            </a:r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or very satisfied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7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Note: Segments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may not sum to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100 percent because of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6152"/>
            <a:ext cx="9144000" cy="615553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Since you switched/gained your insurance, how satisfied are you with the doctors covered by your new insurance?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685420" y="2232439"/>
            <a:ext cx="14165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</a:t>
            </a:r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satisfied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85419" y="1965066"/>
            <a:ext cx="113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</a:t>
            </a:r>
            <a:r>
              <a:rPr lang="en-US" sz="120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satisfied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82800" y="2321500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82800" y="2053472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841248"/>
          </a:xfrm>
        </p:spPr>
        <p:txBody>
          <a:bodyPr anchor="t" anchorCtr="0">
            <a:noAutofit/>
          </a:bodyPr>
          <a:lstStyle/>
          <a:p>
            <a:pPr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Rate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of “Surprise Medical Bills” Similar for Adults Insured with Employer and </a:t>
            </a:r>
            <a:r>
              <a:rPr lang="en-US" sz="2800" ker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Marketplace </a:t>
            </a:r>
            <a:r>
              <a:rPr lang="en-US" sz="2800" kern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Coverage</a:t>
            </a: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2370" y="5343684"/>
            <a:ext cx="605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ages 19–64 who are insured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22985658"/>
              </p:ext>
            </p:extLst>
          </p:nvPr>
        </p:nvGraphicFramePr>
        <p:xfrm>
          <a:off x="138896" y="2334072"/>
          <a:ext cx="8825642" cy="294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4080" y="2144007"/>
            <a:ext cx="1969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 who said yes</a:t>
            </a: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8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" y="5962114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216152"/>
            <a:ext cx="9144000" cy="615553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Have you or a family member ever received care at a hospital that you thought was covered by your insurance, but you received a bill from a doctor who was not covered by your plan?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987912936"/>
              </p:ext>
            </p:extLst>
          </p:nvPr>
        </p:nvGraphicFramePr>
        <p:xfrm>
          <a:off x="2277352" y="2011680"/>
          <a:ext cx="4278212" cy="3060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56820" y="5185701"/>
            <a:ext cx="614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Adults ages 19–64 who have had a private plan through the marketplace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for two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months or less or changed plans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since</a:t>
            </a:r>
            <a:endParaRPr lang="en-US" sz="1200" i="1" dirty="0">
              <a:solidFill>
                <a:srgbClr val="566057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301752"/>
            <a:ext cx="9144000" cy="841248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  <a:tabLst>
                <a:tab pos="5137150" algn="l"/>
              </a:tabLst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Cost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Is </a:t>
            </a: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the Most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Important </a:t>
            </a: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Factor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in </a:t>
            </a: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Plan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Selection Among Marketplace Enrollees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838383"/>
                </a:solidFill>
                <a:latin typeface="Calibri Light" charset="0"/>
                <a:ea typeface="Calibri Light" charset="0"/>
                <a:cs typeface="Calibri Light" charset="0"/>
              </a:rPr>
              <a:t>Exhibit 9</a:t>
            </a:r>
            <a:endParaRPr lang="en-US" sz="1600" dirty="0">
              <a:solidFill>
                <a:srgbClr val="83838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Note: Segments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may not sum to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100 percent because of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216152"/>
            <a:ext cx="9144000" cy="64008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 anchorCtr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was the most important factor in your decision about which plan to select?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12145</TotalTime>
  <Words>1681</Words>
  <Application>Microsoft Macintosh PowerPoint</Application>
  <PresentationFormat>On-screen Show (4:3)</PresentationFormat>
  <Paragraphs>163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Cabin</vt:lpstr>
      <vt:lpstr>Calibri</vt:lpstr>
      <vt:lpstr>Calibri Light</vt:lpstr>
      <vt:lpstr>Corbel</vt:lpstr>
      <vt:lpstr>Georgia</vt:lpstr>
      <vt:lpstr>ＭＳ Ｐゴシック</vt:lpstr>
      <vt:lpstr>Trebuchet MS</vt:lpstr>
      <vt:lpstr>CMWF_template_5-2014_white_bg</vt:lpstr>
      <vt:lpstr>Low-Income Adults with Marketplace Coverage Paid  Monthly Premiums Comparable to Low-Income Adults  with Employer Coverage</vt:lpstr>
      <vt:lpstr>Half of Adults in Marketplace Plans View Their Premiums  as Affordable</vt:lpstr>
      <vt:lpstr>PowerPoint Presentation</vt:lpstr>
      <vt:lpstr>Low-Income Adults with Marketplace Coverage Less Likely to Have Premium Increases Than Adults with Higher Incomes</vt:lpstr>
      <vt:lpstr>Majority of Adults with Marketplace Coverage Confident  They Could Afford Needed Care</vt:lpstr>
      <vt:lpstr>PowerPoint Presentation</vt:lpstr>
      <vt:lpstr>PowerPoint Presentation</vt:lpstr>
      <vt:lpstr>Rate of “Surprise Medical Bills” Similar for Adults Insured with Employer and Marketplace Coverage</vt:lpstr>
      <vt:lpstr>PowerPoint Presentation</vt:lpstr>
      <vt:lpstr>Fewer Than Half of Adults Said It Was Easy to Find an Affordable Plan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Americans' Experiences with ACA Marketplace Coverage: Affordability and Provider Network Satisfaction</dc:title>
  <dc:subject>Findings from the Commonwealth Fund Affordable Care Act Tracking Survey, February–April 2016</dc:subject>
  <dc:creator>Gunja Collins Doty Beutel</dc:creator>
  <cp:keywords/>
  <dc:description/>
  <cp:lastModifiedBy>Paul Frame</cp:lastModifiedBy>
  <cp:revision>452</cp:revision>
  <cp:lastPrinted>2016-07-05T15:47:20Z</cp:lastPrinted>
  <dcterms:created xsi:type="dcterms:W3CDTF">2016-04-08T19:22:54Z</dcterms:created>
  <dcterms:modified xsi:type="dcterms:W3CDTF">2016-07-06T16:26:10Z</dcterms:modified>
  <cp:category/>
</cp:coreProperties>
</file>