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sldIdLst>
    <p:sldId id="273" r:id="rId2"/>
    <p:sldId id="282" r:id="rId3"/>
    <p:sldId id="275" r:id="rId4"/>
    <p:sldId id="276" r:id="rId5"/>
    <p:sldId id="279" r:id="rId6"/>
    <p:sldId id="280" r:id="rId7"/>
    <p:sldId id="281" r:id="rId8"/>
    <p:sldId id="284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6" autoAdjust="0"/>
    <p:restoredTop sz="96801" autoAdjust="0"/>
  </p:normalViewPr>
  <p:slideViewPr>
    <p:cSldViewPr snapToGrid="0">
      <p:cViewPr>
        <p:scale>
          <a:sx n="140" d="100"/>
          <a:sy n="140" d="100"/>
        </p:scale>
        <p:origin x="2864" y="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Worksheet3.xlsx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4" Type="http://schemas.openxmlformats.org/officeDocument/2006/relationships/package" Target="../embeddings/Microsoft_Excel_Worksheet5.xlsx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4" Type="http://schemas.openxmlformats.org/officeDocument/2006/relationships/package" Target="../embeddings/Microsoft_Excel_Worksheet8.xlsx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20481927710843"/>
          <c:y val="0.064085456245837"/>
          <c:w val="0.981657654239003"/>
          <c:h val="0.70769657699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Out-of-pocket limit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3"/>
                <c:pt idx="0">
                  <c:v>5000.0</c:v>
                </c:pt>
                <c:pt idx="1">
                  <c:v>1850.0</c:v>
                </c:pt>
                <c:pt idx="2">
                  <c:v>650.0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3"/>
                <c:pt idx="0">
                  <c:v>2500.0</c:v>
                </c:pt>
                <c:pt idx="1">
                  <c:v>600.0</c:v>
                </c:pt>
                <c:pt idx="2">
                  <c:v>125.0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-2102995024"/>
        <c:axId val="-2106289472"/>
      </c:barChart>
      <c:catAx>
        <c:axId val="-2102995024"/>
        <c:scaling>
          <c:orientation val="minMax"/>
        </c:scaling>
        <c:delete val="0"/>
        <c:axPos val="b"/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6289472"/>
        <c:crosses val="autoZero"/>
        <c:auto val="1"/>
        <c:lblAlgn val="ctr"/>
        <c:lblOffset val="100"/>
        <c:noMultiLvlLbl val="0"/>
      </c:catAx>
      <c:valAx>
        <c:axId val="-2106289472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-210299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24182450167"/>
          <c:y val="0.0640854658792651"/>
          <c:w val="0.783594736468752"/>
          <c:h val="0.70769657699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Out-of-pocket limit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1"/>
                <c:pt idx="0">
                  <c:v>6500.0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1"/>
                <c:pt idx="0">
                  <c:v>3500.0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-2102933712"/>
        <c:axId val="-2102946976"/>
      </c:barChart>
      <c:catAx>
        <c:axId val="-2102933712"/>
        <c:scaling>
          <c:orientation val="minMax"/>
        </c:scaling>
        <c:delete val="0"/>
        <c:axPos val="b"/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2946976"/>
        <c:crosses val="autoZero"/>
        <c:auto val="1"/>
        <c:lblAlgn val="ctr"/>
        <c:lblOffset val="100"/>
        <c:noMultiLvlLbl val="0"/>
      </c:catAx>
      <c:valAx>
        <c:axId val="-2102946976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-210293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82072829131653"/>
          <c:y val="0.26495644133163"/>
          <c:w val="0.963585434173669"/>
          <c:h val="0.60305418860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Sheet1!$B$2:$B$5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3"/>
                <c:pt idx="0">
                  <c:v>4500.0</c:v>
                </c:pt>
                <c:pt idx="1">
                  <c:v>1750.0</c:v>
                </c:pt>
                <c:pt idx="2">
                  <c:v>700.0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109931354361211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3"/>
                <c:pt idx="0">
                  <c:v>2500.0</c:v>
                </c:pt>
                <c:pt idx="1">
                  <c:v>600.0</c:v>
                </c:pt>
                <c:pt idx="2">
                  <c:v>125.0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Sheet1!$E$2:$E$5</c:f>
              <c:numCache>
                <c:formatCode>"$"#,##0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-2129082000"/>
        <c:axId val="-2129102384"/>
      </c:barChart>
      <c:catAx>
        <c:axId val="-2129082000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9102384"/>
        <c:crosses val="autoZero"/>
        <c:auto val="1"/>
        <c:lblAlgn val="ctr"/>
        <c:lblOffset val="100"/>
        <c:noMultiLvlLbl val="0"/>
      </c:catAx>
      <c:valAx>
        <c:axId val="-2129102384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-212908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"/>
          <c:y val="0.064085456245837"/>
          <c:w val="1.0"/>
          <c:h val="0.803925215523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Sheet1!$B$2:$B$5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1"/>
                <c:pt idx="0">
                  <c:v>6500.0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1"/>
                <c:pt idx="0">
                  <c:v>3500.0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Minimum2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Sheet1!$E$2:$E$5</c:f>
              <c:numCache>
                <c:formatCode>"$"#,##0</c:formatCode>
                <c:ptCount val="1"/>
                <c:pt idx="0">
                  <c:v>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2104731952"/>
        <c:axId val="2132548608"/>
      </c:barChart>
      <c:catAx>
        <c:axId val="2104731952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548608"/>
        <c:crosses val="autoZero"/>
        <c:auto val="1"/>
        <c:lblAlgn val="ctr"/>
        <c:lblOffset val="100"/>
        <c:noMultiLvlLbl val="0"/>
      </c:catAx>
      <c:valAx>
        <c:axId val="2132548608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210473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117718997060294"/>
          <c:y val="0.24053020093574"/>
          <c:w val="0.997645620058794"/>
          <c:h val="0.531251823493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FF73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3"/>
                <c:pt idx="0">
                  <c:v>5450.0</c:v>
                </c:pt>
                <c:pt idx="1">
                  <c:v>2250.0</c:v>
                </c:pt>
                <c:pt idx="2">
                  <c:v>2250.0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3"/>
                <c:pt idx="0">
                  <c:v>5000.0</c:v>
                </c:pt>
                <c:pt idx="1">
                  <c:v>1850.0</c:v>
                </c:pt>
                <c:pt idx="2">
                  <c:v>650.0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rgbClr val="FF73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3"/>
                <c:pt idx="0">
                  <c:v>1500.0</c:v>
                </c:pt>
                <c:pt idx="1">
                  <c:v>1000.0</c:v>
                </c:pt>
                <c:pt idx="2">
                  <c:v>500.0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0"/>
        <c:axId val="-2129100112"/>
        <c:axId val="-2129042224"/>
      </c:barChart>
      <c:catAx>
        <c:axId val="-2129100112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9042224"/>
        <c:crosses val="autoZero"/>
        <c:auto val="1"/>
        <c:lblAlgn val="ctr"/>
        <c:lblOffset val="100"/>
        <c:noMultiLvlLbl val="0"/>
      </c:catAx>
      <c:valAx>
        <c:axId val="-2129042224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-212910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119716276798"/>
          <c:y val="0.064085456245837"/>
          <c:w val="0.783760960763476"/>
          <c:h val="0.70769657699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FF73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1"/>
                <c:pt idx="0">
                  <c:v>6850.0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1124415659696E-7"/>
                  <c:y val="0.00352889330015989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444190156226"/>
                      <c:h val="0.0663431940430058"/>
                    </c:manualLayout>
                  </c15:layout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1"/>
                <c:pt idx="0">
                  <c:v>6500.0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rgbClr val="FF73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1"/>
                <c:pt idx="0">
                  <c:v>4000.0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0"/>
        <c:axId val="-2103687824"/>
        <c:axId val="-2103657712"/>
      </c:barChart>
      <c:catAx>
        <c:axId val="-2103687824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657712"/>
        <c:crosses val="autoZero"/>
        <c:auto val="1"/>
        <c:lblAlgn val="ctr"/>
        <c:lblOffset val="100"/>
        <c:noMultiLvlLbl val="0"/>
      </c:catAx>
      <c:valAx>
        <c:axId val="-2103657712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-21036878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88785607554927"/>
          <c:y val="0.0183338479748855"/>
          <c:w val="0.726316961558394"/>
          <c:h val="0.753448098399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"High" health care users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746801851418E-17"/>
                  <c:y val="0.00326823117698523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13962596771"/>
                      <c:h val="0.0450980392156863"/>
                    </c:manualLayout>
                  </c15:layout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1"/>
                <c:pt idx="0">
                  <c:v>6500.0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"Medium" health care users</c:v>
                </c:pt>
              </c:strCache>
            </c:strRef>
          </c:tx>
          <c:spPr>
            <a:solidFill>
              <a:srgbClr val="AA360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1"/>
                <c:pt idx="0">
                  <c:v>446.5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"Low" health care users</c:v>
                </c:pt>
              </c:strCache>
            </c:strRef>
          </c:tx>
          <c:spPr>
            <a:solidFill>
              <a:srgbClr val="AA360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1"/>
                <c:pt idx="0">
                  <c:v>35000.0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1"/>
                <c:pt idx="0">
                  <c:v>81.0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20"/>
        <c:axId val="-2128637152"/>
        <c:axId val="-2128629360"/>
      </c:barChart>
      <c:catAx>
        <c:axId val="-2128637152"/>
        <c:scaling>
          <c:orientation val="minMax"/>
        </c:scaling>
        <c:delete val="0"/>
        <c:axPos val="b"/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8629360"/>
        <c:crosses val="autoZero"/>
        <c:auto val="1"/>
        <c:lblAlgn val="ctr"/>
        <c:lblOffset val="100"/>
        <c:noMultiLvlLbl val="0"/>
      </c:catAx>
      <c:valAx>
        <c:axId val="-2128629360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-212863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125817429600961"/>
          <c:y val="0.126176985229787"/>
          <c:w val="0.998741790675053"/>
          <c:h val="0.6456049611445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"High" health care users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3"/>
                <c:pt idx="0">
                  <c:v>4948.5</c:v>
                </c:pt>
                <c:pt idx="1">
                  <c:v>1850.0</c:v>
                </c:pt>
                <c:pt idx="2">
                  <c:v>650.0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"Medium" health care users</c:v>
                </c:pt>
              </c:strCache>
            </c:strRef>
          </c:tx>
          <c:spPr>
            <a:solidFill>
              <a:srgbClr val="AA360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3"/>
                <c:pt idx="0">
                  <c:v>436.5</c:v>
                </c:pt>
                <c:pt idx="1">
                  <c:v>355.0</c:v>
                </c:pt>
                <c:pt idx="2">
                  <c:v>258.5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"Low" health care users</c:v>
                </c:pt>
              </c:strCache>
            </c:strRef>
          </c:tx>
          <c:spPr>
            <a:solidFill>
              <a:srgbClr val="AA360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</c:formatCode>
                <c:ptCount val="3"/>
                <c:pt idx="0">
                  <c:v>25000.0</c:v>
                </c:pt>
                <c:pt idx="1">
                  <c:v>20000.0</c:v>
                </c:pt>
                <c:pt idx="2">
                  <c:v>17000.0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3"/>
                <c:pt idx="0">
                  <c:v>75.0</c:v>
                </c:pt>
                <c:pt idx="1">
                  <c:v>57.0</c:v>
                </c:pt>
                <c:pt idx="2">
                  <c:v>50.5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20"/>
        <c:axId val="2058897504"/>
        <c:axId val="-2103215968"/>
      </c:barChart>
      <c:catAx>
        <c:axId val="2058897504"/>
        <c:scaling>
          <c:orientation val="minMax"/>
        </c:scaling>
        <c:delete val="0"/>
        <c:axPos val="b"/>
        <c:numFmt formatCode="&quot;$&quot;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215968"/>
        <c:crosses val="autoZero"/>
        <c:auto val="1"/>
        <c:lblAlgn val="ctr"/>
        <c:lblOffset val="100"/>
        <c:noMultiLvlLbl val="0"/>
      </c:catAx>
      <c:valAx>
        <c:axId val="-2103215968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205889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9FFEA-6459-4434-82C5-B0E18F26D2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33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9FFEA-6459-4434-82C5-B0E18F26D2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1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9FFEA-6459-4434-82C5-B0E18F26D2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5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13122" y="1800520"/>
            <a:ext cx="2762053" cy="36301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815388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state. The median includes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 for the $17,000 category; 37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</a:t>
            </a:r>
            <a:r>
              <a:rPr lang="en-US" dirty="0" smtClean="0"/>
              <a:t>20,000 category</a:t>
            </a:r>
            <a:r>
              <a:rPr lang="en-US" dirty="0"/>
              <a:t>; and the 38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$25,000 and $35,000 categories.</a:t>
            </a:r>
          </a:p>
          <a:p>
            <a:r>
              <a:rPr lang="en-US" dirty="0" smtClean="0"/>
              <a:t>Data: </a:t>
            </a:r>
            <a:r>
              <a:rPr lang="en-US" dirty="0" err="1" smtClean="0"/>
              <a:t>HealthCare.gov</a:t>
            </a:r>
            <a:r>
              <a:rPr lang="en-US" dirty="0" smtClean="0"/>
              <a:t>. Source: S. R. Collins, M. </a:t>
            </a:r>
            <a:r>
              <a:rPr lang="en-US" dirty="0" err="1" smtClean="0"/>
              <a:t>Gunja</a:t>
            </a:r>
            <a:r>
              <a:rPr lang="en-US" dirty="0" smtClean="0"/>
              <a:t>, and S. </a:t>
            </a:r>
            <a:r>
              <a:rPr lang="en-US" dirty="0" err="1" smtClean="0"/>
              <a:t>Beutel</a:t>
            </a:r>
            <a:r>
              <a:rPr lang="en-US" dirty="0" smtClean="0"/>
              <a:t>, </a:t>
            </a:r>
            <a:r>
              <a:rPr lang="en-US" i="1" dirty="0" smtClean="0"/>
              <a:t>How Will the Affordable Care Act’s Cost-Sharing Reductions Affect Consumers’ Out-of-Pocket Costs in 2016?</a:t>
            </a:r>
            <a:r>
              <a:rPr lang="en-US" dirty="0" smtClean="0"/>
              <a:t> The Commonwealth Fund, March 2016.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50269083"/>
              </p:ext>
            </p:extLst>
          </p:nvPr>
        </p:nvGraphicFramePr>
        <p:xfrm>
          <a:off x="3114040" y="2133600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71600"/>
            <a:ext cx="881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 out-of-pocket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(OOP) </a:t>
            </a:r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limits and median deductible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in states that use HealthCare.gov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550622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54107"/>
          </a:xfrm>
        </p:spPr>
        <p:txBody>
          <a:bodyPr/>
          <a:lstStyle/>
          <a:p>
            <a:r>
              <a:rPr lang="en-US" sz="2800" dirty="0"/>
              <a:t>At lower incomes, enrollees have lower out-of-pocket </a:t>
            </a:r>
            <a:r>
              <a:rPr lang="en-US" sz="2800" dirty="0" smtClean="0"/>
              <a:t>limits and deductibles</a:t>
            </a:r>
            <a:endParaRPr lang="en-US" dirty="0"/>
          </a:p>
        </p:txBody>
      </p:sp>
      <p:graphicFrame>
        <p:nvGraphicFramePr>
          <p:cNvPr id="1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785916"/>
              </p:ext>
            </p:extLst>
          </p:nvPr>
        </p:nvGraphicFramePr>
        <p:xfrm>
          <a:off x="0" y="2133600"/>
          <a:ext cx="2819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3693" y="181937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181937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65748" y="1800520"/>
            <a:ext cx="6174557" cy="3630168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331219" y="1807613"/>
            <a:ext cx="1717090" cy="635145"/>
            <a:chOff x="6757059" y="2647585"/>
            <a:chExt cx="1717090" cy="635145"/>
          </a:xfrm>
        </p:grpSpPr>
        <p:sp>
          <p:nvSpPr>
            <p:cNvPr id="23" name="TextBox 22"/>
            <p:cNvSpPr txBox="1"/>
            <p:nvPr/>
          </p:nvSpPr>
          <p:spPr>
            <a:xfrm>
              <a:off x="6916941" y="2647585"/>
              <a:ext cx="1557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 smtClean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rPr>
                <a:t>Out-of-pocket limit</a:t>
              </a:r>
              <a:endParaRPr lang="en-US" sz="1200" b="1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757059" y="2760529"/>
              <a:ext cx="159882" cy="1598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16941" y="2913398"/>
              <a:ext cx="1557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 smtClean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rPr>
                <a:t>Deductible</a:t>
              </a:r>
              <a:endParaRPr lang="en-US" sz="1200" b="1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757059" y="3026342"/>
              <a:ext cx="159882" cy="159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905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3070"/>
          </a:xfrm>
        </p:spPr>
        <p:txBody>
          <a:bodyPr/>
          <a:lstStyle/>
          <a:p>
            <a:r>
              <a:rPr lang="en-US" sz="2800" dirty="0" smtClean="0"/>
              <a:t>There </a:t>
            </a:r>
            <a:r>
              <a:rPr lang="en-US" sz="2800" dirty="0"/>
              <a:t>is wide variation in deductibles across </a:t>
            </a:r>
            <a:r>
              <a:rPr lang="en-US" sz="2800" dirty="0" smtClean="0"/>
              <a:t>markets </a:t>
            </a:r>
            <a:br>
              <a:rPr lang="en-US" sz="2800" dirty="0" smtClean="0"/>
            </a:br>
            <a:r>
              <a:rPr lang="en-US" sz="2800" dirty="0" smtClean="0"/>
              <a:t>for silver plans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state. The </a:t>
            </a:r>
            <a:r>
              <a:rPr lang="en-US" dirty="0" smtClean="0"/>
              <a:t>highest, median, </a:t>
            </a:r>
            <a:r>
              <a:rPr lang="en-US" dirty="0"/>
              <a:t>and </a:t>
            </a:r>
            <a:r>
              <a:rPr lang="en-US" dirty="0" smtClean="0"/>
              <a:t>lowest amounts </a:t>
            </a:r>
            <a:r>
              <a:rPr lang="en-US" dirty="0"/>
              <a:t>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 for the $17,000 category; 37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$20,000 category; and the 38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$25,000 and $35,000 categories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* Minimum </a:t>
            </a:r>
            <a:r>
              <a:rPr lang="en-US" dirty="0"/>
              <a:t>values are not displayed because the benchmark plan for Texas has a zero dollar deductible across all income levels.</a:t>
            </a:r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Out-of-Pocket </a:t>
            </a:r>
            <a:r>
              <a:rPr lang="en-US" i="1" dirty="0"/>
              <a:t>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128016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Highest, median,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and </a:t>
            </a:r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lowest in-network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deductible amounts in states that use </a:t>
            </a:r>
            <a:r>
              <a:rPr lang="en-US" sz="1600" dirty="0" err="1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HealthCare.gov</a:t>
            </a:r>
            <a:endParaRPr lang="en-US" sz="16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122" y="1709080"/>
            <a:ext cx="2762053" cy="3576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693" y="172793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reductions*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172793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5748" y="1709080"/>
            <a:ext cx="6174557" cy="357615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706840"/>
              </p:ext>
            </p:extLst>
          </p:nvPr>
        </p:nvGraphicFramePr>
        <p:xfrm>
          <a:off x="3100039" y="1988708"/>
          <a:ext cx="5776332" cy="3289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240205"/>
              </p:ext>
            </p:extLst>
          </p:nvPr>
        </p:nvGraphicFramePr>
        <p:xfrm>
          <a:off x="379141" y="1886489"/>
          <a:ext cx="2174488" cy="3414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1" y="5332489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4627" y="1716173"/>
            <a:ext cx="1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Highest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94745" y="1829117"/>
            <a:ext cx="159882" cy="15988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054627" y="1981986"/>
            <a:ext cx="1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94745" y="2094930"/>
            <a:ext cx="159882" cy="15988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054627" y="2245595"/>
            <a:ext cx="1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Lowest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894745" y="2358539"/>
            <a:ext cx="159882" cy="15988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4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3122" y="1709080"/>
            <a:ext cx="2762053" cy="36301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3693" y="172793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1800" y="172793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65748" y="1709080"/>
            <a:ext cx="6174557" cy="3630168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-1" y="541478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750807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state; The </a:t>
            </a:r>
            <a:r>
              <a:rPr lang="en-US" dirty="0" smtClean="0"/>
              <a:t>highest, </a:t>
            </a:r>
            <a:r>
              <a:rPr lang="en-US" dirty="0"/>
              <a:t>median, and </a:t>
            </a:r>
            <a:r>
              <a:rPr lang="en-US" dirty="0" smtClean="0"/>
              <a:t>lowest </a:t>
            </a:r>
            <a:r>
              <a:rPr lang="en-US" dirty="0"/>
              <a:t>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 for the $17,000 category; 37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$20,000 category; and the 38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$25,000 and $35,000 categories.</a:t>
            </a:r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2266353"/>
              </p:ext>
            </p:extLst>
          </p:nvPr>
        </p:nvGraphicFramePr>
        <p:xfrm>
          <a:off x="2999678" y="1974518"/>
          <a:ext cx="5965902" cy="371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3070"/>
          </a:xfrm>
        </p:spPr>
        <p:txBody>
          <a:bodyPr/>
          <a:lstStyle/>
          <a:p>
            <a:r>
              <a:rPr lang="en-US" sz="2800" dirty="0" smtClean="0"/>
              <a:t>There </a:t>
            </a:r>
            <a:r>
              <a:rPr lang="en-US" sz="2800" dirty="0"/>
              <a:t>is wide variation in out-of-pocket limits across </a:t>
            </a:r>
            <a:r>
              <a:rPr lang="en-US" sz="2800" dirty="0" smtClean="0"/>
              <a:t>markets </a:t>
            </a:r>
            <a:r>
              <a:rPr lang="en-US" sz="2800" dirty="0"/>
              <a:t>for </a:t>
            </a:r>
            <a:r>
              <a:rPr lang="en-US" sz="2800" dirty="0" smtClean="0"/>
              <a:t>silver </a:t>
            </a:r>
            <a:r>
              <a:rPr lang="en-US" sz="2800" dirty="0"/>
              <a:t>plans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280160"/>
            <a:ext cx="818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Highest,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median, and </a:t>
            </a:r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lowest out-of-pocket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limits in states that use </a:t>
            </a:r>
            <a:r>
              <a:rPr lang="en-US" sz="1600" dirty="0" err="1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HealthCare.gov</a:t>
            </a:r>
            <a:endParaRPr lang="en-US" sz="16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2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426314"/>
              </p:ext>
            </p:extLst>
          </p:nvPr>
        </p:nvGraphicFramePr>
        <p:xfrm>
          <a:off x="100364" y="1974518"/>
          <a:ext cx="2698592" cy="371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969173" y="1716173"/>
            <a:ext cx="1717090" cy="900956"/>
            <a:chOff x="7331219" y="1807613"/>
            <a:chExt cx="1717090" cy="900956"/>
          </a:xfrm>
        </p:grpSpPr>
        <p:grpSp>
          <p:nvGrpSpPr>
            <p:cNvPr id="18" name="Group 17"/>
            <p:cNvGrpSpPr/>
            <p:nvPr/>
          </p:nvGrpSpPr>
          <p:grpSpPr>
            <a:xfrm>
              <a:off x="7331219" y="1807613"/>
              <a:ext cx="1717090" cy="635145"/>
              <a:chOff x="6757059" y="2647585"/>
              <a:chExt cx="1717090" cy="63514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916941" y="2647585"/>
                <a:ext cx="15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Highest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757059" y="2760529"/>
                <a:ext cx="159882" cy="15988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916941" y="2913398"/>
                <a:ext cx="15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Median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331219" y="2339237"/>
              <a:ext cx="1717090" cy="369332"/>
              <a:chOff x="6757059" y="2913398"/>
              <a:chExt cx="1717090" cy="369332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916941" y="2913398"/>
                <a:ext cx="15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Lowest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82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3122" y="1954407"/>
            <a:ext cx="2762053" cy="352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3693" y="1973260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1973260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65748" y="1954407"/>
            <a:ext cx="6174557" cy="3522849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1" y="5477232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04800"/>
            <a:ext cx="8519532" cy="1323439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sz="2800" dirty="0"/>
              <a:t>Cost-sharing reductions lower peoples’ projected out-of-pocket costs, especially for those who use health care the most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Notes: Second-lowest-cost silver plans for 2016; 40-year-old male nonsmoker; largest city in state. The </a:t>
            </a:r>
            <a:r>
              <a:rPr lang="en-US" dirty="0" smtClean="0"/>
              <a:t>median includes </a:t>
            </a:r>
            <a:r>
              <a:rPr lang="en-US" dirty="0"/>
              <a:t>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 for the $17,000 category; 37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$20,000 category; </a:t>
            </a:r>
            <a:r>
              <a:rPr lang="en-US" dirty="0" smtClean="0"/>
              <a:t>and the </a:t>
            </a:r>
            <a:r>
              <a:rPr lang="en-US" dirty="0"/>
              <a:t>38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$25,000 and $35,000 categories. OOP costs is either the difference between total expected costs and the annual premium cost to the enrollee, or the plan's out-of-pocket limit, whichever is lower.</a:t>
            </a:r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19582092"/>
              </p:ext>
            </p:extLst>
          </p:nvPr>
        </p:nvGraphicFramePr>
        <p:xfrm>
          <a:off x="211874" y="2258568"/>
          <a:ext cx="2676293" cy="365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537753"/>
            <a:ext cx="818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 projected out-of-pocket costs</a:t>
            </a:r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15941"/>
              </p:ext>
            </p:extLst>
          </p:nvPr>
        </p:nvGraphicFramePr>
        <p:xfrm>
          <a:off x="3092603" y="2258568"/>
          <a:ext cx="5806069" cy="365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767695" y="2003253"/>
            <a:ext cx="2408204" cy="900956"/>
            <a:chOff x="7331219" y="1807613"/>
            <a:chExt cx="2408204" cy="900956"/>
          </a:xfrm>
        </p:grpSpPr>
        <p:grpSp>
          <p:nvGrpSpPr>
            <p:cNvPr id="20" name="Group 19"/>
            <p:cNvGrpSpPr/>
            <p:nvPr/>
          </p:nvGrpSpPr>
          <p:grpSpPr>
            <a:xfrm>
              <a:off x="7331219" y="1807613"/>
              <a:ext cx="2408204" cy="635145"/>
              <a:chOff x="6757059" y="2647585"/>
              <a:chExt cx="2408204" cy="63514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916940" y="2647585"/>
                <a:ext cx="2035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“High” health care users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757059" y="2760529"/>
                <a:ext cx="159882" cy="15988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916941" y="2913398"/>
                <a:ext cx="2248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“Medium” health care users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331219" y="2339237"/>
              <a:ext cx="2089226" cy="369332"/>
              <a:chOff x="6757059" y="2913398"/>
              <a:chExt cx="2089226" cy="36933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916940" y="2913398"/>
                <a:ext cx="19293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“Low” health care users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608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32358" y="1726987"/>
            <a:ext cx="6284829" cy="4108746"/>
            <a:chOff x="772675" y="1422538"/>
            <a:chExt cx="6906017" cy="4514852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292904" y="1422538"/>
              <a:ext cx="860694" cy="638746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577994" y="3672028"/>
              <a:ext cx="904324" cy="928360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915128" y="3846593"/>
              <a:ext cx="1792781" cy="1769441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844220" y="3560940"/>
              <a:ext cx="868624" cy="1023578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963696" y="2458017"/>
              <a:ext cx="1019345" cy="1765474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466452" y="3763279"/>
              <a:ext cx="1114538" cy="59907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609240" y="3279261"/>
              <a:ext cx="943986" cy="523693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410924" y="2779374"/>
              <a:ext cx="1051077" cy="531628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442653" y="2303291"/>
              <a:ext cx="904324" cy="6030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570061" y="2346930"/>
              <a:ext cx="908289" cy="749832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490251" y="1807370"/>
              <a:ext cx="844828" cy="543531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712849" y="3029317"/>
              <a:ext cx="943986" cy="741897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086169" y="2763504"/>
              <a:ext cx="725838" cy="908527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407926" y="2596876"/>
              <a:ext cx="832929" cy="126161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054923" y="1811338"/>
              <a:ext cx="1035211" cy="876787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899749" y="1577264"/>
              <a:ext cx="765501" cy="1253683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224989" y="1605036"/>
              <a:ext cx="1312854" cy="849015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7214631" y="1708188"/>
              <a:ext cx="464061" cy="741897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6322208" y="2216011"/>
              <a:ext cx="959852" cy="706190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6968719" y="2168401"/>
              <a:ext cx="222115" cy="400704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7143237" y="2116825"/>
              <a:ext cx="198316" cy="440376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7067880" y="2652419"/>
              <a:ext cx="222115" cy="202336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7266196" y="2632580"/>
              <a:ext cx="95193" cy="122989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7067880" y="2489755"/>
              <a:ext cx="432329" cy="218206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7401051" y="2692091"/>
              <a:ext cx="39662" cy="27774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6901293" y="2842854"/>
              <a:ext cx="166584" cy="372930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6869564" y="3100730"/>
              <a:ext cx="130887" cy="21423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6234950" y="2743665"/>
              <a:ext cx="745670" cy="484018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5536876" y="4683707"/>
              <a:ext cx="1154200" cy="904558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640485" y="4445662"/>
              <a:ext cx="721873" cy="638746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4553226" y="3874364"/>
              <a:ext cx="646511" cy="583204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5132311" y="3755344"/>
              <a:ext cx="1094707" cy="357060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5909712" y="3636322"/>
              <a:ext cx="1094707" cy="484018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5751058" y="4033059"/>
              <a:ext cx="674276" cy="726029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5973173" y="3227685"/>
              <a:ext cx="983650" cy="551464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6060431" y="3973548"/>
              <a:ext cx="634613" cy="491953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5405986" y="4064797"/>
              <a:ext cx="499758" cy="801405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969689" y="4092568"/>
              <a:ext cx="460096" cy="805374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6421368" y="3120566"/>
              <a:ext cx="571152" cy="416574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6072329" y="3072959"/>
              <a:ext cx="587018" cy="579235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5211638" y="3382411"/>
              <a:ext cx="936053" cy="484018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14403" y="3211815"/>
              <a:ext cx="852761" cy="741897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4263682" y="1787533"/>
              <a:ext cx="824997" cy="960100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826903" y="2243780"/>
              <a:ext cx="0" cy="0"/>
            </a:xfrm>
            <a:prstGeom prst="line">
              <a:avLst/>
            </a:prstGeom>
            <a:solidFill>
              <a:srgbClr val="F8F8F8"/>
            </a:solidFill>
            <a:ln w="6350">
              <a:solidFill>
                <a:schemeClr val="accent6">
                  <a:lumMod val="20000"/>
                  <a:lumOff val="8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4826903" y="2243780"/>
              <a:ext cx="0" cy="0"/>
            </a:xfrm>
            <a:prstGeom prst="line">
              <a:avLst/>
            </a:pr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5021254" y="2069217"/>
              <a:ext cx="963817" cy="908527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4747576" y="2176336"/>
              <a:ext cx="674276" cy="718094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5735192" y="2854752"/>
              <a:ext cx="539423" cy="618908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5386155" y="2961874"/>
              <a:ext cx="396632" cy="682385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937960" y="2874591"/>
              <a:ext cx="511656" cy="896623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4311279" y="2676221"/>
              <a:ext cx="777401" cy="571300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772675" y="4592456"/>
              <a:ext cx="1729957" cy="134493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653353" y="5227231"/>
              <a:ext cx="1055042" cy="670486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0" name="Text Placeholder 6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5a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Notes: Second-lowest-cost silver plans for 2016; 40-year-old male nonsmoker; largest city in state. The 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Hawaii. OOP costs is either the difference between total expected costs and the annual premium cost to the enrollee, or the plan's out-of-pocket </a:t>
            </a:r>
            <a:r>
              <a:rPr lang="en-US" dirty="0" smtClean="0"/>
              <a:t>limit.</a:t>
            </a:r>
            <a:endParaRPr lang="en-US" dirty="0"/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sp>
        <p:nvSpPr>
          <p:cNvPr id="58" name="Title 57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23439"/>
          </a:xfrm>
        </p:spPr>
        <p:txBody>
          <a:bodyPr/>
          <a:lstStyle/>
          <a:p>
            <a:r>
              <a:rPr lang="en-US" sz="2800" dirty="0"/>
              <a:t>Variation in projected out-of-pocket costs across </a:t>
            </a:r>
            <a:r>
              <a:rPr lang="en-US" sz="2800" dirty="0" smtClean="0"/>
              <a:t>markets </a:t>
            </a:r>
            <a:r>
              <a:rPr lang="en-US" sz="2800" dirty="0"/>
              <a:t>among “low” users of health </a:t>
            </a:r>
            <a:r>
              <a:rPr lang="en-US" sz="2800" dirty="0" smtClean="0"/>
              <a:t>care, </a:t>
            </a:r>
            <a:r>
              <a:rPr lang="en-US" sz="2800" dirty="0"/>
              <a:t>for enrollees with incomes of $</a:t>
            </a:r>
            <a:r>
              <a:rPr lang="en-US" sz="2800" dirty="0" smtClean="0"/>
              <a:t>17,000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7118960" y="4225455"/>
            <a:ext cx="139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$0-$25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$26-$51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$52-$76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$77-$102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$103-$121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959078" y="4324189"/>
            <a:ext cx="159882" cy="1284608"/>
            <a:chOff x="3476449" y="4484458"/>
            <a:chExt cx="192089" cy="1543384"/>
          </a:xfrm>
        </p:grpSpPr>
        <p:sp>
          <p:nvSpPr>
            <p:cNvPr id="60" name="Oval 59"/>
            <p:cNvSpPr/>
            <p:nvPr/>
          </p:nvSpPr>
          <p:spPr>
            <a:xfrm>
              <a:off x="3476449" y="4484458"/>
              <a:ext cx="192089" cy="1920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476449" y="4822282"/>
              <a:ext cx="192089" cy="1920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476449" y="5160107"/>
              <a:ext cx="192089" cy="1920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476449" y="5497931"/>
              <a:ext cx="192089" cy="1920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476449" y="5835753"/>
              <a:ext cx="192089" cy="1920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6862928" y="3871887"/>
            <a:ext cx="228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out-of-pocket costs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2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Placeholder 6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5b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Notes: Second-lowest-cost silver plans for 2016; 40-year-old male nonsmoker; largest city in state. The 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Hawaii. OOP costs is either the difference between total expected costs and the annual premium cost to the enrollee, or the plan's out-of-pocket </a:t>
            </a:r>
            <a:r>
              <a:rPr lang="en-US" dirty="0" smtClean="0"/>
              <a:t>limit.</a:t>
            </a:r>
            <a:endParaRPr lang="en-US" dirty="0"/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23439"/>
          </a:xfrm>
        </p:spPr>
        <p:txBody>
          <a:bodyPr/>
          <a:lstStyle/>
          <a:p>
            <a:r>
              <a:rPr lang="en-US" sz="2800" dirty="0"/>
              <a:t>Variation in projected out-of-pocket costs across </a:t>
            </a:r>
            <a:r>
              <a:rPr lang="en-US" sz="2800" dirty="0" smtClean="0"/>
              <a:t>markets </a:t>
            </a:r>
            <a:r>
              <a:rPr lang="en-US" sz="2800" dirty="0"/>
              <a:t>among </a:t>
            </a:r>
            <a:r>
              <a:rPr lang="en-US" sz="2800" dirty="0" smtClean="0"/>
              <a:t>“medium” </a:t>
            </a:r>
            <a:r>
              <a:rPr lang="en-US" sz="2800" dirty="0"/>
              <a:t>users of health </a:t>
            </a:r>
            <a:r>
              <a:rPr lang="en-US" sz="2800" dirty="0" smtClean="0"/>
              <a:t>care</a:t>
            </a:r>
            <a:r>
              <a:rPr lang="en-US" sz="2800" dirty="0"/>
              <a:t>, for enrollees with incomes of $17,000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2358" y="1726987"/>
            <a:ext cx="6284829" cy="4108746"/>
            <a:chOff x="532358" y="1818427"/>
            <a:chExt cx="6284829" cy="4108746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005793" y="1818427"/>
              <a:ext cx="783276" cy="581291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175291" y="3865578"/>
              <a:ext cx="822981" cy="844855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482100" y="4024441"/>
              <a:ext cx="1631522" cy="1610282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507519" y="3764482"/>
              <a:ext cx="790492" cy="931508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706197" y="2760766"/>
              <a:ext cx="927656" cy="1606672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83833" y="3948621"/>
              <a:ext cx="1014287" cy="545188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113777" y="3508140"/>
              <a:ext cx="859076" cy="476587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933300" y="3053217"/>
              <a:ext cx="956534" cy="483809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2962175" y="2619957"/>
              <a:ext cx="822981" cy="548797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168071" y="2659671"/>
              <a:ext cx="826589" cy="682385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005491" y="2168644"/>
              <a:ext cx="768837" cy="494641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298016" y="3280678"/>
              <a:ext cx="859076" cy="675164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727705" y="3038775"/>
              <a:ext cx="660550" cy="82680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110469" y="2887135"/>
              <a:ext cx="758008" cy="1148137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789218" y="2172255"/>
              <a:ext cx="942095" cy="797921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558053" y="1959236"/>
              <a:ext cx="696645" cy="1140916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854038" y="1984510"/>
              <a:ext cx="1194764" cy="772647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6394868" y="2078383"/>
              <a:ext cx="422319" cy="675164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5582717" y="2540528"/>
              <a:ext cx="873514" cy="642669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171075" y="2497200"/>
              <a:ext cx="202136" cy="36466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6329896" y="2450264"/>
              <a:ext cx="180478" cy="40076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6261317" y="2937682"/>
              <a:ext cx="202136" cy="184136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6441795" y="2919627"/>
              <a:ext cx="86631" cy="111926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6261317" y="2789649"/>
              <a:ext cx="393442" cy="198579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6564519" y="2973785"/>
              <a:ext cx="36094" cy="2527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6109714" y="3110987"/>
              <a:ext cx="151600" cy="33938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6080839" y="3345667"/>
              <a:ext cx="119114" cy="1949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5503308" y="3020720"/>
              <a:ext cx="678598" cy="440481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4868025" y="4786257"/>
              <a:ext cx="1050381" cy="823194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4052263" y="4569624"/>
              <a:ext cx="656941" cy="581291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3972853" y="4049714"/>
              <a:ext cx="588358" cy="530745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4499850" y="3941400"/>
              <a:ext cx="996239" cy="324943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5207325" y="3833084"/>
              <a:ext cx="996239" cy="440481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5062941" y="4194134"/>
              <a:ext cx="613626" cy="660723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5265077" y="3461203"/>
              <a:ext cx="895172" cy="501860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5344487" y="4139976"/>
              <a:ext cx="577530" cy="447702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4748908" y="4223018"/>
              <a:ext cx="454805" cy="729319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351856" y="4248291"/>
              <a:ext cx="418711" cy="732931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5672958" y="3363719"/>
              <a:ext cx="519778" cy="379104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5355314" y="3320394"/>
              <a:ext cx="534216" cy="527133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572042" y="3602012"/>
              <a:ext cx="851856" cy="440481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3846517" y="3446760"/>
              <a:ext cx="776056" cy="675164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3709353" y="2150591"/>
              <a:ext cx="750790" cy="873740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4221913" y="2565799"/>
              <a:ext cx="0" cy="0"/>
            </a:xfrm>
            <a:prstGeom prst="line">
              <a:avLst/>
            </a:prstGeom>
            <a:solidFill>
              <a:srgbClr val="F8F8F8"/>
            </a:solidFill>
            <a:ln w="6350">
              <a:solidFill>
                <a:schemeClr val="accent6">
                  <a:lumMod val="20000"/>
                  <a:lumOff val="8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4221913" y="2565799"/>
              <a:ext cx="0" cy="0"/>
            </a:xfrm>
            <a:prstGeom prst="line">
              <a:avLst/>
            </a:pr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398782" y="2406938"/>
              <a:ext cx="877123" cy="82680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149721" y="2504422"/>
              <a:ext cx="613626" cy="653502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5048503" y="3121815"/>
              <a:ext cx="490903" cy="563238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4730861" y="3219301"/>
              <a:ext cx="360955" cy="621005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4322981" y="3139869"/>
              <a:ext cx="465633" cy="815973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3752669" y="2959343"/>
              <a:ext cx="707475" cy="519912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532358" y="4703214"/>
              <a:ext cx="1574349" cy="1223959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243871" y="5280892"/>
              <a:ext cx="960142" cy="610177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7118960" y="4225455"/>
            <a:ext cx="139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$0-$110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$111-$221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$222-$331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$332-$441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$442-$550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959078" y="4324189"/>
            <a:ext cx="159882" cy="1284608"/>
            <a:chOff x="3476449" y="4484458"/>
            <a:chExt cx="192089" cy="1543384"/>
          </a:xfrm>
        </p:grpSpPr>
        <p:sp>
          <p:nvSpPr>
            <p:cNvPr id="69" name="Oval 68"/>
            <p:cNvSpPr/>
            <p:nvPr/>
          </p:nvSpPr>
          <p:spPr>
            <a:xfrm>
              <a:off x="3476449" y="4484458"/>
              <a:ext cx="192089" cy="1920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476449" y="4822282"/>
              <a:ext cx="192089" cy="1920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476449" y="5160107"/>
              <a:ext cx="192089" cy="1920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476449" y="5497931"/>
              <a:ext cx="192089" cy="1920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476449" y="5835753"/>
              <a:ext cx="192089" cy="1920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862928" y="3871887"/>
            <a:ext cx="228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out-of-pocket costs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1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Placeholder 6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5c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Notes: Second-lowest-cost silver plans for 2016; 40-year-old male nonsmoker; largest city in state. The 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Hawaii. OOP costs is either the difference between total expected costs and the annual premium cost to the enrollee, or the plan's out-of-pocket </a:t>
            </a:r>
            <a:r>
              <a:rPr lang="en-US" dirty="0" smtClean="0"/>
              <a:t>limit.</a:t>
            </a:r>
            <a:endParaRPr lang="en-US" dirty="0"/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23439"/>
          </a:xfrm>
        </p:spPr>
        <p:txBody>
          <a:bodyPr/>
          <a:lstStyle/>
          <a:p>
            <a:r>
              <a:rPr lang="en-US" sz="2800" dirty="0"/>
              <a:t>Variation in projected out-of-pocket costs across </a:t>
            </a:r>
            <a:r>
              <a:rPr lang="en-US" sz="2800" dirty="0" smtClean="0"/>
              <a:t>markets </a:t>
            </a:r>
            <a:r>
              <a:rPr lang="en-US" sz="2800" dirty="0"/>
              <a:t>among </a:t>
            </a:r>
            <a:r>
              <a:rPr lang="en-US" sz="2800" dirty="0" smtClean="0"/>
              <a:t>“high” </a:t>
            </a:r>
            <a:r>
              <a:rPr lang="en-US" sz="2800" dirty="0"/>
              <a:t>users of health </a:t>
            </a:r>
            <a:r>
              <a:rPr lang="en-US" sz="2800" dirty="0" smtClean="0"/>
              <a:t>care</a:t>
            </a:r>
            <a:r>
              <a:rPr lang="en-US" sz="2800" dirty="0"/>
              <a:t>, for enrollees with incomes of $17,000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2358" y="1726987"/>
            <a:ext cx="6284829" cy="4108746"/>
            <a:chOff x="532358" y="1726987"/>
            <a:chExt cx="6284829" cy="4108746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005793" y="1726987"/>
              <a:ext cx="783276" cy="581291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175291" y="3774138"/>
              <a:ext cx="822981" cy="844855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482100" y="3933001"/>
              <a:ext cx="1631522" cy="1610282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507519" y="3673042"/>
              <a:ext cx="790492" cy="931508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706197" y="2669326"/>
              <a:ext cx="927656" cy="1606672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83833" y="3857181"/>
              <a:ext cx="1014287" cy="545188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113777" y="3416700"/>
              <a:ext cx="859076" cy="476587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933300" y="2961777"/>
              <a:ext cx="956534" cy="483809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2962175" y="2528517"/>
              <a:ext cx="822981" cy="548797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168071" y="2568231"/>
              <a:ext cx="826589" cy="682385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005491" y="2077204"/>
              <a:ext cx="768837" cy="494641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298016" y="3189238"/>
              <a:ext cx="859076" cy="675164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727705" y="2947335"/>
              <a:ext cx="660550" cy="82680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110469" y="2795695"/>
              <a:ext cx="758008" cy="1148137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789218" y="2080815"/>
              <a:ext cx="942095" cy="797921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558053" y="1867796"/>
              <a:ext cx="696645" cy="1140916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854038" y="1893070"/>
              <a:ext cx="1194764" cy="772647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6394868" y="1986943"/>
              <a:ext cx="422319" cy="675164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5582717" y="2449088"/>
              <a:ext cx="873514" cy="642669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171075" y="2405760"/>
              <a:ext cx="202136" cy="36466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6329896" y="2358824"/>
              <a:ext cx="180478" cy="40076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6261317" y="2846242"/>
              <a:ext cx="202136" cy="184136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6441795" y="2828187"/>
              <a:ext cx="86631" cy="111926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6261317" y="2698209"/>
              <a:ext cx="393442" cy="198579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6564519" y="2882345"/>
              <a:ext cx="36094" cy="2527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6109714" y="3019547"/>
              <a:ext cx="151600" cy="33938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6080839" y="3254227"/>
              <a:ext cx="119114" cy="1949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5503308" y="2929280"/>
              <a:ext cx="678598" cy="440481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4868025" y="4694817"/>
              <a:ext cx="1050381" cy="823194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4052263" y="4478184"/>
              <a:ext cx="656941" cy="581291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3972853" y="3958274"/>
              <a:ext cx="588358" cy="530745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4499850" y="3849960"/>
              <a:ext cx="996239" cy="324943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5207325" y="3741644"/>
              <a:ext cx="996239" cy="440481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5062941" y="4102694"/>
              <a:ext cx="613626" cy="660723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5265077" y="3369763"/>
              <a:ext cx="895172" cy="501860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5344487" y="4048536"/>
              <a:ext cx="577530" cy="447702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4748908" y="4131578"/>
              <a:ext cx="454805" cy="729319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4351856" y="4156851"/>
              <a:ext cx="418711" cy="732931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5672958" y="3272279"/>
              <a:ext cx="519778" cy="379104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5355314" y="3228954"/>
              <a:ext cx="534216" cy="527133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4572042" y="3510572"/>
              <a:ext cx="851856" cy="440481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3846517" y="3355320"/>
              <a:ext cx="776056" cy="675164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3709353" y="2059151"/>
              <a:ext cx="750790" cy="873740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4221913" y="2474359"/>
              <a:ext cx="0" cy="0"/>
            </a:xfrm>
            <a:prstGeom prst="line">
              <a:avLst/>
            </a:prstGeom>
            <a:solidFill>
              <a:srgbClr val="F8F8F8"/>
            </a:solidFill>
            <a:ln w="6350">
              <a:solidFill>
                <a:schemeClr val="accent6">
                  <a:lumMod val="20000"/>
                  <a:lumOff val="8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4221913" y="2474359"/>
              <a:ext cx="0" cy="0"/>
            </a:xfrm>
            <a:prstGeom prst="line">
              <a:avLst/>
            </a:pr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398782" y="2315498"/>
              <a:ext cx="877123" cy="82680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4149721" y="2412982"/>
              <a:ext cx="613626" cy="653502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5048503" y="3030375"/>
              <a:ext cx="490903" cy="563238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4730861" y="3127861"/>
              <a:ext cx="360955" cy="621005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4322981" y="3048429"/>
              <a:ext cx="465633" cy="815973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3752669" y="2867903"/>
              <a:ext cx="707475" cy="519912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532358" y="4611774"/>
              <a:ext cx="1574349" cy="1223959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243871" y="5189452"/>
              <a:ext cx="960142" cy="610177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7118960" y="4225455"/>
            <a:ext cx="139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$0-$450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$451-$901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$902-$1352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$1353-$1803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$1804-$2250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959078" y="4324189"/>
            <a:ext cx="159882" cy="1284608"/>
            <a:chOff x="3476449" y="4484458"/>
            <a:chExt cx="192089" cy="1543384"/>
          </a:xfrm>
        </p:grpSpPr>
        <p:sp>
          <p:nvSpPr>
            <p:cNvPr id="69" name="Oval 68"/>
            <p:cNvSpPr/>
            <p:nvPr/>
          </p:nvSpPr>
          <p:spPr>
            <a:xfrm>
              <a:off x="3476449" y="4484458"/>
              <a:ext cx="192089" cy="1920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476449" y="4822282"/>
              <a:ext cx="192089" cy="1920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476449" y="5160107"/>
              <a:ext cx="192089" cy="1920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476449" y="5497931"/>
              <a:ext cx="192089" cy="1920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476449" y="5835753"/>
              <a:ext cx="192089" cy="1920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862928" y="3871887"/>
            <a:ext cx="228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out-of-pocket costs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7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16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3070"/>
          </a:xfrm>
        </p:spPr>
        <p:txBody>
          <a:bodyPr/>
          <a:lstStyle/>
          <a:p>
            <a:r>
              <a:rPr lang="en-US" dirty="0" smtClean="0"/>
              <a:t>Silver </a:t>
            </a:r>
            <a:r>
              <a:rPr lang="en-US" dirty="0"/>
              <a:t>plans in Houston, Texas, and Virginia Beach, Virginia, </a:t>
            </a:r>
            <a:r>
              <a:rPr lang="en-US" dirty="0" smtClean="0"/>
              <a:t>for </a:t>
            </a:r>
            <a:r>
              <a:rPr lang="en-US" dirty="0"/>
              <a:t>enrollees with incomes of $17,000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300438"/>
            <a:ext cx="4279392" cy="557561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 with an annual income of $17,000; largest city in state</a:t>
            </a:r>
            <a:r>
              <a:rPr lang="en-US" dirty="0" smtClean="0"/>
              <a:t>. </a:t>
            </a:r>
            <a:r>
              <a:rPr lang="en-US" dirty="0"/>
              <a:t>OOP costs is either the difference between total expected costs and the annual premium cost to the enrollee, or the plan's out-of-pocket limit, whichever is lower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* Copayments/Coinsurance </a:t>
            </a:r>
            <a:r>
              <a:rPr lang="en-US" dirty="0"/>
              <a:t>are compared for only 5 of the services displayed on </a:t>
            </a:r>
            <a:r>
              <a:rPr lang="en-US" dirty="0" err="1" smtClean="0"/>
              <a:t>HealthCare.gov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632"/>
            <a:ext cx="375920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3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16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3070"/>
          </a:xfrm>
        </p:spPr>
        <p:txBody>
          <a:bodyPr/>
          <a:lstStyle/>
          <a:p>
            <a:r>
              <a:rPr lang="en-US" dirty="0" smtClean="0"/>
              <a:t>Silver </a:t>
            </a:r>
            <a:r>
              <a:rPr lang="en-US" dirty="0"/>
              <a:t>plans in Columbus, Ohio, </a:t>
            </a:r>
            <a:r>
              <a:rPr lang="en-US" dirty="0" smtClean="0"/>
              <a:t>and Newark</a:t>
            </a:r>
            <a:r>
              <a:rPr lang="en-US" dirty="0"/>
              <a:t>, </a:t>
            </a:r>
            <a:r>
              <a:rPr lang="en-US" dirty="0" smtClean="0"/>
              <a:t>New Jersey,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enrollees with incomes of $</a:t>
            </a:r>
            <a:r>
              <a:rPr lang="en-US" dirty="0" smtClean="0"/>
              <a:t>17,000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7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idx="11"/>
          </p:nvPr>
        </p:nvSpPr>
        <p:spPr>
          <a:xfrm>
            <a:off x="0" y="6300438"/>
            <a:ext cx="4270248" cy="557561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 with an annual income of $17,000; largest city in state</a:t>
            </a:r>
            <a:r>
              <a:rPr lang="en-US" dirty="0" smtClean="0"/>
              <a:t>. </a:t>
            </a:r>
            <a:r>
              <a:rPr lang="en-US" dirty="0"/>
              <a:t>OOP costs is either the difference between total expected costs and the annual premium cost to the enrollee, or the plan's out-of-pocket limit, whichever is lower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* Copayments/Coinsurance </a:t>
            </a:r>
            <a:r>
              <a:rPr lang="en-US" dirty="0"/>
              <a:t>are compared for only 5 of the services displayed on </a:t>
            </a:r>
            <a:r>
              <a:rPr lang="en-US" dirty="0" err="1" smtClean="0"/>
              <a:t>HealthCare.gov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Data: </a:t>
            </a:r>
            <a:r>
              <a:rPr lang="en-US" dirty="0" err="1"/>
              <a:t>HealthCare.gov</a:t>
            </a:r>
            <a:r>
              <a:rPr lang="en-US" dirty="0"/>
              <a:t>. Source: S. R. Collins, M. </a:t>
            </a:r>
            <a:r>
              <a:rPr lang="en-US" dirty="0" err="1"/>
              <a:t>Gunja</a:t>
            </a:r>
            <a:r>
              <a:rPr lang="en-US" dirty="0"/>
              <a:t>, and S. </a:t>
            </a:r>
            <a:r>
              <a:rPr lang="en-US" dirty="0" err="1"/>
              <a:t>Beutel</a:t>
            </a:r>
            <a:r>
              <a:rPr lang="en-US" dirty="0"/>
              <a:t>, </a:t>
            </a:r>
            <a:r>
              <a:rPr lang="en-US" i="1" dirty="0"/>
              <a:t>How Will the Affordable Care Act’s Cost-Sharing Reductions Affect Consumers’ Out-of-Pocket Costs in 2016?</a:t>
            </a:r>
            <a:r>
              <a:rPr lang="en-US" dirty="0"/>
              <a:t> The Commonwealth Fund, March 2016.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632"/>
            <a:ext cx="375920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12099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1385</Words>
  <Application>Microsoft Macintosh PowerPoint</Application>
  <PresentationFormat>On-screen Show (4:3)</PresentationFormat>
  <Paragraphs>95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Georgia</vt:lpstr>
      <vt:lpstr>Lato</vt:lpstr>
      <vt:lpstr>Lato Semibold</vt:lpstr>
      <vt:lpstr>ＭＳ Ｐゴシック</vt:lpstr>
      <vt:lpstr>Trebuchet MS</vt:lpstr>
      <vt:lpstr>Arial</vt:lpstr>
      <vt:lpstr>6_CMWF_template_5-2014_white_bg</vt:lpstr>
      <vt:lpstr>At lower incomes, enrollees have lower out-of-pocket limits and deductibles</vt:lpstr>
      <vt:lpstr>There is wide variation in deductibles across markets  for silver plans</vt:lpstr>
      <vt:lpstr>There is wide variation in out-of-pocket limits across markets for silver plans</vt:lpstr>
      <vt:lpstr>Cost-sharing reductions lower peoples’ projected out-of-pocket costs, especially for those who use health care the most</vt:lpstr>
      <vt:lpstr>Variation in projected out-of-pocket costs across markets among “low” users of health care, for enrollees with incomes of $17,000</vt:lpstr>
      <vt:lpstr>Variation in projected out-of-pocket costs across markets among “medium” users of health care, for enrollees with incomes of $17,000</vt:lpstr>
      <vt:lpstr>Variation in projected out-of-pocket costs across markets among “high” users of health care, for enrollees with incomes of $17,000</vt:lpstr>
      <vt:lpstr>Silver plans in Houston, Texas, and Virginia Beach, Virginia, for enrollees with incomes of $17,000</vt:lpstr>
      <vt:lpstr>Silver plans in Columbus, Ohio, and Newark, New Jersey,  for enrollees with incomes of $17,000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EXHIBITS—How Will the Affordable Care Act's Cost-Sharing Reductions Affect Consumers' Out-of-Pocket Costs in 2016?</dc:title>
  <dc:subject/>
  <dc:creator>Collins Gunja Beutel</dc:creator>
  <cp:keywords/>
  <dc:description>EXHIBITS—How Will the Affordable Care Act's Cost-Sharing Reductions Affect Consumers' Out-of-Pocket Costs in 2016?</dc:description>
  <cp:lastModifiedBy>Paul Frame</cp:lastModifiedBy>
  <cp:revision>259</cp:revision>
  <cp:lastPrinted>2016-03-17T19:01:08Z</cp:lastPrinted>
  <dcterms:created xsi:type="dcterms:W3CDTF">2015-08-25T18:13:59Z</dcterms:created>
  <dcterms:modified xsi:type="dcterms:W3CDTF">2016-03-17T19:04:40Z</dcterms:modified>
  <cp:category/>
</cp:coreProperties>
</file>