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charts/chart2.xml" ContentType="application/vnd.openxmlformats-officedocument.drawingml.chart+xml"/>
  <Override PartName="/ppt/notesSlides/notesSlide2.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5.xml" ContentType="application/vnd.openxmlformats-officedocument.drawingml.chart+xml"/>
  <Override PartName="/ppt/notesSlides/notesSlide4.xml" ContentType="application/vnd.openxmlformats-officedocument.presentationml.notesSlide+xml"/>
  <Override PartName="/ppt/charts/chart6.xml" ContentType="application/vnd.openxmlformats-officedocument.drawingml.chart+xml"/>
  <Override PartName="/ppt/notesSlides/notesSlide5.xml" ContentType="application/vnd.openxmlformats-officedocument.presentationml.notesSlide+xml"/>
  <Override PartName="/ppt/charts/chart7.xml" ContentType="application/vnd.openxmlformats-officedocument.drawingml.chart+xml"/>
  <Override PartName="/ppt/notesSlides/notesSlide6.xml" ContentType="application/vnd.openxmlformats-officedocument.presentationml.notesSlide+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handoutMasterIdLst>
    <p:handoutMasterId r:id="rId15"/>
  </p:handoutMasterIdLst>
  <p:sldIdLst>
    <p:sldId id="428" r:id="rId5"/>
    <p:sldId id="426" r:id="rId6"/>
    <p:sldId id="424" r:id="rId7"/>
    <p:sldId id="420" r:id="rId8"/>
    <p:sldId id="427" r:id="rId9"/>
    <p:sldId id="389" r:id="rId10"/>
    <p:sldId id="422" r:id="rId11"/>
    <p:sldId id="414" r:id="rId12"/>
    <p:sldId id="413" r:id="rId13"/>
  </p:sldIdLst>
  <p:sldSz cx="9144000" cy="6858000" type="screen4x3"/>
  <p:notesSz cx="6858000" cy="9418638"/>
  <p:custDataLst>
    <p:tags r:id="rId16"/>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72" userDrawn="1">
          <p15:clr>
            <a:srgbClr val="A4A3A4"/>
          </p15:clr>
        </p15:guide>
        <p15:guide id="2" pos="24" userDrawn="1">
          <p15:clr>
            <a:srgbClr val="A4A3A4"/>
          </p15:clr>
        </p15:guide>
        <p15:guide id="3" orient="horz" pos="4296" userDrawn="1">
          <p15:clr>
            <a:srgbClr val="A4A3A4"/>
          </p15:clr>
        </p15:guide>
        <p15:guide id="4" pos="2184" userDrawn="1">
          <p15:clr>
            <a:srgbClr val="A4A3A4"/>
          </p15:clr>
        </p15:guide>
        <p15:guide id="5" pos="5712" userDrawn="1">
          <p15:clr>
            <a:srgbClr val="A4A3A4"/>
          </p15:clr>
        </p15:guide>
        <p15:guide id="8" orient="horz" pos="3648" userDrawn="1">
          <p15:clr>
            <a:srgbClr val="A4A3A4"/>
          </p15:clr>
        </p15:guide>
        <p15:guide id="9" pos="120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cob Lippa" initials="JL" lastIdx="6"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B5AAF"/>
    <a:srgbClr val="2BA954"/>
    <a:srgbClr val="58BDCD"/>
    <a:srgbClr val="145028"/>
    <a:srgbClr val="BCEECD"/>
    <a:srgbClr val="2C8594"/>
    <a:srgbClr val="B5E2E9"/>
    <a:srgbClr val="FAB584"/>
    <a:srgbClr val="A93923"/>
    <a:srgbClr val="F474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96" autoAdjust="0"/>
    <p:restoredTop sz="92968" autoAdjust="0"/>
  </p:normalViewPr>
  <p:slideViewPr>
    <p:cSldViewPr>
      <p:cViewPr varScale="1">
        <p:scale>
          <a:sx n="149" d="100"/>
          <a:sy n="149" d="100"/>
        </p:scale>
        <p:origin x="2936" y="168"/>
      </p:cViewPr>
      <p:guideLst>
        <p:guide orient="horz" pos="72"/>
        <p:guide pos="24"/>
        <p:guide orient="horz" pos="4296"/>
        <p:guide pos="2184"/>
        <p:guide pos="5712"/>
        <p:guide orient="horz" pos="3648"/>
        <p:guide pos="1200"/>
      </p:guideLst>
    </p:cSldViewPr>
  </p:slideViewPr>
  <p:outlineViewPr>
    <p:cViewPr>
      <p:scale>
        <a:sx n="33" d="100"/>
        <a:sy n="33" d="100"/>
      </p:scale>
      <p:origin x="0" y="0"/>
    </p:cViewPr>
  </p:outlineViewPr>
  <p:notesTextViewPr>
    <p:cViewPr>
      <p:scale>
        <a:sx n="100" d="100"/>
        <a:sy n="100" d="100"/>
      </p:scale>
      <p:origin x="0" y="0"/>
    </p:cViewPr>
  </p:notesTextViewPr>
  <p:gridSpacing cx="38100" cy="381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tags" Target="tags/tag1.xml"/><Relationship Id="rId17" Type="http://schemas.openxmlformats.org/officeDocument/2006/relationships/commentAuthors" Target="commentAuthors.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00513605613477173"/>
          <c:y val="0.0660789730383145"/>
          <c:w val="0.998220260960452"/>
          <c:h val="0.82998718664104"/>
        </c:manualLayout>
      </c:layout>
      <c:barChart>
        <c:barDir val="col"/>
        <c:grouping val="clustered"/>
        <c:varyColors val="0"/>
        <c:ser>
          <c:idx val="0"/>
          <c:order val="0"/>
          <c:tx>
            <c:strRef>
              <c:f>Sheet1!$B$1</c:f>
              <c:strCache>
                <c:ptCount val="1"/>
                <c:pt idx="0">
                  <c:v>Period Growth Rate: 2006-2010</c:v>
                </c:pt>
              </c:strCache>
            </c:strRef>
          </c:tx>
          <c:spPr>
            <a:solidFill>
              <a:schemeClr val="accent2">
                <a:lumMod val="60000"/>
                <a:lumOff val="40000"/>
              </a:schemeClr>
            </a:solidFill>
            <a:ln>
              <a:no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1-F1C2-4F91-AF8C-76F7238B51D5}"/>
              </c:ext>
            </c:extLst>
          </c:dPt>
          <c:dPt>
            <c:idx val="1"/>
            <c:invertIfNegative val="0"/>
            <c:bubble3D val="0"/>
            <c:extLst xmlns:c16r2="http://schemas.microsoft.com/office/drawing/2015/06/chart">
              <c:ext xmlns:c16="http://schemas.microsoft.com/office/drawing/2014/chart" uri="{C3380CC4-5D6E-409C-BE32-E72D297353CC}">
                <c16:uniqueId val="{00000003-F1C2-4F91-AF8C-76F7238B51D5}"/>
              </c:ext>
            </c:extLst>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Calibri" charset="0"/>
                    <a:ea typeface="Calibri" charset="0"/>
                    <a:cs typeface="Calibri" charset="0"/>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Total Premium</c:v>
                </c:pt>
                <c:pt idx="1">
                  <c:v>Employee Premium Contribution</c:v>
                </c:pt>
                <c:pt idx="2">
                  <c:v>Deductibles</c:v>
                </c:pt>
              </c:strCache>
            </c:strRef>
          </c:cat>
          <c:val>
            <c:numRef>
              <c:f>Sheet1!$B$2:$B$4</c:f>
              <c:numCache>
                <c:formatCode>General</c:formatCode>
                <c:ptCount val="3"/>
                <c:pt idx="0">
                  <c:v>0.047</c:v>
                </c:pt>
                <c:pt idx="1">
                  <c:v>0.067</c:v>
                </c:pt>
                <c:pt idx="2">
                  <c:v>0.095</c:v>
                </c:pt>
              </c:numCache>
            </c:numRef>
          </c:val>
          <c:extLst xmlns:c16r2="http://schemas.microsoft.com/office/drawing/2015/06/chart">
            <c:ext xmlns:c16="http://schemas.microsoft.com/office/drawing/2014/chart" uri="{C3380CC4-5D6E-409C-BE32-E72D297353CC}">
              <c16:uniqueId val="{00000004-F1C2-4F91-AF8C-76F7238B51D5}"/>
            </c:ext>
          </c:extLst>
        </c:ser>
        <c:ser>
          <c:idx val="1"/>
          <c:order val="1"/>
          <c:tx>
            <c:strRef>
              <c:f>Sheet1!$C$1</c:f>
              <c:strCache>
                <c:ptCount val="1"/>
                <c:pt idx="0">
                  <c:v>Period Growth Rate: 2010-2015</c:v>
                </c:pt>
              </c:strCache>
            </c:strRef>
          </c:tx>
          <c:spPr>
            <a:solidFill>
              <a:schemeClr val="accent2"/>
            </a:solidFill>
            <a:ln>
              <a:no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6-F1C2-4F91-AF8C-76F7238B51D5}"/>
              </c:ext>
            </c:extLst>
          </c:dPt>
          <c:dPt>
            <c:idx val="1"/>
            <c:invertIfNegative val="0"/>
            <c:bubble3D val="0"/>
            <c:extLst xmlns:c16r2="http://schemas.microsoft.com/office/drawing/2015/06/chart">
              <c:ext xmlns:c16="http://schemas.microsoft.com/office/drawing/2014/chart" uri="{C3380CC4-5D6E-409C-BE32-E72D297353CC}">
                <c16:uniqueId val="{00000008-F1C2-4F91-AF8C-76F7238B51D5}"/>
              </c:ext>
            </c:extLst>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Calibri" charset="0"/>
                    <a:ea typeface="Calibri" charset="0"/>
                    <a:cs typeface="Calibri" charset="0"/>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Total Premium</c:v>
                </c:pt>
                <c:pt idx="1">
                  <c:v>Employee Premium Contribution</c:v>
                </c:pt>
                <c:pt idx="2">
                  <c:v>Deductibles</c:v>
                </c:pt>
              </c:strCache>
            </c:strRef>
          </c:cat>
          <c:val>
            <c:numRef>
              <c:f>Sheet1!$C$2:$C$4</c:f>
              <c:numCache>
                <c:formatCode>General</c:formatCode>
                <c:ptCount val="3"/>
                <c:pt idx="0">
                  <c:v>0.038</c:v>
                </c:pt>
                <c:pt idx="1">
                  <c:v>0.0422</c:v>
                </c:pt>
                <c:pt idx="2">
                  <c:v>0.085</c:v>
                </c:pt>
              </c:numCache>
            </c:numRef>
          </c:val>
          <c:extLst xmlns:c16r2="http://schemas.microsoft.com/office/drawing/2015/06/chart">
            <c:ext xmlns:c16="http://schemas.microsoft.com/office/drawing/2014/chart" uri="{C3380CC4-5D6E-409C-BE32-E72D297353CC}">
              <c16:uniqueId val="{00000009-F1C2-4F91-AF8C-76F7238B51D5}"/>
            </c:ext>
          </c:extLst>
        </c:ser>
        <c:dLbls>
          <c:showLegendKey val="0"/>
          <c:showVal val="0"/>
          <c:showCatName val="0"/>
          <c:showSerName val="0"/>
          <c:showPercent val="0"/>
          <c:showBubbleSize val="0"/>
        </c:dLbls>
        <c:gapWidth val="200"/>
        <c:overlap val="-15"/>
        <c:axId val="-1551591088"/>
        <c:axId val="-1551586224"/>
      </c:barChart>
      <c:catAx>
        <c:axId val="-1551591088"/>
        <c:scaling>
          <c:orientation val="minMax"/>
        </c:scaling>
        <c:delete val="0"/>
        <c:axPos val="b"/>
        <c:numFmt formatCode="General" sourceLinked="1"/>
        <c:majorTickMark val="none"/>
        <c:minorTickMark val="none"/>
        <c:tickLblPos val="none"/>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551586224"/>
        <c:crosses val="autoZero"/>
        <c:auto val="1"/>
        <c:lblAlgn val="ctr"/>
        <c:lblOffset val="100"/>
        <c:noMultiLvlLbl val="0"/>
      </c:catAx>
      <c:valAx>
        <c:axId val="-1551586224"/>
        <c:scaling>
          <c:orientation val="minMax"/>
        </c:scaling>
        <c:delete val="1"/>
        <c:axPos val="l"/>
        <c:numFmt formatCode="0%" sourceLinked="0"/>
        <c:majorTickMark val="none"/>
        <c:minorTickMark val="none"/>
        <c:tickLblPos val="nextTo"/>
        <c:crossAx val="-15515910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2">
                <a:lumMod val="60000"/>
                <a:lumOff val="40000"/>
              </a:schemeClr>
            </a:solidFill>
            <a:ln>
              <a:noFill/>
            </a:ln>
          </c:spPr>
          <c:invertIfNegative val="0"/>
          <c:cat>
            <c:strRef>
              <c:f>Sheet1!$A$2:$A$52</c:f>
              <c:strCache>
                <c:ptCount val="51"/>
                <c:pt idx="0">
                  <c:v>Arkansas</c:v>
                </c:pt>
                <c:pt idx="1">
                  <c:v>Michigan</c:v>
                </c:pt>
                <c:pt idx="2">
                  <c:v>Tennessee</c:v>
                </c:pt>
                <c:pt idx="3">
                  <c:v>Alabama</c:v>
                </c:pt>
                <c:pt idx="4">
                  <c:v>Hawaii</c:v>
                </c:pt>
                <c:pt idx="5">
                  <c:v>Utah</c:v>
                </c:pt>
                <c:pt idx="6">
                  <c:v>Florida</c:v>
                </c:pt>
                <c:pt idx="7">
                  <c:v>North Dakota</c:v>
                </c:pt>
                <c:pt idx="8">
                  <c:v>Mississippi</c:v>
                </c:pt>
                <c:pt idx="9">
                  <c:v>Maine</c:v>
                </c:pt>
                <c:pt idx="10">
                  <c:v>South Dakota</c:v>
                </c:pt>
                <c:pt idx="11">
                  <c:v>Nebraska</c:v>
                </c:pt>
                <c:pt idx="12">
                  <c:v>Iowa</c:v>
                </c:pt>
                <c:pt idx="13">
                  <c:v>Kentucky</c:v>
                </c:pt>
                <c:pt idx="14">
                  <c:v>Washington</c:v>
                </c:pt>
                <c:pt idx="15">
                  <c:v>Idaho</c:v>
                </c:pt>
                <c:pt idx="16">
                  <c:v>Kansas</c:v>
                </c:pt>
                <c:pt idx="17">
                  <c:v>South Carolina</c:v>
                </c:pt>
                <c:pt idx="18">
                  <c:v>Oklahoma</c:v>
                </c:pt>
                <c:pt idx="19">
                  <c:v>Missouri</c:v>
                </c:pt>
                <c:pt idx="20">
                  <c:v>Ohio</c:v>
                </c:pt>
                <c:pt idx="21">
                  <c:v>Minnesota</c:v>
                </c:pt>
                <c:pt idx="22">
                  <c:v>Colorado</c:v>
                </c:pt>
                <c:pt idx="23">
                  <c:v>Arizona</c:v>
                </c:pt>
                <c:pt idx="24">
                  <c:v>Wyoming</c:v>
                </c:pt>
                <c:pt idx="25">
                  <c:v>Indiana</c:v>
                </c:pt>
                <c:pt idx="26">
                  <c:v>North Carolina</c:v>
                </c:pt>
                <c:pt idx="27">
                  <c:v>Oregon</c:v>
                </c:pt>
                <c:pt idx="28">
                  <c:v>Texas</c:v>
                </c:pt>
                <c:pt idx="29">
                  <c:v>Illinois</c:v>
                </c:pt>
                <c:pt idx="30">
                  <c:v>Louisiana</c:v>
                </c:pt>
                <c:pt idx="31">
                  <c:v>Georgia</c:v>
                </c:pt>
                <c:pt idx="32">
                  <c:v>Montana</c:v>
                </c:pt>
                <c:pt idx="33">
                  <c:v>Pennsylvania</c:v>
                </c:pt>
                <c:pt idx="34">
                  <c:v>New Mexico</c:v>
                </c:pt>
                <c:pt idx="35">
                  <c:v>Nevada</c:v>
                </c:pt>
                <c:pt idx="36">
                  <c:v>Virginia</c:v>
                </c:pt>
                <c:pt idx="37">
                  <c:v>Rhode Island</c:v>
                </c:pt>
                <c:pt idx="38">
                  <c:v>Wisconsin</c:v>
                </c:pt>
                <c:pt idx="39">
                  <c:v>Vermont</c:v>
                </c:pt>
                <c:pt idx="40">
                  <c:v>Maryland</c:v>
                </c:pt>
                <c:pt idx="41">
                  <c:v>California</c:v>
                </c:pt>
                <c:pt idx="42">
                  <c:v>Connecticut</c:v>
                </c:pt>
                <c:pt idx="43">
                  <c:v>New Jersey</c:v>
                </c:pt>
                <c:pt idx="44">
                  <c:v>West Virginia</c:v>
                </c:pt>
                <c:pt idx="45">
                  <c:v>Massachusetts</c:v>
                </c:pt>
                <c:pt idx="46">
                  <c:v>Delaware</c:v>
                </c:pt>
                <c:pt idx="47">
                  <c:v>District of Columbia</c:v>
                </c:pt>
                <c:pt idx="48">
                  <c:v>New Hampshire</c:v>
                </c:pt>
                <c:pt idx="49">
                  <c:v>New York</c:v>
                </c:pt>
                <c:pt idx="50">
                  <c:v>Alaska</c:v>
                </c:pt>
              </c:strCache>
            </c:strRef>
          </c:cat>
          <c:val>
            <c:numRef>
              <c:f>Sheet1!$B$2:$B$52</c:f>
              <c:numCache>
                <c:formatCode>"$"#,##0</c:formatCode>
                <c:ptCount val="51"/>
                <c:pt idx="0">
                  <c:v>14218.0</c:v>
                </c:pt>
                <c:pt idx="1">
                  <c:v>15628.0</c:v>
                </c:pt>
                <c:pt idx="2">
                  <c:v>15635.0</c:v>
                </c:pt>
                <c:pt idx="3">
                  <c:v>15953.0</c:v>
                </c:pt>
                <c:pt idx="4">
                  <c:v>15959.0</c:v>
                </c:pt>
                <c:pt idx="5">
                  <c:v>15998.0</c:v>
                </c:pt>
                <c:pt idx="6">
                  <c:v>16009.0</c:v>
                </c:pt>
                <c:pt idx="7">
                  <c:v>16020.0</c:v>
                </c:pt>
                <c:pt idx="8">
                  <c:v>16081.0</c:v>
                </c:pt>
                <c:pt idx="9">
                  <c:v>16117.0</c:v>
                </c:pt>
                <c:pt idx="10">
                  <c:v>16194.0</c:v>
                </c:pt>
                <c:pt idx="11">
                  <c:v>16201.0</c:v>
                </c:pt>
                <c:pt idx="12">
                  <c:v>16257.0</c:v>
                </c:pt>
                <c:pt idx="13">
                  <c:v>16622.0</c:v>
                </c:pt>
                <c:pt idx="14">
                  <c:v>16627.0</c:v>
                </c:pt>
                <c:pt idx="15">
                  <c:v>16691.0</c:v>
                </c:pt>
                <c:pt idx="16">
                  <c:v>16740.0</c:v>
                </c:pt>
                <c:pt idx="17">
                  <c:v>16764.0</c:v>
                </c:pt>
                <c:pt idx="18">
                  <c:v>16811.0</c:v>
                </c:pt>
                <c:pt idx="19">
                  <c:v>16849.0</c:v>
                </c:pt>
                <c:pt idx="20">
                  <c:v>16900.0</c:v>
                </c:pt>
                <c:pt idx="21">
                  <c:v>16925.0</c:v>
                </c:pt>
                <c:pt idx="22">
                  <c:v>16940.0</c:v>
                </c:pt>
                <c:pt idx="23">
                  <c:v>16999.0</c:v>
                </c:pt>
                <c:pt idx="24">
                  <c:v>17015.0</c:v>
                </c:pt>
                <c:pt idx="25">
                  <c:v>17121.0</c:v>
                </c:pt>
                <c:pt idx="26">
                  <c:v>17141.0</c:v>
                </c:pt>
                <c:pt idx="27">
                  <c:v>17141.0</c:v>
                </c:pt>
                <c:pt idx="28">
                  <c:v>17216.0</c:v>
                </c:pt>
                <c:pt idx="29">
                  <c:v>17227.0</c:v>
                </c:pt>
                <c:pt idx="30">
                  <c:v>17242.0</c:v>
                </c:pt>
                <c:pt idx="31">
                  <c:v>17307.0</c:v>
                </c:pt>
                <c:pt idx="32">
                  <c:v>17317.0</c:v>
                </c:pt>
                <c:pt idx="33">
                  <c:v>17344.0</c:v>
                </c:pt>
                <c:pt idx="34">
                  <c:v>17349.0</c:v>
                </c:pt>
                <c:pt idx="35">
                  <c:v>17434.0</c:v>
                </c:pt>
                <c:pt idx="36">
                  <c:v>17566.0</c:v>
                </c:pt>
                <c:pt idx="37">
                  <c:v>17590.0</c:v>
                </c:pt>
                <c:pt idx="38">
                  <c:v>17662.0</c:v>
                </c:pt>
                <c:pt idx="39">
                  <c:v>17835.0</c:v>
                </c:pt>
                <c:pt idx="40">
                  <c:v>17961.0</c:v>
                </c:pt>
                <c:pt idx="41">
                  <c:v>18045.0</c:v>
                </c:pt>
                <c:pt idx="42">
                  <c:v>18269.0</c:v>
                </c:pt>
                <c:pt idx="43">
                  <c:v>18280.0</c:v>
                </c:pt>
                <c:pt idx="44">
                  <c:v>18322.0</c:v>
                </c:pt>
                <c:pt idx="45">
                  <c:v>18454.0</c:v>
                </c:pt>
                <c:pt idx="46">
                  <c:v>18920.0</c:v>
                </c:pt>
                <c:pt idx="47">
                  <c:v>19104.0</c:v>
                </c:pt>
                <c:pt idx="48">
                  <c:v>19208.0</c:v>
                </c:pt>
                <c:pt idx="49">
                  <c:v>19630.0</c:v>
                </c:pt>
                <c:pt idx="50">
                  <c:v>21089.0</c:v>
                </c:pt>
              </c:numCache>
            </c:numRef>
          </c:val>
          <c:extLst xmlns:c16r2="http://schemas.microsoft.com/office/drawing/2015/06/chart">
            <c:ext xmlns:c16="http://schemas.microsoft.com/office/drawing/2014/chart" uri="{C3380CC4-5D6E-409C-BE32-E72D297353CC}">
              <c16:uniqueId val="{00000000-749B-438D-8F69-595AB5E68F69}"/>
            </c:ext>
          </c:extLst>
        </c:ser>
        <c:dLbls>
          <c:showLegendKey val="0"/>
          <c:showVal val="0"/>
          <c:showCatName val="0"/>
          <c:showSerName val="0"/>
          <c:showPercent val="0"/>
          <c:showBubbleSize val="0"/>
        </c:dLbls>
        <c:gapWidth val="50"/>
        <c:axId val="-1464615024"/>
        <c:axId val="-1544332896"/>
      </c:barChart>
      <c:lineChart>
        <c:grouping val="standard"/>
        <c:varyColors val="0"/>
        <c:ser>
          <c:idx val="1"/>
          <c:order val="1"/>
          <c:tx>
            <c:strRef>
              <c:f>Sheet1!$C$1</c:f>
              <c:strCache>
                <c:ptCount val="1"/>
                <c:pt idx="0">
                  <c:v>Series 2</c:v>
                </c:pt>
              </c:strCache>
            </c:strRef>
          </c:tx>
          <c:spPr>
            <a:ln w="19050">
              <a:solidFill>
                <a:schemeClr val="accent5"/>
              </a:solidFill>
              <a:prstDash val="solid"/>
            </a:ln>
          </c:spPr>
          <c:marker>
            <c:symbol val="none"/>
          </c:marker>
          <c:cat>
            <c:strRef>
              <c:f>Sheet1!$A$2:$A$52</c:f>
              <c:strCache>
                <c:ptCount val="51"/>
                <c:pt idx="0">
                  <c:v>Arkansas</c:v>
                </c:pt>
                <c:pt idx="1">
                  <c:v>Michigan</c:v>
                </c:pt>
                <c:pt idx="2">
                  <c:v>Tennessee</c:v>
                </c:pt>
                <c:pt idx="3">
                  <c:v>Alabama</c:v>
                </c:pt>
                <c:pt idx="4">
                  <c:v>Hawaii</c:v>
                </c:pt>
                <c:pt idx="5">
                  <c:v>Utah</c:v>
                </c:pt>
                <c:pt idx="6">
                  <c:v>Florida</c:v>
                </c:pt>
                <c:pt idx="7">
                  <c:v>North Dakota</c:v>
                </c:pt>
                <c:pt idx="8">
                  <c:v>Mississippi</c:v>
                </c:pt>
                <c:pt idx="9">
                  <c:v>Maine</c:v>
                </c:pt>
                <c:pt idx="10">
                  <c:v>South Dakota</c:v>
                </c:pt>
                <c:pt idx="11">
                  <c:v>Nebraska</c:v>
                </c:pt>
                <c:pt idx="12">
                  <c:v>Iowa</c:v>
                </c:pt>
                <c:pt idx="13">
                  <c:v>Kentucky</c:v>
                </c:pt>
                <c:pt idx="14">
                  <c:v>Washington</c:v>
                </c:pt>
                <c:pt idx="15">
                  <c:v>Idaho</c:v>
                </c:pt>
                <c:pt idx="16">
                  <c:v>Kansas</c:v>
                </c:pt>
                <c:pt idx="17">
                  <c:v>South Carolina</c:v>
                </c:pt>
                <c:pt idx="18">
                  <c:v>Oklahoma</c:v>
                </c:pt>
                <c:pt idx="19">
                  <c:v>Missouri</c:v>
                </c:pt>
                <c:pt idx="20">
                  <c:v>Ohio</c:v>
                </c:pt>
                <c:pt idx="21">
                  <c:v>Minnesota</c:v>
                </c:pt>
                <c:pt idx="22">
                  <c:v>Colorado</c:v>
                </c:pt>
                <c:pt idx="23">
                  <c:v>Arizona</c:v>
                </c:pt>
                <c:pt idx="24">
                  <c:v>Wyoming</c:v>
                </c:pt>
                <c:pt idx="25">
                  <c:v>Indiana</c:v>
                </c:pt>
                <c:pt idx="26">
                  <c:v>North Carolina</c:v>
                </c:pt>
                <c:pt idx="27">
                  <c:v>Oregon</c:v>
                </c:pt>
                <c:pt idx="28">
                  <c:v>Texas</c:v>
                </c:pt>
                <c:pt idx="29">
                  <c:v>Illinois</c:v>
                </c:pt>
                <c:pt idx="30">
                  <c:v>Louisiana</c:v>
                </c:pt>
                <c:pt idx="31">
                  <c:v>Georgia</c:v>
                </c:pt>
                <c:pt idx="32">
                  <c:v>Montana</c:v>
                </c:pt>
                <c:pt idx="33">
                  <c:v>Pennsylvania</c:v>
                </c:pt>
                <c:pt idx="34">
                  <c:v>New Mexico</c:v>
                </c:pt>
                <c:pt idx="35">
                  <c:v>Nevada</c:v>
                </c:pt>
                <c:pt idx="36">
                  <c:v>Virginia</c:v>
                </c:pt>
                <c:pt idx="37">
                  <c:v>Rhode Island</c:v>
                </c:pt>
                <c:pt idx="38">
                  <c:v>Wisconsin</c:v>
                </c:pt>
                <c:pt idx="39">
                  <c:v>Vermont</c:v>
                </c:pt>
                <c:pt idx="40">
                  <c:v>Maryland</c:v>
                </c:pt>
                <c:pt idx="41">
                  <c:v>California</c:v>
                </c:pt>
                <c:pt idx="42">
                  <c:v>Connecticut</c:v>
                </c:pt>
                <c:pt idx="43">
                  <c:v>New Jersey</c:v>
                </c:pt>
                <c:pt idx="44">
                  <c:v>West Virginia</c:v>
                </c:pt>
                <c:pt idx="45">
                  <c:v>Massachusetts</c:v>
                </c:pt>
                <c:pt idx="46">
                  <c:v>Delaware</c:v>
                </c:pt>
                <c:pt idx="47">
                  <c:v>District of Columbia</c:v>
                </c:pt>
                <c:pt idx="48">
                  <c:v>New Hampshire</c:v>
                </c:pt>
                <c:pt idx="49">
                  <c:v>New York</c:v>
                </c:pt>
                <c:pt idx="50">
                  <c:v>Alaska</c:v>
                </c:pt>
              </c:strCache>
            </c:strRef>
          </c:cat>
          <c:val>
            <c:numRef>
              <c:f>Sheet1!$C$2:$C$52</c:f>
              <c:numCache>
                <c:formatCode>"$"#,##0</c:formatCode>
                <c:ptCount val="51"/>
                <c:pt idx="0">
                  <c:v>17322.0</c:v>
                </c:pt>
                <c:pt idx="1">
                  <c:v>17322.0</c:v>
                </c:pt>
                <c:pt idx="2">
                  <c:v>17322.0</c:v>
                </c:pt>
                <c:pt idx="3">
                  <c:v>17322.0</c:v>
                </c:pt>
                <c:pt idx="4">
                  <c:v>17322.0</c:v>
                </c:pt>
                <c:pt idx="5">
                  <c:v>17322.0</c:v>
                </c:pt>
                <c:pt idx="6">
                  <c:v>17322.0</c:v>
                </c:pt>
                <c:pt idx="7">
                  <c:v>17322.0</c:v>
                </c:pt>
                <c:pt idx="8">
                  <c:v>17322.0</c:v>
                </c:pt>
                <c:pt idx="9">
                  <c:v>17322.0</c:v>
                </c:pt>
                <c:pt idx="10">
                  <c:v>17322.0</c:v>
                </c:pt>
                <c:pt idx="11">
                  <c:v>17322.0</c:v>
                </c:pt>
                <c:pt idx="12">
                  <c:v>17322.0</c:v>
                </c:pt>
                <c:pt idx="13">
                  <c:v>17322.0</c:v>
                </c:pt>
                <c:pt idx="14">
                  <c:v>17322.0</c:v>
                </c:pt>
                <c:pt idx="15">
                  <c:v>17322.0</c:v>
                </c:pt>
                <c:pt idx="16">
                  <c:v>17322.0</c:v>
                </c:pt>
                <c:pt idx="17">
                  <c:v>17322.0</c:v>
                </c:pt>
                <c:pt idx="18">
                  <c:v>17322.0</c:v>
                </c:pt>
                <c:pt idx="19">
                  <c:v>17322.0</c:v>
                </c:pt>
                <c:pt idx="20">
                  <c:v>17322.0</c:v>
                </c:pt>
                <c:pt idx="21">
                  <c:v>17322.0</c:v>
                </c:pt>
                <c:pt idx="22">
                  <c:v>17322.0</c:v>
                </c:pt>
                <c:pt idx="23">
                  <c:v>17322.0</c:v>
                </c:pt>
                <c:pt idx="24">
                  <c:v>17322.0</c:v>
                </c:pt>
                <c:pt idx="25">
                  <c:v>17322.0</c:v>
                </c:pt>
                <c:pt idx="26">
                  <c:v>17322.0</c:v>
                </c:pt>
                <c:pt idx="27">
                  <c:v>17322.0</c:v>
                </c:pt>
                <c:pt idx="28">
                  <c:v>17322.0</c:v>
                </c:pt>
                <c:pt idx="29">
                  <c:v>17322.0</c:v>
                </c:pt>
                <c:pt idx="30">
                  <c:v>17322.0</c:v>
                </c:pt>
                <c:pt idx="31">
                  <c:v>17322.0</c:v>
                </c:pt>
                <c:pt idx="32">
                  <c:v>17322.0</c:v>
                </c:pt>
                <c:pt idx="33">
                  <c:v>17322.0</c:v>
                </c:pt>
                <c:pt idx="34">
                  <c:v>17322.0</c:v>
                </c:pt>
                <c:pt idx="35">
                  <c:v>17322.0</c:v>
                </c:pt>
                <c:pt idx="36">
                  <c:v>17322.0</c:v>
                </c:pt>
                <c:pt idx="37">
                  <c:v>17322.0</c:v>
                </c:pt>
                <c:pt idx="38">
                  <c:v>17322.0</c:v>
                </c:pt>
                <c:pt idx="39">
                  <c:v>17322.0</c:v>
                </c:pt>
                <c:pt idx="40">
                  <c:v>17322.0</c:v>
                </c:pt>
                <c:pt idx="41">
                  <c:v>17322.0</c:v>
                </c:pt>
                <c:pt idx="42">
                  <c:v>17322.0</c:v>
                </c:pt>
                <c:pt idx="43">
                  <c:v>17322.0</c:v>
                </c:pt>
                <c:pt idx="44">
                  <c:v>17322.0</c:v>
                </c:pt>
                <c:pt idx="45">
                  <c:v>17322.0</c:v>
                </c:pt>
                <c:pt idx="46">
                  <c:v>17322.0</c:v>
                </c:pt>
                <c:pt idx="47">
                  <c:v>17322.0</c:v>
                </c:pt>
                <c:pt idx="48">
                  <c:v>17322.0</c:v>
                </c:pt>
                <c:pt idx="49">
                  <c:v>17322.0</c:v>
                </c:pt>
                <c:pt idx="50">
                  <c:v>17322.0</c:v>
                </c:pt>
              </c:numCache>
            </c:numRef>
          </c:val>
          <c:smooth val="0"/>
          <c:extLst xmlns:c16r2="http://schemas.microsoft.com/office/drawing/2015/06/chart">
            <c:ext xmlns:c16="http://schemas.microsoft.com/office/drawing/2014/chart" uri="{C3380CC4-5D6E-409C-BE32-E72D297353CC}">
              <c16:uniqueId val="{00000001-749B-438D-8F69-595AB5E68F69}"/>
            </c:ext>
          </c:extLst>
        </c:ser>
        <c:dLbls>
          <c:showLegendKey val="0"/>
          <c:showVal val="0"/>
          <c:showCatName val="0"/>
          <c:showSerName val="0"/>
          <c:showPercent val="0"/>
          <c:showBubbleSize val="0"/>
        </c:dLbls>
        <c:marker val="1"/>
        <c:smooth val="0"/>
        <c:axId val="-1464615024"/>
        <c:axId val="-1544332896"/>
      </c:lineChart>
      <c:catAx>
        <c:axId val="-1464615024"/>
        <c:scaling>
          <c:orientation val="minMax"/>
        </c:scaling>
        <c:delete val="0"/>
        <c:axPos val="b"/>
        <c:numFmt formatCode="General" sourceLinked="1"/>
        <c:majorTickMark val="out"/>
        <c:minorTickMark val="none"/>
        <c:tickLblPos val="nextTo"/>
        <c:txPr>
          <a:bodyPr rot="-5400000" vert="horz"/>
          <a:lstStyle/>
          <a:p>
            <a:pPr>
              <a:defRPr sz="900">
                <a:solidFill>
                  <a:schemeClr val="accent6"/>
                </a:solidFill>
              </a:defRPr>
            </a:pPr>
            <a:endParaRPr lang="en-US"/>
          </a:p>
        </c:txPr>
        <c:crossAx val="-1544332896"/>
        <c:crosses val="autoZero"/>
        <c:auto val="1"/>
        <c:lblAlgn val="ctr"/>
        <c:lblOffset val="100"/>
        <c:noMultiLvlLbl val="0"/>
      </c:catAx>
      <c:valAx>
        <c:axId val="-1544332896"/>
        <c:scaling>
          <c:orientation val="minMax"/>
          <c:max val="22000.0"/>
          <c:min val="0.0"/>
        </c:scaling>
        <c:delete val="0"/>
        <c:axPos val="l"/>
        <c:numFmt formatCode="&quot;$&quot;#,##0" sourceLinked="0"/>
        <c:majorTickMark val="out"/>
        <c:minorTickMark val="none"/>
        <c:tickLblPos val="nextTo"/>
        <c:txPr>
          <a:bodyPr/>
          <a:lstStyle/>
          <a:p>
            <a:pPr>
              <a:defRPr sz="1100">
                <a:solidFill>
                  <a:schemeClr val="accent6"/>
                </a:solidFill>
              </a:defRPr>
            </a:pPr>
            <a:endParaRPr lang="en-US"/>
          </a:p>
        </c:txPr>
        <c:crossAx val="-1464615024"/>
        <c:crosses val="autoZero"/>
        <c:crossBetween val="between"/>
        <c:majorUnit val="2000.0"/>
      </c:valAx>
      <c:spPr>
        <a:noFill/>
        <a:ln w="25400">
          <a:noFill/>
        </a:ln>
      </c:spPr>
    </c:plotArea>
    <c:plotVisOnly val="1"/>
    <c:dispBlanksAs val="gap"/>
    <c:showDLblsOverMax val="0"/>
  </c:chart>
  <c:txPr>
    <a:bodyPr/>
    <a:lstStyle/>
    <a:p>
      <a:pPr>
        <a:defRPr sz="11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2">
                <a:lumMod val="60000"/>
                <a:lumOff val="40000"/>
              </a:schemeClr>
            </a:solidFill>
            <a:ln>
              <a:noFill/>
            </a:ln>
          </c:spPr>
          <c:invertIfNegative val="0"/>
          <c:cat>
            <c:strRef>
              <c:f>Sheet1!$A$2:$A$52</c:f>
              <c:strCache>
                <c:ptCount val="51"/>
                <c:pt idx="0">
                  <c:v>Hawaii</c:v>
                </c:pt>
                <c:pt idx="1">
                  <c:v>Washington</c:v>
                </c:pt>
                <c:pt idx="2">
                  <c:v>Montana</c:v>
                </c:pt>
                <c:pt idx="3">
                  <c:v>Oregon</c:v>
                </c:pt>
                <c:pt idx="4">
                  <c:v>District of Columbia</c:v>
                </c:pt>
                <c:pt idx="5">
                  <c:v>Michigan</c:v>
                </c:pt>
                <c:pt idx="6">
                  <c:v>Nevada</c:v>
                </c:pt>
                <c:pt idx="7">
                  <c:v>Arizona</c:v>
                </c:pt>
                <c:pt idx="8">
                  <c:v>California</c:v>
                </c:pt>
                <c:pt idx="9">
                  <c:v>Kentucky</c:v>
                </c:pt>
                <c:pt idx="10">
                  <c:v>Idaho</c:v>
                </c:pt>
                <c:pt idx="11">
                  <c:v>Arkansas</c:v>
                </c:pt>
                <c:pt idx="12">
                  <c:v>New Mexico</c:v>
                </c:pt>
                <c:pt idx="13">
                  <c:v>Pennsylvania</c:v>
                </c:pt>
                <c:pt idx="14">
                  <c:v>Wyoming</c:v>
                </c:pt>
                <c:pt idx="15">
                  <c:v>Georgia</c:v>
                </c:pt>
                <c:pt idx="16">
                  <c:v>West Virginia</c:v>
                </c:pt>
                <c:pt idx="17">
                  <c:v>Utah</c:v>
                </c:pt>
                <c:pt idx="18">
                  <c:v>Missouri</c:v>
                </c:pt>
                <c:pt idx="19">
                  <c:v>South Carolina</c:v>
                </c:pt>
                <c:pt idx="20">
                  <c:v>Ohio</c:v>
                </c:pt>
                <c:pt idx="21">
                  <c:v>Alabama</c:v>
                </c:pt>
                <c:pt idx="22">
                  <c:v>Delaware</c:v>
                </c:pt>
                <c:pt idx="23">
                  <c:v>Colorado</c:v>
                </c:pt>
                <c:pt idx="24">
                  <c:v>Illinois</c:v>
                </c:pt>
                <c:pt idx="25">
                  <c:v>North Carolina</c:v>
                </c:pt>
                <c:pt idx="26">
                  <c:v>Iowa</c:v>
                </c:pt>
                <c:pt idx="27">
                  <c:v>Mississippi</c:v>
                </c:pt>
                <c:pt idx="28">
                  <c:v>Texas</c:v>
                </c:pt>
                <c:pt idx="29">
                  <c:v>Maine</c:v>
                </c:pt>
                <c:pt idx="30">
                  <c:v>North Dakota</c:v>
                </c:pt>
                <c:pt idx="31">
                  <c:v>Indiana</c:v>
                </c:pt>
                <c:pt idx="32">
                  <c:v>Oklahoma</c:v>
                </c:pt>
                <c:pt idx="33">
                  <c:v>Tennessee</c:v>
                </c:pt>
                <c:pt idx="34">
                  <c:v>Minnesota</c:v>
                </c:pt>
                <c:pt idx="35">
                  <c:v>Wisconsin</c:v>
                </c:pt>
                <c:pt idx="36">
                  <c:v>Florida</c:v>
                </c:pt>
                <c:pt idx="37">
                  <c:v>Alaska</c:v>
                </c:pt>
                <c:pt idx="38">
                  <c:v>Kansas</c:v>
                </c:pt>
                <c:pt idx="39">
                  <c:v>Virginia</c:v>
                </c:pt>
                <c:pt idx="40">
                  <c:v>Vermont</c:v>
                </c:pt>
                <c:pt idx="41">
                  <c:v>Nebraska</c:v>
                </c:pt>
                <c:pt idx="42">
                  <c:v>South Dakota</c:v>
                </c:pt>
                <c:pt idx="43">
                  <c:v>Louisiana</c:v>
                </c:pt>
                <c:pt idx="44">
                  <c:v>Rhode Island</c:v>
                </c:pt>
                <c:pt idx="45">
                  <c:v>New York</c:v>
                </c:pt>
                <c:pt idx="46">
                  <c:v>Maryland</c:v>
                </c:pt>
                <c:pt idx="47">
                  <c:v>New Jersey</c:v>
                </c:pt>
                <c:pt idx="48">
                  <c:v>New Hampshire</c:v>
                </c:pt>
                <c:pt idx="49">
                  <c:v>Massachusetts</c:v>
                </c:pt>
                <c:pt idx="50">
                  <c:v>Connecticut</c:v>
                </c:pt>
              </c:strCache>
            </c:strRef>
          </c:cat>
          <c:val>
            <c:numRef>
              <c:f>Sheet1!$B$2:$B$52</c:f>
              <c:numCache>
                <c:formatCode>General</c:formatCode>
                <c:ptCount val="51"/>
                <c:pt idx="0">
                  <c:v>544.0</c:v>
                </c:pt>
                <c:pt idx="1">
                  <c:v>739.0</c:v>
                </c:pt>
                <c:pt idx="2">
                  <c:v>863.0</c:v>
                </c:pt>
                <c:pt idx="3">
                  <c:v>898.0</c:v>
                </c:pt>
                <c:pt idx="4">
                  <c:v>1057.0</c:v>
                </c:pt>
                <c:pt idx="5">
                  <c:v>1091.0</c:v>
                </c:pt>
                <c:pt idx="6">
                  <c:v>1098.0</c:v>
                </c:pt>
                <c:pt idx="7">
                  <c:v>1113.0</c:v>
                </c:pt>
                <c:pt idx="8">
                  <c:v>1116.0</c:v>
                </c:pt>
                <c:pt idx="9">
                  <c:v>1116.0</c:v>
                </c:pt>
                <c:pt idx="10">
                  <c:v>1117.0</c:v>
                </c:pt>
                <c:pt idx="11">
                  <c:v>1121.0</c:v>
                </c:pt>
                <c:pt idx="12">
                  <c:v>1174.0</c:v>
                </c:pt>
                <c:pt idx="13">
                  <c:v>1174.0</c:v>
                </c:pt>
                <c:pt idx="14">
                  <c:v>1187.0</c:v>
                </c:pt>
                <c:pt idx="15">
                  <c:v>1194.0</c:v>
                </c:pt>
                <c:pt idx="16">
                  <c:v>1199.0</c:v>
                </c:pt>
                <c:pt idx="17">
                  <c:v>1200.0</c:v>
                </c:pt>
                <c:pt idx="18">
                  <c:v>1207.0</c:v>
                </c:pt>
                <c:pt idx="19">
                  <c:v>1220.0</c:v>
                </c:pt>
                <c:pt idx="20">
                  <c:v>1221.0</c:v>
                </c:pt>
                <c:pt idx="21">
                  <c:v>1228.0</c:v>
                </c:pt>
                <c:pt idx="22">
                  <c:v>1232.0</c:v>
                </c:pt>
                <c:pt idx="23">
                  <c:v>1235.0</c:v>
                </c:pt>
                <c:pt idx="24">
                  <c:v>1241.0</c:v>
                </c:pt>
                <c:pt idx="25">
                  <c:v>1243.0</c:v>
                </c:pt>
                <c:pt idx="26">
                  <c:v>1252.0</c:v>
                </c:pt>
                <c:pt idx="27">
                  <c:v>1261.0</c:v>
                </c:pt>
                <c:pt idx="28">
                  <c:v>1273.0</c:v>
                </c:pt>
                <c:pt idx="29">
                  <c:v>1279.0</c:v>
                </c:pt>
                <c:pt idx="30">
                  <c:v>1280.0</c:v>
                </c:pt>
                <c:pt idx="31">
                  <c:v>1289.0</c:v>
                </c:pt>
                <c:pt idx="32">
                  <c:v>1294.0</c:v>
                </c:pt>
                <c:pt idx="33">
                  <c:v>1300.0</c:v>
                </c:pt>
                <c:pt idx="34">
                  <c:v>1331.0</c:v>
                </c:pt>
                <c:pt idx="35">
                  <c:v>1345.0</c:v>
                </c:pt>
                <c:pt idx="36">
                  <c:v>1348.0</c:v>
                </c:pt>
                <c:pt idx="37">
                  <c:v>1351.0</c:v>
                </c:pt>
                <c:pt idx="38">
                  <c:v>1353.0</c:v>
                </c:pt>
                <c:pt idx="39">
                  <c:v>1354.0</c:v>
                </c:pt>
                <c:pt idx="40">
                  <c:v>1361.0</c:v>
                </c:pt>
                <c:pt idx="41">
                  <c:v>1365.0</c:v>
                </c:pt>
                <c:pt idx="42">
                  <c:v>1380.0</c:v>
                </c:pt>
                <c:pt idx="43">
                  <c:v>1437.0</c:v>
                </c:pt>
                <c:pt idx="44">
                  <c:v>1499.0</c:v>
                </c:pt>
                <c:pt idx="45">
                  <c:v>1503.0</c:v>
                </c:pt>
                <c:pt idx="46">
                  <c:v>1515.0</c:v>
                </c:pt>
                <c:pt idx="47">
                  <c:v>1569.0</c:v>
                </c:pt>
                <c:pt idx="48">
                  <c:v>1575.0</c:v>
                </c:pt>
                <c:pt idx="49">
                  <c:v>1590.0</c:v>
                </c:pt>
                <c:pt idx="50">
                  <c:v>1652.0</c:v>
                </c:pt>
              </c:numCache>
            </c:numRef>
          </c:val>
          <c:extLst xmlns:c16r2="http://schemas.microsoft.com/office/drawing/2015/06/chart">
            <c:ext xmlns:c16="http://schemas.microsoft.com/office/drawing/2014/chart" uri="{C3380CC4-5D6E-409C-BE32-E72D297353CC}">
              <c16:uniqueId val="{00000000-749B-438D-8F69-595AB5E68F69}"/>
            </c:ext>
          </c:extLst>
        </c:ser>
        <c:dLbls>
          <c:showLegendKey val="0"/>
          <c:showVal val="0"/>
          <c:showCatName val="0"/>
          <c:showSerName val="0"/>
          <c:showPercent val="0"/>
          <c:showBubbleSize val="0"/>
        </c:dLbls>
        <c:gapWidth val="50"/>
        <c:axId val="-1452372560"/>
        <c:axId val="-1452420320"/>
      </c:barChart>
      <c:lineChart>
        <c:grouping val="standard"/>
        <c:varyColors val="0"/>
        <c:ser>
          <c:idx val="1"/>
          <c:order val="1"/>
          <c:tx>
            <c:strRef>
              <c:f>Sheet1!$C$1</c:f>
              <c:strCache>
                <c:ptCount val="1"/>
                <c:pt idx="0">
                  <c:v>Series 2</c:v>
                </c:pt>
              </c:strCache>
            </c:strRef>
          </c:tx>
          <c:spPr>
            <a:ln w="19050">
              <a:solidFill>
                <a:schemeClr val="accent5"/>
              </a:solidFill>
            </a:ln>
          </c:spPr>
          <c:marker>
            <c:symbol val="none"/>
          </c:marker>
          <c:cat>
            <c:strRef>
              <c:f>Sheet1!$A$2:$A$52</c:f>
              <c:strCache>
                <c:ptCount val="51"/>
                <c:pt idx="0">
                  <c:v>Hawaii</c:v>
                </c:pt>
                <c:pt idx="1">
                  <c:v>Washington</c:v>
                </c:pt>
                <c:pt idx="2">
                  <c:v>Montana</c:v>
                </c:pt>
                <c:pt idx="3">
                  <c:v>Oregon</c:v>
                </c:pt>
                <c:pt idx="4">
                  <c:v>District of Columbia</c:v>
                </c:pt>
                <c:pt idx="5">
                  <c:v>Michigan</c:v>
                </c:pt>
                <c:pt idx="6">
                  <c:v>Nevada</c:v>
                </c:pt>
                <c:pt idx="7">
                  <c:v>Arizona</c:v>
                </c:pt>
                <c:pt idx="8">
                  <c:v>California</c:v>
                </c:pt>
                <c:pt idx="9">
                  <c:v>Kentucky</c:v>
                </c:pt>
                <c:pt idx="10">
                  <c:v>Idaho</c:v>
                </c:pt>
                <c:pt idx="11">
                  <c:v>Arkansas</c:v>
                </c:pt>
                <c:pt idx="12">
                  <c:v>New Mexico</c:v>
                </c:pt>
                <c:pt idx="13">
                  <c:v>Pennsylvania</c:v>
                </c:pt>
                <c:pt idx="14">
                  <c:v>Wyoming</c:v>
                </c:pt>
                <c:pt idx="15">
                  <c:v>Georgia</c:v>
                </c:pt>
                <c:pt idx="16">
                  <c:v>West Virginia</c:v>
                </c:pt>
                <c:pt idx="17">
                  <c:v>Utah</c:v>
                </c:pt>
                <c:pt idx="18">
                  <c:v>Missouri</c:v>
                </c:pt>
                <c:pt idx="19">
                  <c:v>South Carolina</c:v>
                </c:pt>
                <c:pt idx="20">
                  <c:v>Ohio</c:v>
                </c:pt>
                <c:pt idx="21">
                  <c:v>Alabama</c:v>
                </c:pt>
                <c:pt idx="22">
                  <c:v>Delaware</c:v>
                </c:pt>
                <c:pt idx="23">
                  <c:v>Colorado</c:v>
                </c:pt>
                <c:pt idx="24">
                  <c:v>Illinois</c:v>
                </c:pt>
                <c:pt idx="25">
                  <c:v>North Carolina</c:v>
                </c:pt>
                <c:pt idx="26">
                  <c:v>Iowa</c:v>
                </c:pt>
                <c:pt idx="27">
                  <c:v>Mississippi</c:v>
                </c:pt>
                <c:pt idx="28">
                  <c:v>Texas</c:v>
                </c:pt>
                <c:pt idx="29">
                  <c:v>Maine</c:v>
                </c:pt>
                <c:pt idx="30">
                  <c:v>North Dakota</c:v>
                </c:pt>
                <c:pt idx="31">
                  <c:v>Indiana</c:v>
                </c:pt>
                <c:pt idx="32">
                  <c:v>Oklahoma</c:v>
                </c:pt>
                <c:pt idx="33">
                  <c:v>Tennessee</c:v>
                </c:pt>
                <c:pt idx="34">
                  <c:v>Minnesota</c:v>
                </c:pt>
                <c:pt idx="35">
                  <c:v>Wisconsin</c:v>
                </c:pt>
                <c:pt idx="36">
                  <c:v>Florida</c:v>
                </c:pt>
                <c:pt idx="37">
                  <c:v>Alaska</c:v>
                </c:pt>
                <c:pt idx="38">
                  <c:v>Kansas</c:v>
                </c:pt>
                <c:pt idx="39">
                  <c:v>Virginia</c:v>
                </c:pt>
                <c:pt idx="40">
                  <c:v>Vermont</c:v>
                </c:pt>
                <c:pt idx="41">
                  <c:v>Nebraska</c:v>
                </c:pt>
                <c:pt idx="42">
                  <c:v>South Dakota</c:v>
                </c:pt>
                <c:pt idx="43">
                  <c:v>Louisiana</c:v>
                </c:pt>
                <c:pt idx="44">
                  <c:v>Rhode Island</c:v>
                </c:pt>
                <c:pt idx="45">
                  <c:v>New York</c:v>
                </c:pt>
                <c:pt idx="46">
                  <c:v>Maryland</c:v>
                </c:pt>
                <c:pt idx="47">
                  <c:v>New Jersey</c:v>
                </c:pt>
                <c:pt idx="48">
                  <c:v>New Hampshire</c:v>
                </c:pt>
                <c:pt idx="49">
                  <c:v>Massachusetts</c:v>
                </c:pt>
                <c:pt idx="50">
                  <c:v>Connecticut</c:v>
                </c:pt>
              </c:strCache>
            </c:strRef>
          </c:cat>
          <c:val>
            <c:numRef>
              <c:f>Sheet1!$C$2:$C$52</c:f>
              <c:numCache>
                <c:formatCode>General</c:formatCode>
                <c:ptCount val="51"/>
                <c:pt idx="0">
                  <c:v>1255.0</c:v>
                </c:pt>
                <c:pt idx="1">
                  <c:v>1255.0</c:v>
                </c:pt>
                <c:pt idx="2">
                  <c:v>1255.0</c:v>
                </c:pt>
                <c:pt idx="3">
                  <c:v>1255.0</c:v>
                </c:pt>
                <c:pt idx="4">
                  <c:v>1255.0</c:v>
                </c:pt>
                <c:pt idx="5">
                  <c:v>1255.0</c:v>
                </c:pt>
                <c:pt idx="6">
                  <c:v>1255.0</c:v>
                </c:pt>
                <c:pt idx="7">
                  <c:v>1255.0</c:v>
                </c:pt>
                <c:pt idx="8">
                  <c:v>1255.0</c:v>
                </c:pt>
                <c:pt idx="9">
                  <c:v>1255.0</c:v>
                </c:pt>
                <c:pt idx="10">
                  <c:v>1255.0</c:v>
                </c:pt>
                <c:pt idx="11">
                  <c:v>1255.0</c:v>
                </c:pt>
                <c:pt idx="12">
                  <c:v>1255.0</c:v>
                </c:pt>
                <c:pt idx="13">
                  <c:v>1255.0</c:v>
                </c:pt>
                <c:pt idx="14">
                  <c:v>1255.0</c:v>
                </c:pt>
                <c:pt idx="15">
                  <c:v>1255.0</c:v>
                </c:pt>
                <c:pt idx="16">
                  <c:v>1255.0</c:v>
                </c:pt>
                <c:pt idx="17">
                  <c:v>1255.0</c:v>
                </c:pt>
                <c:pt idx="18">
                  <c:v>1255.0</c:v>
                </c:pt>
                <c:pt idx="19">
                  <c:v>1255.0</c:v>
                </c:pt>
                <c:pt idx="20">
                  <c:v>1255.0</c:v>
                </c:pt>
                <c:pt idx="21">
                  <c:v>1255.0</c:v>
                </c:pt>
                <c:pt idx="22">
                  <c:v>1255.0</c:v>
                </c:pt>
                <c:pt idx="23">
                  <c:v>1255.0</c:v>
                </c:pt>
                <c:pt idx="24">
                  <c:v>1255.0</c:v>
                </c:pt>
                <c:pt idx="25">
                  <c:v>1255.0</c:v>
                </c:pt>
                <c:pt idx="26">
                  <c:v>1255.0</c:v>
                </c:pt>
                <c:pt idx="27">
                  <c:v>1255.0</c:v>
                </c:pt>
                <c:pt idx="28">
                  <c:v>1255.0</c:v>
                </c:pt>
                <c:pt idx="29">
                  <c:v>1255.0</c:v>
                </c:pt>
                <c:pt idx="30">
                  <c:v>1255.0</c:v>
                </c:pt>
                <c:pt idx="31">
                  <c:v>1255.0</c:v>
                </c:pt>
                <c:pt idx="32">
                  <c:v>1255.0</c:v>
                </c:pt>
                <c:pt idx="33">
                  <c:v>1255.0</c:v>
                </c:pt>
                <c:pt idx="34">
                  <c:v>1255.0</c:v>
                </c:pt>
                <c:pt idx="35">
                  <c:v>1255.0</c:v>
                </c:pt>
                <c:pt idx="36">
                  <c:v>1255.0</c:v>
                </c:pt>
                <c:pt idx="37">
                  <c:v>1255.0</c:v>
                </c:pt>
                <c:pt idx="38">
                  <c:v>1255.0</c:v>
                </c:pt>
                <c:pt idx="39">
                  <c:v>1255.0</c:v>
                </c:pt>
                <c:pt idx="40">
                  <c:v>1255.0</c:v>
                </c:pt>
                <c:pt idx="41">
                  <c:v>1255.0</c:v>
                </c:pt>
                <c:pt idx="42">
                  <c:v>1255.0</c:v>
                </c:pt>
                <c:pt idx="43">
                  <c:v>1255.0</c:v>
                </c:pt>
                <c:pt idx="44">
                  <c:v>1255.0</c:v>
                </c:pt>
                <c:pt idx="45">
                  <c:v>1255.0</c:v>
                </c:pt>
                <c:pt idx="46">
                  <c:v>1255.0</c:v>
                </c:pt>
                <c:pt idx="47">
                  <c:v>1255.0</c:v>
                </c:pt>
                <c:pt idx="48">
                  <c:v>1255.0</c:v>
                </c:pt>
                <c:pt idx="49">
                  <c:v>1255.0</c:v>
                </c:pt>
                <c:pt idx="50">
                  <c:v>1255.0</c:v>
                </c:pt>
              </c:numCache>
            </c:numRef>
          </c:val>
          <c:smooth val="0"/>
          <c:extLst xmlns:c16r2="http://schemas.microsoft.com/office/drawing/2015/06/chart">
            <c:ext xmlns:c16="http://schemas.microsoft.com/office/drawing/2014/chart" uri="{C3380CC4-5D6E-409C-BE32-E72D297353CC}">
              <c16:uniqueId val="{00000001-749B-438D-8F69-595AB5E68F69}"/>
            </c:ext>
          </c:extLst>
        </c:ser>
        <c:dLbls>
          <c:showLegendKey val="0"/>
          <c:showVal val="0"/>
          <c:showCatName val="0"/>
          <c:showSerName val="0"/>
          <c:showPercent val="0"/>
          <c:showBubbleSize val="0"/>
        </c:dLbls>
        <c:marker val="1"/>
        <c:smooth val="0"/>
        <c:axId val="-1452372560"/>
        <c:axId val="-1452420320"/>
      </c:lineChart>
      <c:catAx>
        <c:axId val="-1452372560"/>
        <c:scaling>
          <c:orientation val="minMax"/>
        </c:scaling>
        <c:delete val="0"/>
        <c:axPos val="b"/>
        <c:numFmt formatCode="General" sourceLinked="1"/>
        <c:majorTickMark val="out"/>
        <c:minorTickMark val="none"/>
        <c:tickLblPos val="nextTo"/>
        <c:txPr>
          <a:bodyPr rot="-5400000" vert="horz"/>
          <a:lstStyle/>
          <a:p>
            <a:pPr>
              <a:defRPr sz="900">
                <a:solidFill>
                  <a:schemeClr val="accent6"/>
                </a:solidFill>
              </a:defRPr>
            </a:pPr>
            <a:endParaRPr lang="en-US"/>
          </a:p>
        </c:txPr>
        <c:crossAx val="-1452420320"/>
        <c:crosses val="autoZero"/>
        <c:auto val="1"/>
        <c:lblAlgn val="ctr"/>
        <c:lblOffset val="100"/>
        <c:noMultiLvlLbl val="0"/>
      </c:catAx>
      <c:valAx>
        <c:axId val="-1452420320"/>
        <c:scaling>
          <c:orientation val="minMax"/>
          <c:max val="1600.0"/>
          <c:min val="0.0"/>
        </c:scaling>
        <c:delete val="0"/>
        <c:axPos val="l"/>
        <c:numFmt formatCode="&quot;$&quot;#,##0" sourceLinked="0"/>
        <c:majorTickMark val="out"/>
        <c:minorTickMark val="none"/>
        <c:tickLblPos val="nextTo"/>
        <c:txPr>
          <a:bodyPr/>
          <a:lstStyle/>
          <a:p>
            <a:pPr>
              <a:defRPr sz="1100">
                <a:solidFill>
                  <a:schemeClr val="accent6"/>
                </a:solidFill>
              </a:defRPr>
            </a:pPr>
            <a:endParaRPr lang="en-US"/>
          </a:p>
        </c:txPr>
        <c:crossAx val="-1452372560"/>
        <c:crosses val="autoZero"/>
        <c:crossBetween val="between"/>
        <c:majorUnit val="200.0"/>
      </c:valAx>
      <c:spPr>
        <a:noFill/>
        <a:ln w="25400">
          <a:noFill/>
        </a:ln>
      </c:spPr>
    </c:plotArea>
    <c:plotVisOnly val="1"/>
    <c:dispBlanksAs val="gap"/>
    <c:showDLblsOverMax val="0"/>
  </c:chart>
  <c:txPr>
    <a:bodyPr/>
    <a:lstStyle/>
    <a:p>
      <a:pPr>
        <a:defRPr sz="16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125164038258365"/>
          <c:y val="0.0591680459449219"/>
          <c:w val="0.97175147305918"/>
          <c:h val="0.82998718664104"/>
        </c:manualLayout>
      </c:layout>
      <c:barChart>
        <c:barDir val="col"/>
        <c:grouping val="clustered"/>
        <c:varyColors val="0"/>
        <c:ser>
          <c:idx val="0"/>
          <c:order val="0"/>
          <c:tx>
            <c:strRef>
              <c:f>Sheet1!$B$1</c:f>
              <c:strCache>
                <c:ptCount val="1"/>
                <c:pt idx="0">
                  <c:v>2006</c:v>
                </c:pt>
              </c:strCache>
            </c:strRef>
          </c:tx>
          <c:spPr>
            <a:solidFill>
              <a:schemeClr val="accent2">
                <a:lumMod val="40000"/>
                <a:lumOff val="60000"/>
              </a:schemeClr>
            </a:solidFill>
            <a:ln>
              <a:no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1-F1C2-4F91-AF8C-76F7238B51D5}"/>
              </c:ext>
            </c:extLst>
          </c:dPt>
          <c:dPt>
            <c:idx val="1"/>
            <c:invertIfNegative val="0"/>
            <c:bubble3D val="0"/>
            <c:extLst xmlns:c16r2="http://schemas.microsoft.com/office/drawing/2015/06/chart">
              <c:ext xmlns:c16="http://schemas.microsoft.com/office/drawing/2014/chart" uri="{C3380CC4-5D6E-409C-BE32-E72D297353CC}">
                <c16:uniqueId val="{00000003-F1C2-4F91-AF8C-76F7238B51D5}"/>
              </c:ext>
            </c:extLst>
          </c:dPt>
          <c:dPt>
            <c:idx val="2"/>
            <c:invertIfNegative val="0"/>
            <c:bubble3D val="0"/>
            <c:extLst xmlns:c16r2="http://schemas.microsoft.com/office/drawing/2015/06/chart">
              <c:ext xmlns:c16="http://schemas.microsoft.com/office/drawing/2014/chart" uri="{C3380CC4-5D6E-409C-BE32-E72D297353CC}">
                <c16:uniqueId val="{00000001-CA75-4EE2-8ABA-601E6187085C}"/>
              </c:ext>
            </c:extLst>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Calibri" charset="0"/>
                    <a:ea typeface="Calibri" charset="0"/>
                    <a:cs typeface="Calibri" charset="0"/>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Employee Premium Contribution</c:v>
                </c:pt>
                <c:pt idx="1">
                  <c:v>Deductibles</c:v>
                </c:pt>
                <c:pt idx="2">
                  <c:v>Combined employee premium contribution and deductible
</c:v>
                </c:pt>
              </c:strCache>
            </c:strRef>
          </c:cat>
          <c:val>
            <c:numRef>
              <c:f>Sheet1!$B$2:$B$4</c:f>
              <c:numCache>
                <c:formatCode>General</c:formatCode>
                <c:ptCount val="3"/>
                <c:pt idx="0">
                  <c:v>0.042</c:v>
                </c:pt>
                <c:pt idx="1">
                  <c:v>0.023</c:v>
                </c:pt>
                <c:pt idx="2">
                  <c:v>0.065</c:v>
                </c:pt>
              </c:numCache>
            </c:numRef>
          </c:val>
          <c:extLst xmlns:c16r2="http://schemas.microsoft.com/office/drawing/2015/06/chart">
            <c:ext xmlns:c16="http://schemas.microsoft.com/office/drawing/2014/chart" uri="{C3380CC4-5D6E-409C-BE32-E72D297353CC}">
              <c16:uniqueId val="{00000004-F1C2-4F91-AF8C-76F7238B51D5}"/>
            </c:ext>
          </c:extLst>
        </c:ser>
        <c:ser>
          <c:idx val="1"/>
          <c:order val="1"/>
          <c:tx>
            <c:strRef>
              <c:f>Sheet1!$C$1</c:f>
              <c:strCache>
                <c:ptCount val="1"/>
                <c:pt idx="0">
                  <c:v>2010</c:v>
                </c:pt>
              </c:strCache>
            </c:strRef>
          </c:tx>
          <c:spPr>
            <a:solidFill>
              <a:schemeClr val="accent2">
                <a:lumMod val="60000"/>
                <a:lumOff val="40000"/>
              </a:schemeClr>
            </a:solidFill>
            <a:ln>
              <a:no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6-F1C2-4F91-AF8C-76F7238B51D5}"/>
              </c:ext>
            </c:extLst>
          </c:dPt>
          <c:dPt>
            <c:idx val="1"/>
            <c:invertIfNegative val="0"/>
            <c:bubble3D val="0"/>
            <c:extLst xmlns:c16r2="http://schemas.microsoft.com/office/drawing/2015/06/chart">
              <c:ext xmlns:c16="http://schemas.microsoft.com/office/drawing/2014/chart" uri="{C3380CC4-5D6E-409C-BE32-E72D297353CC}">
                <c16:uniqueId val="{00000008-F1C2-4F91-AF8C-76F7238B51D5}"/>
              </c:ext>
            </c:extLst>
          </c:dPt>
          <c:dPt>
            <c:idx val="2"/>
            <c:invertIfNegative val="0"/>
            <c:bubble3D val="0"/>
            <c:extLst xmlns:c16r2="http://schemas.microsoft.com/office/drawing/2015/06/chart">
              <c:ext xmlns:c16="http://schemas.microsoft.com/office/drawing/2014/chart" uri="{C3380CC4-5D6E-409C-BE32-E72D297353CC}">
                <c16:uniqueId val="{00000000-CA75-4EE2-8ABA-601E6187085C}"/>
              </c:ext>
            </c:extLst>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Calibri" charset="0"/>
                    <a:ea typeface="Calibri" charset="0"/>
                    <a:cs typeface="Calibri" charset="0"/>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Employee Premium Contribution</c:v>
                </c:pt>
                <c:pt idx="1">
                  <c:v>Deductibles</c:v>
                </c:pt>
                <c:pt idx="2">
                  <c:v>Combined employee premium contribution and deductible
</c:v>
                </c:pt>
              </c:strCache>
            </c:strRef>
          </c:cat>
          <c:val>
            <c:numRef>
              <c:f>Sheet1!$C$2:$C$4</c:f>
              <c:numCache>
                <c:formatCode>General</c:formatCode>
                <c:ptCount val="3"/>
                <c:pt idx="0">
                  <c:v>0.051</c:v>
                </c:pt>
                <c:pt idx="1">
                  <c:v>0.032</c:v>
                </c:pt>
                <c:pt idx="2">
                  <c:v>0.084</c:v>
                </c:pt>
              </c:numCache>
            </c:numRef>
          </c:val>
          <c:extLst xmlns:c16r2="http://schemas.microsoft.com/office/drawing/2015/06/chart">
            <c:ext xmlns:c16="http://schemas.microsoft.com/office/drawing/2014/chart" uri="{C3380CC4-5D6E-409C-BE32-E72D297353CC}">
              <c16:uniqueId val="{00000009-F1C2-4F91-AF8C-76F7238B51D5}"/>
            </c:ext>
          </c:extLst>
        </c:ser>
        <c:ser>
          <c:idx val="2"/>
          <c:order val="2"/>
          <c:tx>
            <c:strRef>
              <c:f>Sheet1!$D$1</c:f>
              <c:strCache>
                <c:ptCount val="1"/>
                <c:pt idx="0">
                  <c:v>2015</c:v>
                </c:pt>
              </c:strCache>
            </c:strRef>
          </c:tx>
          <c:spPr>
            <a:solidFill>
              <a:schemeClr val="accent2"/>
            </a:solidFill>
            <a:ln>
              <a:no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B-F1C2-4F91-AF8C-76F7238B51D5}"/>
              </c:ext>
            </c:extLst>
          </c:dPt>
          <c:dPt>
            <c:idx val="1"/>
            <c:invertIfNegative val="0"/>
            <c:bubble3D val="0"/>
            <c:extLst xmlns:c16r2="http://schemas.microsoft.com/office/drawing/2015/06/chart">
              <c:ext xmlns:c16="http://schemas.microsoft.com/office/drawing/2014/chart" uri="{C3380CC4-5D6E-409C-BE32-E72D297353CC}">
                <c16:uniqueId val="{0000000D-F1C2-4F91-AF8C-76F7238B51D5}"/>
              </c:ext>
            </c:extLst>
          </c:dPt>
          <c:dPt>
            <c:idx val="2"/>
            <c:invertIfNegative val="0"/>
            <c:bubble3D val="0"/>
            <c:extLst xmlns:c16r2="http://schemas.microsoft.com/office/drawing/2015/06/chart">
              <c:ext xmlns:c16="http://schemas.microsoft.com/office/drawing/2014/chart" uri="{C3380CC4-5D6E-409C-BE32-E72D297353CC}">
                <c16:uniqueId val="{00000002-CA75-4EE2-8ABA-601E6187085C}"/>
              </c:ext>
            </c:extLst>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Calibri" charset="0"/>
                    <a:ea typeface="Calibri" charset="0"/>
                    <a:cs typeface="Calibri" charset="0"/>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Employee Premium Contribution</c:v>
                </c:pt>
                <c:pt idx="1">
                  <c:v>Deductibles</c:v>
                </c:pt>
                <c:pt idx="2">
                  <c:v>Combined employee premium contribution and deductible
</c:v>
                </c:pt>
              </c:strCache>
            </c:strRef>
          </c:cat>
          <c:val>
            <c:numRef>
              <c:f>Sheet1!$D$2:$D$4</c:f>
              <c:numCache>
                <c:formatCode>General</c:formatCode>
                <c:ptCount val="3"/>
                <c:pt idx="0">
                  <c:v>0.058</c:v>
                </c:pt>
                <c:pt idx="1">
                  <c:v>0.042</c:v>
                </c:pt>
                <c:pt idx="2">
                  <c:v>0.101</c:v>
                </c:pt>
              </c:numCache>
            </c:numRef>
          </c:val>
          <c:extLst xmlns:c16r2="http://schemas.microsoft.com/office/drawing/2015/06/chart">
            <c:ext xmlns:c16="http://schemas.microsoft.com/office/drawing/2014/chart" uri="{C3380CC4-5D6E-409C-BE32-E72D297353CC}">
              <c16:uniqueId val="{0000000E-F1C2-4F91-AF8C-76F7238B51D5}"/>
            </c:ext>
          </c:extLst>
        </c:ser>
        <c:dLbls>
          <c:showLegendKey val="0"/>
          <c:showVal val="0"/>
          <c:showCatName val="0"/>
          <c:showSerName val="0"/>
          <c:showPercent val="0"/>
          <c:showBubbleSize val="0"/>
        </c:dLbls>
        <c:gapWidth val="150"/>
        <c:overlap val="-15"/>
        <c:axId val="-1452306128"/>
        <c:axId val="-1453014848"/>
      </c:barChart>
      <c:catAx>
        <c:axId val="-1452306128"/>
        <c:scaling>
          <c:orientation val="minMax"/>
        </c:scaling>
        <c:delete val="0"/>
        <c:axPos val="b"/>
        <c:numFmt formatCode="General" sourceLinked="1"/>
        <c:majorTickMark val="none"/>
        <c:minorTickMark val="none"/>
        <c:tickLblPos val="none"/>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alibri" charset="0"/>
                <a:ea typeface="Calibri" charset="0"/>
                <a:cs typeface="Calibri" charset="0"/>
              </a:defRPr>
            </a:pPr>
            <a:endParaRPr lang="en-US"/>
          </a:p>
        </c:txPr>
        <c:crossAx val="-1453014848"/>
        <c:crosses val="autoZero"/>
        <c:auto val="1"/>
        <c:lblAlgn val="ctr"/>
        <c:lblOffset val="100"/>
        <c:noMultiLvlLbl val="0"/>
      </c:catAx>
      <c:valAx>
        <c:axId val="-1453014848"/>
        <c:scaling>
          <c:orientation val="minMax"/>
        </c:scaling>
        <c:delete val="1"/>
        <c:axPos val="l"/>
        <c:numFmt formatCode="0%" sourceLinked="0"/>
        <c:majorTickMark val="none"/>
        <c:minorTickMark val="none"/>
        <c:tickLblPos val="nextTo"/>
        <c:crossAx val="-14523061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2">
                <a:lumMod val="60000"/>
                <a:lumOff val="40000"/>
              </a:schemeClr>
            </a:solidFill>
            <a:ln>
              <a:noFill/>
            </a:ln>
          </c:spPr>
          <c:invertIfNegative val="0"/>
          <c:cat>
            <c:strRef>
              <c:f>Sheet1!$A$2:$A$52</c:f>
              <c:strCache>
                <c:ptCount val="51"/>
                <c:pt idx="0">
                  <c:v>Hawaii</c:v>
                </c:pt>
                <c:pt idx="1">
                  <c:v>Alabama</c:v>
                </c:pt>
                <c:pt idx="2">
                  <c:v>Nevada</c:v>
                </c:pt>
                <c:pt idx="3">
                  <c:v>District of Columbia</c:v>
                </c:pt>
                <c:pt idx="4">
                  <c:v>Maryland</c:v>
                </c:pt>
                <c:pt idx="5">
                  <c:v>Virginia</c:v>
                </c:pt>
                <c:pt idx="6">
                  <c:v>Delaware</c:v>
                </c:pt>
                <c:pt idx="7">
                  <c:v>Massachusetts</c:v>
                </c:pt>
                <c:pt idx="8">
                  <c:v>Pennsylvania</c:v>
                </c:pt>
                <c:pt idx="9">
                  <c:v>Arkansas</c:v>
                </c:pt>
                <c:pt idx="10">
                  <c:v>New York</c:v>
                </c:pt>
                <c:pt idx="11">
                  <c:v>Louisiana</c:v>
                </c:pt>
                <c:pt idx="12">
                  <c:v>Illinois</c:v>
                </c:pt>
                <c:pt idx="13">
                  <c:v>North Dakota</c:v>
                </c:pt>
                <c:pt idx="14">
                  <c:v>Kansas</c:v>
                </c:pt>
                <c:pt idx="15">
                  <c:v>Rhode Island</c:v>
                </c:pt>
                <c:pt idx="16">
                  <c:v>West Virginia</c:v>
                </c:pt>
                <c:pt idx="17">
                  <c:v>Washington</c:v>
                </c:pt>
                <c:pt idx="18">
                  <c:v>California</c:v>
                </c:pt>
                <c:pt idx="19">
                  <c:v>Michigan</c:v>
                </c:pt>
                <c:pt idx="20">
                  <c:v>New Mexico</c:v>
                </c:pt>
                <c:pt idx="21">
                  <c:v>Ohio</c:v>
                </c:pt>
                <c:pt idx="22">
                  <c:v>Mississippi</c:v>
                </c:pt>
                <c:pt idx="23">
                  <c:v>Oregon</c:v>
                </c:pt>
                <c:pt idx="24">
                  <c:v>Kentucky</c:v>
                </c:pt>
                <c:pt idx="25">
                  <c:v>Utah</c:v>
                </c:pt>
                <c:pt idx="26">
                  <c:v>Idaho</c:v>
                </c:pt>
                <c:pt idx="27">
                  <c:v>Vermont</c:v>
                </c:pt>
                <c:pt idx="28">
                  <c:v>New Jersey</c:v>
                </c:pt>
                <c:pt idx="29">
                  <c:v>Iowa</c:v>
                </c:pt>
                <c:pt idx="30">
                  <c:v>Alaska</c:v>
                </c:pt>
                <c:pt idx="31">
                  <c:v>Wisconsin</c:v>
                </c:pt>
                <c:pt idx="32">
                  <c:v>Oklahoma</c:v>
                </c:pt>
                <c:pt idx="33">
                  <c:v>Colorado</c:v>
                </c:pt>
                <c:pt idx="34">
                  <c:v>Wyoming</c:v>
                </c:pt>
                <c:pt idx="35">
                  <c:v>Florida</c:v>
                </c:pt>
                <c:pt idx="36">
                  <c:v>South Dakota</c:v>
                </c:pt>
                <c:pt idx="37">
                  <c:v>Connecticut</c:v>
                </c:pt>
                <c:pt idx="38">
                  <c:v>Nebraska</c:v>
                </c:pt>
                <c:pt idx="39">
                  <c:v>Missouri</c:v>
                </c:pt>
                <c:pt idx="40">
                  <c:v>South Carolina</c:v>
                </c:pt>
                <c:pt idx="41">
                  <c:v>Georgia</c:v>
                </c:pt>
                <c:pt idx="42">
                  <c:v>North Carolina</c:v>
                </c:pt>
                <c:pt idx="43">
                  <c:v>Texas</c:v>
                </c:pt>
                <c:pt idx="44">
                  <c:v>Arizona</c:v>
                </c:pt>
                <c:pt idx="45">
                  <c:v>Minnesota</c:v>
                </c:pt>
                <c:pt idx="46">
                  <c:v>Indiana</c:v>
                </c:pt>
                <c:pt idx="47">
                  <c:v>Tennessee</c:v>
                </c:pt>
                <c:pt idx="48">
                  <c:v>New Hampshire</c:v>
                </c:pt>
                <c:pt idx="49">
                  <c:v>Maine</c:v>
                </c:pt>
                <c:pt idx="50">
                  <c:v>Montana</c:v>
                </c:pt>
              </c:strCache>
            </c:strRef>
          </c:cat>
          <c:val>
            <c:numRef>
              <c:f>Sheet1!$B$2:$B$52</c:f>
              <c:numCache>
                <c:formatCode>General</c:formatCode>
                <c:ptCount val="51"/>
                <c:pt idx="0">
                  <c:v>986.0</c:v>
                </c:pt>
                <c:pt idx="1">
                  <c:v>1026.0</c:v>
                </c:pt>
                <c:pt idx="2">
                  <c:v>1087.0</c:v>
                </c:pt>
                <c:pt idx="3">
                  <c:v>1108.0</c:v>
                </c:pt>
                <c:pt idx="4">
                  <c:v>1128.0</c:v>
                </c:pt>
                <c:pt idx="5">
                  <c:v>1162.0</c:v>
                </c:pt>
                <c:pt idx="6">
                  <c:v>1202.0</c:v>
                </c:pt>
                <c:pt idx="7">
                  <c:v>1202.0</c:v>
                </c:pt>
                <c:pt idx="8">
                  <c:v>1289.0</c:v>
                </c:pt>
                <c:pt idx="9">
                  <c:v>1313.0</c:v>
                </c:pt>
                <c:pt idx="10">
                  <c:v>1317.0</c:v>
                </c:pt>
                <c:pt idx="11">
                  <c:v>1320.0</c:v>
                </c:pt>
                <c:pt idx="12">
                  <c:v>1323.0</c:v>
                </c:pt>
                <c:pt idx="13">
                  <c:v>1354.0</c:v>
                </c:pt>
                <c:pt idx="14">
                  <c:v>1369.0</c:v>
                </c:pt>
                <c:pt idx="15">
                  <c:v>1400.0</c:v>
                </c:pt>
                <c:pt idx="16">
                  <c:v>1423.0</c:v>
                </c:pt>
                <c:pt idx="17">
                  <c:v>1426.0</c:v>
                </c:pt>
                <c:pt idx="18">
                  <c:v>1428.0</c:v>
                </c:pt>
                <c:pt idx="19">
                  <c:v>1431.0</c:v>
                </c:pt>
                <c:pt idx="20">
                  <c:v>1461.0</c:v>
                </c:pt>
                <c:pt idx="21">
                  <c:v>1461.0</c:v>
                </c:pt>
                <c:pt idx="22">
                  <c:v>1470.0</c:v>
                </c:pt>
                <c:pt idx="23">
                  <c:v>1496.0</c:v>
                </c:pt>
                <c:pt idx="24">
                  <c:v>1543.0</c:v>
                </c:pt>
                <c:pt idx="25">
                  <c:v>1549.0</c:v>
                </c:pt>
                <c:pt idx="26">
                  <c:v>1558.0</c:v>
                </c:pt>
                <c:pt idx="27">
                  <c:v>1583.0</c:v>
                </c:pt>
                <c:pt idx="28">
                  <c:v>1608.0</c:v>
                </c:pt>
                <c:pt idx="29">
                  <c:v>1614.0</c:v>
                </c:pt>
                <c:pt idx="30">
                  <c:v>1616.0</c:v>
                </c:pt>
                <c:pt idx="31">
                  <c:v>1617.0</c:v>
                </c:pt>
                <c:pt idx="32">
                  <c:v>1639.0</c:v>
                </c:pt>
                <c:pt idx="33">
                  <c:v>1680.0</c:v>
                </c:pt>
                <c:pt idx="34">
                  <c:v>1689.0</c:v>
                </c:pt>
                <c:pt idx="35">
                  <c:v>1691.0</c:v>
                </c:pt>
                <c:pt idx="36">
                  <c:v>1725.0</c:v>
                </c:pt>
                <c:pt idx="37">
                  <c:v>1733.0</c:v>
                </c:pt>
                <c:pt idx="38">
                  <c:v>1760.0</c:v>
                </c:pt>
                <c:pt idx="39">
                  <c:v>1762.0</c:v>
                </c:pt>
                <c:pt idx="40">
                  <c:v>1767.0</c:v>
                </c:pt>
                <c:pt idx="41">
                  <c:v>1776.0</c:v>
                </c:pt>
                <c:pt idx="42">
                  <c:v>1794.0</c:v>
                </c:pt>
                <c:pt idx="43">
                  <c:v>1802.0</c:v>
                </c:pt>
                <c:pt idx="44">
                  <c:v>1819.0</c:v>
                </c:pt>
                <c:pt idx="45">
                  <c:v>1819.0</c:v>
                </c:pt>
                <c:pt idx="46">
                  <c:v>1834.0</c:v>
                </c:pt>
                <c:pt idx="47">
                  <c:v>1836.0</c:v>
                </c:pt>
                <c:pt idx="48">
                  <c:v>1988.0</c:v>
                </c:pt>
                <c:pt idx="49">
                  <c:v>2067.0</c:v>
                </c:pt>
                <c:pt idx="50">
                  <c:v>2104.0</c:v>
                </c:pt>
              </c:numCache>
            </c:numRef>
          </c:val>
          <c:extLst xmlns:c16r2="http://schemas.microsoft.com/office/drawing/2015/06/chart">
            <c:ext xmlns:c16="http://schemas.microsoft.com/office/drawing/2014/chart" uri="{C3380CC4-5D6E-409C-BE32-E72D297353CC}">
              <c16:uniqueId val="{00000000-984D-4FFD-B73B-19D2720DE855}"/>
            </c:ext>
          </c:extLst>
        </c:ser>
        <c:dLbls>
          <c:showLegendKey val="0"/>
          <c:showVal val="0"/>
          <c:showCatName val="0"/>
          <c:showSerName val="0"/>
          <c:showPercent val="0"/>
          <c:showBubbleSize val="0"/>
        </c:dLbls>
        <c:gapWidth val="50"/>
        <c:axId val="-1452295776"/>
        <c:axId val="-1452301008"/>
      </c:barChart>
      <c:lineChart>
        <c:grouping val="standard"/>
        <c:varyColors val="0"/>
        <c:ser>
          <c:idx val="1"/>
          <c:order val="1"/>
          <c:tx>
            <c:strRef>
              <c:f>Sheet1!$C$1</c:f>
              <c:strCache>
                <c:ptCount val="1"/>
                <c:pt idx="0">
                  <c:v>Series 2</c:v>
                </c:pt>
              </c:strCache>
            </c:strRef>
          </c:tx>
          <c:spPr>
            <a:ln w="19050">
              <a:solidFill>
                <a:schemeClr val="accent5"/>
              </a:solidFill>
            </a:ln>
          </c:spPr>
          <c:marker>
            <c:symbol val="none"/>
          </c:marker>
          <c:cat>
            <c:strRef>
              <c:f>Sheet1!$A$2:$A$52</c:f>
              <c:strCache>
                <c:ptCount val="51"/>
                <c:pt idx="0">
                  <c:v>Hawaii</c:v>
                </c:pt>
                <c:pt idx="1">
                  <c:v>Alabama</c:v>
                </c:pt>
                <c:pt idx="2">
                  <c:v>Nevada</c:v>
                </c:pt>
                <c:pt idx="3">
                  <c:v>District of Columbia</c:v>
                </c:pt>
                <c:pt idx="4">
                  <c:v>Maryland</c:v>
                </c:pt>
                <c:pt idx="5">
                  <c:v>Virginia</c:v>
                </c:pt>
                <c:pt idx="6">
                  <c:v>Delaware</c:v>
                </c:pt>
                <c:pt idx="7">
                  <c:v>Massachusetts</c:v>
                </c:pt>
                <c:pt idx="8">
                  <c:v>Pennsylvania</c:v>
                </c:pt>
                <c:pt idx="9">
                  <c:v>Arkansas</c:v>
                </c:pt>
                <c:pt idx="10">
                  <c:v>New York</c:v>
                </c:pt>
                <c:pt idx="11">
                  <c:v>Louisiana</c:v>
                </c:pt>
                <c:pt idx="12">
                  <c:v>Illinois</c:v>
                </c:pt>
                <c:pt idx="13">
                  <c:v>North Dakota</c:v>
                </c:pt>
                <c:pt idx="14">
                  <c:v>Kansas</c:v>
                </c:pt>
                <c:pt idx="15">
                  <c:v>Rhode Island</c:v>
                </c:pt>
                <c:pt idx="16">
                  <c:v>West Virginia</c:v>
                </c:pt>
                <c:pt idx="17">
                  <c:v>Washington</c:v>
                </c:pt>
                <c:pt idx="18">
                  <c:v>California</c:v>
                </c:pt>
                <c:pt idx="19">
                  <c:v>Michigan</c:v>
                </c:pt>
                <c:pt idx="20">
                  <c:v>New Mexico</c:v>
                </c:pt>
                <c:pt idx="21">
                  <c:v>Ohio</c:v>
                </c:pt>
                <c:pt idx="22">
                  <c:v>Mississippi</c:v>
                </c:pt>
                <c:pt idx="23">
                  <c:v>Oregon</c:v>
                </c:pt>
                <c:pt idx="24">
                  <c:v>Kentucky</c:v>
                </c:pt>
                <c:pt idx="25">
                  <c:v>Utah</c:v>
                </c:pt>
                <c:pt idx="26">
                  <c:v>Idaho</c:v>
                </c:pt>
                <c:pt idx="27">
                  <c:v>Vermont</c:v>
                </c:pt>
                <c:pt idx="28">
                  <c:v>New Jersey</c:v>
                </c:pt>
                <c:pt idx="29">
                  <c:v>Iowa</c:v>
                </c:pt>
                <c:pt idx="30">
                  <c:v>Alaska</c:v>
                </c:pt>
                <c:pt idx="31">
                  <c:v>Wisconsin</c:v>
                </c:pt>
                <c:pt idx="32">
                  <c:v>Oklahoma</c:v>
                </c:pt>
                <c:pt idx="33">
                  <c:v>Colorado</c:v>
                </c:pt>
                <c:pt idx="34">
                  <c:v>Wyoming</c:v>
                </c:pt>
                <c:pt idx="35">
                  <c:v>Florida</c:v>
                </c:pt>
                <c:pt idx="36">
                  <c:v>South Dakota</c:v>
                </c:pt>
                <c:pt idx="37">
                  <c:v>Connecticut</c:v>
                </c:pt>
                <c:pt idx="38">
                  <c:v>Nebraska</c:v>
                </c:pt>
                <c:pt idx="39">
                  <c:v>Missouri</c:v>
                </c:pt>
                <c:pt idx="40">
                  <c:v>South Carolina</c:v>
                </c:pt>
                <c:pt idx="41">
                  <c:v>Georgia</c:v>
                </c:pt>
                <c:pt idx="42">
                  <c:v>North Carolina</c:v>
                </c:pt>
                <c:pt idx="43">
                  <c:v>Texas</c:v>
                </c:pt>
                <c:pt idx="44">
                  <c:v>Arizona</c:v>
                </c:pt>
                <c:pt idx="45">
                  <c:v>Minnesota</c:v>
                </c:pt>
                <c:pt idx="46">
                  <c:v>Indiana</c:v>
                </c:pt>
                <c:pt idx="47">
                  <c:v>Tennessee</c:v>
                </c:pt>
                <c:pt idx="48">
                  <c:v>New Hampshire</c:v>
                </c:pt>
                <c:pt idx="49">
                  <c:v>Maine</c:v>
                </c:pt>
                <c:pt idx="50">
                  <c:v>Montana</c:v>
                </c:pt>
              </c:strCache>
            </c:strRef>
          </c:cat>
          <c:val>
            <c:numRef>
              <c:f>Sheet1!$C$2:$C$52</c:f>
              <c:numCache>
                <c:formatCode>General</c:formatCode>
                <c:ptCount val="51"/>
                <c:pt idx="0">
                  <c:v>1541.0</c:v>
                </c:pt>
                <c:pt idx="1">
                  <c:v>1541.0</c:v>
                </c:pt>
                <c:pt idx="2">
                  <c:v>1541.0</c:v>
                </c:pt>
                <c:pt idx="3">
                  <c:v>1541.0</c:v>
                </c:pt>
                <c:pt idx="4">
                  <c:v>1541.0</c:v>
                </c:pt>
                <c:pt idx="5">
                  <c:v>1541.0</c:v>
                </c:pt>
                <c:pt idx="6">
                  <c:v>1541.0</c:v>
                </c:pt>
                <c:pt idx="7">
                  <c:v>1541.0</c:v>
                </c:pt>
                <c:pt idx="8">
                  <c:v>1541.0</c:v>
                </c:pt>
                <c:pt idx="9">
                  <c:v>1541.0</c:v>
                </c:pt>
                <c:pt idx="10">
                  <c:v>1541.0</c:v>
                </c:pt>
                <c:pt idx="11">
                  <c:v>1541.0</c:v>
                </c:pt>
                <c:pt idx="12">
                  <c:v>1541.0</c:v>
                </c:pt>
                <c:pt idx="13">
                  <c:v>1541.0</c:v>
                </c:pt>
                <c:pt idx="14">
                  <c:v>1541.0</c:v>
                </c:pt>
                <c:pt idx="15">
                  <c:v>1541.0</c:v>
                </c:pt>
                <c:pt idx="16">
                  <c:v>1541.0</c:v>
                </c:pt>
                <c:pt idx="17">
                  <c:v>1541.0</c:v>
                </c:pt>
                <c:pt idx="18">
                  <c:v>1541.0</c:v>
                </c:pt>
                <c:pt idx="19">
                  <c:v>1541.0</c:v>
                </c:pt>
                <c:pt idx="20">
                  <c:v>1541.0</c:v>
                </c:pt>
                <c:pt idx="21">
                  <c:v>1541.0</c:v>
                </c:pt>
                <c:pt idx="22">
                  <c:v>1541.0</c:v>
                </c:pt>
                <c:pt idx="23">
                  <c:v>1541.0</c:v>
                </c:pt>
                <c:pt idx="24">
                  <c:v>1541.0</c:v>
                </c:pt>
                <c:pt idx="25">
                  <c:v>1541.0</c:v>
                </c:pt>
                <c:pt idx="26">
                  <c:v>1541.0</c:v>
                </c:pt>
                <c:pt idx="27">
                  <c:v>1541.0</c:v>
                </c:pt>
                <c:pt idx="28">
                  <c:v>1541.0</c:v>
                </c:pt>
                <c:pt idx="29">
                  <c:v>1541.0</c:v>
                </c:pt>
                <c:pt idx="30">
                  <c:v>1541.0</c:v>
                </c:pt>
                <c:pt idx="31">
                  <c:v>1541.0</c:v>
                </c:pt>
                <c:pt idx="32">
                  <c:v>1541.0</c:v>
                </c:pt>
                <c:pt idx="33">
                  <c:v>1541.0</c:v>
                </c:pt>
                <c:pt idx="34">
                  <c:v>1541.0</c:v>
                </c:pt>
                <c:pt idx="35">
                  <c:v>1541.0</c:v>
                </c:pt>
                <c:pt idx="36">
                  <c:v>1541.0</c:v>
                </c:pt>
                <c:pt idx="37">
                  <c:v>1541.0</c:v>
                </c:pt>
                <c:pt idx="38">
                  <c:v>1541.0</c:v>
                </c:pt>
                <c:pt idx="39">
                  <c:v>1541.0</c:v>
                </c:pt>
                <c:pt idx="40">
                  <c:v>1541.0</c:v>
                </c:pt>
                <c:pt idx="41">
                  <c:v>1541.0</c:v>
                </c:pt>
                <c:pt idx="42">
                  <c:v>1541.0</c:v>
                </c:pt>
                <c:pt idx="43">
                  <c:v>1541.0</c:v>
                </c:pt>
                <c:pt idx="44">
                  <c:v>1541.0</c:v>
                </c:pt>
                <c:pt idx="45">
                  <c:v>1541.0</c:v>
                </c:pt>
                <c:pt idx="46">
                  <c:v>1541.0</c:v>
                </c:pt>
                <c:pt idx="47">
                  <c:v>1541.0</c:v>
                </c:pt>
                <c:pt idx="48">
                  <c:v>1541.0</c:v>
                </c:pt>
                <c:pt idx="49">
                  <c:v>1541.0</c:v>
                </c:pt>
                <c:pt idx="50">
                  <c:v>1541.0</c:v>
                </c:pt>
              </c:numCache>
            </c:numRef>
          </c:val>
          <c:smooth val="0"/>
          <c:extLst xmlns:c16r2="http://schemas.microsoft.com/office/drawing/2015/06/chart">
            <c:ext xmlns:c16="http://schemas.microsoft.com/office/drawing/2014/chart" uri="{C3380CC4-5D6E-409C-BE32-E72D297353CC}">
              <c16:uniqueId val="{00000001-984D-4FFD-B73B-19D2720DE855}"/>
            </c:ext>
          </c:extLst>
        </c:ser>
        <c:dLbls>
          <c:showLegendKey val="0"/>
          <c:showVal val="0"/>
          <c:showCatName val="0"/>
          <c:showSerName val="0"/>
          <c:showPercent val="0"/>
          <c:showBubbleSize val="0"/>
        </c:dLbls>
        <c:marker val="1"/>
        <c:smooth val="0"/>
        <c:axId val="-1452295776"/>
        <c:axId val="-1452301008"/>
      </c:lineChart>
      <c:catAx>
        <c:axId val="-1452295776"/>
        <c:scaling>
          <c:orientation val="minMax"/>
        </c:scaling>
        <c:delete val="0"/>
        <c:axPos val="b"/>
        <c:numFmt formatCode="General" sourceLinked="1"/>
        <c:majorTickMark val="out"/>
        <c:minorTickMark val="none"/>
        <c:tickLblPos val="nextTo"/>
        <c:txPr>
          <a:bodyPr rot="-5400000" vert="horz"/>
          <a:lstStyle/>
          <a:p>
            <a:pPr>
              <a:defRPr sz="900">
                <a:solidFill>
                  <a:schemeClr val="accent6"/>
                </a:solidFill>
              </a:defRPr>
            </a:pPr>
            <a:endParaRPr lang="en-US"/>
          </a:p>
        </c:txPr>
        <c:crossAx val="-1452301008"/>
        <c:crosses val="autoZero"/>
        <c:auto val="1"/>
        <c:lblAlgn val="ctr"/>
        <c:lblOffset val="100"/>
        <c:noMultiLvlLbl val="0"/>
      </c:catAx>
      <c:valAx>
        <c:axId val="-1452301008"/>
        <c:scaling>
          <c:orientation val="minMax"/>
          <c:max val="2200.0"/>
        </c:scaling>
        <c:delete val="0"/>
        <c:axPos val="l"/>
        <c:numFmt formatCode="&quot;$&quot;#,##0" sourceLinked="0"/>
        <c:majorTickMark val="out"/>
        <c:minorTickMark val="none"/>
        <c:tickLblPos val="nextTo"/>
        <c:txPr>
          <a:bodyPr/>
          <a:lstStyle/>
          <a:p>
            <a:pPr>
              <a:defRPr sz="1100" b="0" i="0">
                <a:solidFill>
                  <a:schemeClr val="accent6"/>
                </a:solidFill>
                <a:latin typeface="Calibri" charset="0"/>
                <a:ea typeface="Calibri" charset="0"/>
                <a:cs typeface="Calibri" charset="0"/>
              </a:defRPr>
            </a:pPr>
            <a:endParaRPr lang="en-US"/>
          </a:p>
        </c:txPr>
        <c:crossAx val="-1452295776"/>
        <c:crosses val="autoZero"/>
        <c:crossBetween val="between"/>
        <c:majorUnit val="200.0"/>
      </c:valAx>
      <c:spPr>
        <a:noFill/>
        <a:ln w="25400">
          <a:noFill/>
        </a:ln>
      </c:spPr>
    </c:plotArea>
    <c:plotVisOnly val="1"/>
    <c:dispBlanksAs val="gap"/>
    <c:showDLblsOverMax val="0"/>
  </c:chart>
  <c:txPr>
    <a:bodyPr/>
    <a:lstStyle/>
    <a:p>
      <a:pPr>
        <a:defRPr sz="1200">
          <a:latin typeface="Calibri" panose="020F0502020204030204" pitchFamily="34" charset="0"/>
          <a:cs typeface="Calibri" panose="020F0502020204030204" pitchFamily="34" charset="0"/>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686162435896496"/>
          <c:y val="0.21722813648294"/>
          <c:w val="0.915401255970991"/>
          <c:h val="0.667576272965879"/>
        </c:manualLayout>
      </c:layout>
      <c:barChart>
        <c:barDir val="col"/>
        <c:grouping val="clustered"/>
        <c:varyColors val="0"/>
        <c:ser>
          <c:idx val="0"/>
          <c:order val="0"/>
          <c:tx>
            <c:strRef>
              <c:f>Sheet1!$B$1</c:f>
              <c:strCache>
                <c:ptCount val="1"/>
                <c:pt idx="0">
                  <c:v>Lowest five states average</c:v>
                </c:pt>
              </c:strCache>
            </c:strRef>
          </c:tx>
          <c:spPr>
            <a:solidFill>
              <a:schemeClr val="accent2">
                <a:lumMod val="40000"/>
                <a:lumOff val="60000"/>
              </a:schemeClr>
            </a:solidFill>
            <a:ln>
              <a:noFill/>
            </a:ln>
          </c:spPr>
          <c:invertIfNegative val="0"/>
          <c:dPt>
            <c:idx val="0"/>
            <c:invertIfNegative val="0"/>
            <c:bubble3D val="0"/>
            <c:extLst xmlns:c16r2="http://schemas.microsoft.com/office/drawing/2015/06/chart">
              <c:ext xmlns:c16="http://schemas.microsoft.com/office/drawing/2014/chart" uri="{C3380CC4-5D6E-409C-BE32-E72D297353CC}">
                <c16:uniqueId val="{00000000-D77E-49B4-8C99-F7D2B8DF7917}"/>
              </c:ext>
            </c:extLst>
          </c:dPt>
          <c:dPt>
            <c:idx val="1"/>
            <c:invertIfNegative val="0"/>
            <c:bubble3D val="0"/>
            <c:spPr>
              <a:solidFill>
                <a:schemeClr val="accent2">
                  <a:lumMod val="40000"/>
                  <a:lumOff val="60000"/>
                </a:schemeClr>
              </a:solidFill>
              <a:ln>
                <a:noFill/>
              </a:ln>
            </c:spPr>
            <c:extLst xmlns:c16r2="http://schemas.microsoft.com/office/drawing/2015/06/chart">
              <c:ext xmlns:c16="http://schemas.microsoft.com/office/drawing/2014/chart" uri="{C3380CC4-5D6E-409C-BE32-E72D297353CC}">
                <c16:uniqueId val="{00000002-D77E-49B4-8C99-F7D2B8DF7917}"/>
              </c:ext>
            </c:extLst>
          </c:dPt>
          <c:dLbls>
            <c:numFmt formatCode="\$#,##0" sourceLinked="0"/>
            <c:spPr>
              <a:noFill/>
              <a:ln>
                <a:noFill/>
              </a:ln>
              <a:effectLst/>
            </c:spPr>
            <c:txPr>
              <a:bodyPr wrap="square" lIns="38100" tIns="19050" rIns="38100" bIns="19050" anchor="ctr">
                <a:spAutoFit/>
              </a:bodyPr>
              <a:lstStyle/>
              <a:p>
                <a:pPr>
                  <a:defRPr sz="1600" b="1">
                    <a:solidFill>
                      <a:schemeClr val="bg1"/>
                    </a:solidFill>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Sheet1!$A$2:$A$4</c:f>
              <c:numCache>
                <c:formatCode>General</c:formatCode>
                <c:ptCount val="3"/>
                <c:pt idx="0">
                  <c:v>2006.0</c:v>
                </c:pt>
                <c:pt idx="1">
                  <c:v>2010.0</c:v>
                </c:pt>
                <c:pt idx="2">
                  <c:v>2015.0</c:v>
                </c:pt>
              </c:numCache>
            </c:numRef>
          </c:cat>
          <c:val>
            <c:numRef>
              <c:f>Sheet1!$B$2:$B$4</c:f>
              <c:numCache>
                <c:formatCode>General</c:formatCode>
                <c:ptCount val="3"/>
                <c:pt idx="0">
                  <c:v>511.0</c:v>
                </c:pt>
                <c:pt idx="1">
                  <c:v>648.0</c:v>
                </c:pt>
                <c:pt idx="2">
                  <c:v>1067.0</c:v>
                </c:pt>
              </c:numCache>
            </c:numRef>
          </c:val>
          <c:extLst xmlns:c16r2="http://schemas.microsoft.com/office/drawing/2015/06/chart">
            <c:ext xmlns:c16="http://schemas.microsoft.com/office/drawing/2014/chart" uri="{C3380CC4-5D6E-409C-BE32-E72D297353CC}">
              <c16:uniqueId val="{00000003-D77E-49B4-8C99-F7D2B8DF7917}"/>
            </c:ext>
          </c:extLst>
        </c:ser>
        <c:ser>
          <c:idx val="1"/>
          <c:order val="1"/>
          <c:tx>
            <c:strRef>
              <c:f>Sheet1!$C$1</c:f>
              <c:strCache>
                <c:ptCount val="1"/>
                <c:pt idx="0">
                  <c:v>U.S. average</c:v>
                </c:pt>
              </c:strCache>
            </c:strRef>
          </c:tx>
          <c:spPr>
            <a:solidFill>
              <a:schemeClr val="accent2">
                <a:lumMod val="60000"/>
                <a:lumOff val="40000"/>
              </a:schemeClr>
            </a:solidFill>
            <a:ln>
              <a:noFill/>
            </a:ln>
          </c:spPr>
          <c:invertIfNegative val="0"/>
          <c:dLbls>
            <c:dLbl>
              <c:idx val="0"/>
              <c:numFmt formatCode="\$#,##0" sourceLinked="0"/>
              <c:spPr>
                <a:noFill/>
                <a:ln>
                  <a:noFill/>
                </a:ln>
                <a:effectLst/>
              </c:spPr>
              <c:txPr>
                <a:bodyPr wrap="square" lIns="38100" tIns="19050" rIns="38100" bIns="19050" anchor="ctr">
                  <a:spAutoFit/>
                </a:bodyPr>
                <a:lstStyle/>
                <a:p>
                  <a:pPr>
                    <a:defRPr sz="1600" b="1">
                      <a:solidFill>
                        <a:schemeClr val="bg1"/>
                      </a:solidFill>
                    </a:defRPr>
                  </a:pPr>
                  <a:endParaRPr lang="en-US"/>
                </a:p>
              </c:txPr>
              <c:dLblPos val="inEnd"/>
              <c:showLegendKey val="0"/>
              <c:showVal val="1"/>
              <c:showCatName val="0"/>
              <c:showSerName val="0"/>
              <c:showPercent val="0"/>
              <c:showBubbleSize val="0"/>
            </c:dLbl>
            <c:dLbl>
              <c:idx val="1"/>
              <c:numFmt formatCode="\$#,##0" sourceLinked="0"/>
              <c:spPr>
                <a:noFill/>
                <a:ln>
                  <a:noFill/>
                </a:ln>
                <a:effectLst/>
              </c:spPr>
              <c:txPr>
                <a:bodyPr wrap="square" lIns="38100" tIns="19050" rIns="38100" bIns="19050" anchor="ctr">
                  <a:spAutoFit/>
                </a:bodyPr>
                <a:lstStyle/>
                <a:p>
                  <a:pPr>
                    <a:defRPr sz="1600" b="1">
                      <a:solidFill>
                        <a:schemeClr val="bg1"/>
                      </a:solidFill>
                    </a:defRPr>
                  </a:pPr>
                  <a:endParaRPr lang="en-US"/>
                </a:p>
              </c:txPr>
              <c:dLblPos val="inEnd"/>
              <c:showLegendKey val="0"/>
              <c:showVal val="1"/>
              <c:showCatName val="0"/>
              <c:showSerName val="0"/>
              <c:showPercent val="0"/>
              <c:showBubbleSize val="0"/>
            </c:dLbl>
            <c:dLbl>
              <c:idx val="2"/>
              <c:numFmt formatCode="\$#,##0" sourceLinked="0"/>
              <c:spPr>
                <a:noFill/>
                <a:ln>
                  <a:noFill/>
                </a:ln>
                <a:effectLst/>
              </c:spPr>
              <c:txPr>
                <a:bodyPr wrap="square" lIns="38100" tIns="19050" rIns="38100" bIns="19050" anchor="ctr">
                  <a:spAutoFit/>
                </a:bodyPr>
                <a:lstStyle/>
                <a:p>
                  <a:pPr>
                    <a:defRPr sz="1600" b="1">
                      <a:solidFill>
                        <a:schemeClr val="bg1"/>
                      </a:solidFill>
                    </a:defRPr>
                  </a:pPr>
                  <a:endParaRPr lang="en-US"/>
                </a:p>
              </c:txPr>
              <c:dLblPos val="inEnd"/>
              <c:showLegendKey val="0"/>
              <c:showVal val="1"/>
              <c:showCatName val="0"/>
              <c:showSerName val="0"/>
              <c:showPercent val="0"/>
              <c:showBubbleSize val="0"/>
            </c:dLbl>
            <c:numFmt formatCode="\$#,##0" sourceLinked="0"/>
            <c:spPr>
              <a:noFill/>
              <a:ln>
                <a:noFill/>
              </a:ln>
              <a:effectLst/>
            </c:spPr>
            <c:txPr>
              <a:bodyPr wrap="square" lIns="38100" tIns="19050" rIns="38100" bIns="19050" anchor="ctr">
                <a:spAutoFit/>
              </a:bodyPr>
              <a:lstStyle/>
              <a:p>
                <a:pPr>
                  <a:defRPr sz="1600" b="1"/>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Sheet1!$A$2:$A$4</c:f>
              <c:numCache>
                <c:formatCode>General</c:formatCode>
                <c:ptCount val="3"/>
                <c:pt idx="0">
                  <c:v>2006.0</c:v>
                </c:pt>
                <c:pt idx="1">
                  <c:v>2010.0</c:v>
                </c:pt>
                <c:pt idx="2">
                  <c:v>2015.0</c:v>
                </c:pt>
              </c:numCache>
            </c:numRef>
          </c:cat>
          <c:val>
            <c:numRef>
              <c:f>Sheet1!$C$2:$C$4</c:f>
              <c:numCache>
                <c:formatCode>General</c:formatCode>
                <c:ptCount val="3"/>
                <c:pt idx="0">
                  <c:v>714.0</c:v>
                </c:pt>
                <c:pt idx="1">
                  <c:v>1025.0</c:v>
                </c:pt>
                <c:pt idx="2">
                  <c:v>1541.0</c:v>
                </c:pt>
              </c:numCache>
            </c:numRef>
          </c:val>
          <c:extLst xmlns:c16r2="http://schemas.microsoft.com/office/drawing/2015/06/chart">
            <c:ext xmlns:c16="http://schemas.microsoft.com/office/drawing/2014/chart" uri="{C3380CC4-5D6E-409C-BE32-E72D297353CC}">
              <c16:uniqueId val="{00000004-D77E-49B4-8C99-F7D2B8DF7917}"/>
            </c:ext>
          </c:extLst>
        </c:ser>
        <c:ser>
          <c:idx val="2"/>
          <c:order val="2"/>
          <c:tx>
            <c:strRef>
              <c:f>Sheet1!$D$1</c:f>
              <c:strCache>
                <c:ptCount val="1"/>
                <c:pt idx="0">
                  <c:v>Highest five states average</c:v>
                </c:pt>
              </c:strCache>
            </c:strRef>
          </c:tx>
          <c:spPr>
            <a:solidFill>
              <a:schemeClr val="accent2"/>
            </a:solidFill>
            <a:ln>
              <a:noFill/>
            </a:ln>
          </c:spPr>
          <c:invertIfNegative val="0"/>
          <c:dLbls>
            <c:numFmt formatCode="\$#,##0" sourceLinked="0"/>
            <c:spPr>
              <a:noFill/>
              <a:ln>
                <a:noFill/>
              </a:ln>
              <a:effectLst/>
            </c:spPr>
            <c:txPr>
              <a:bodyPr wrap="square" lIns="38100" tIns="19050" rIns="38100" bIns="19050" anchor="ctr">
                <a:spAutoFit/>
              </a:bodyPr>
              <a:lstStyle/>
              <a:p>
                <a:pPr>
                  <a:defRPr b="1">
                    <a:solidFill>
                      <a:schemeClr val="bg1"/>
                    </a:solidFill>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Sheet1!$A$2:$A$4</c:f>
              <c:numCache>
                <c:formatCode>General</c:formatCode>
                <c:ptCount val="3"/>
                <c:pt idx="0">
                  <c:v>2006.0</c:v>
                </c:pt>
                <c:pt idx="1">
                  <c:v>2010.0</c:v>
                </c:pt>
                <c:pt idx="2">
                  <c:v>2015.0</c:v>
                </c:pt>
              </c:numCache>
            </c:numRef>
          </c:cat>
          <c:val>
            <c:numRef>
              <c:f>Sheet1!$D$2:$D$4</c:f>
              <c:numCache>
                <c:formatCode>General</c:formatCode>
                <c:ptCount val="3"/>
                <c:pt idx="0">
                  <c:v>933.0</c:v>
                </c:pt>
                <c:pt idx="1">
                  <c:v>1367.0</c:v>
                </c:pt>
                <c:pt idx="2">
                  <c:v>1966.0</c:v>
                </c:pt>
              </c:numCache>
            </c:numRef>
          </c:val>
          <c:extLst xmlns:c16r2="http://schemas.microsoft.com/office/drawing/2015/06/chart">
            <c:ext xmlns:c16="http://schemas.microsoft.com/office/drawing/2014/chart" uri="{C3380CC4-5D6E-409C-BE32-E72D297353CC}">
              <c16:uniqueId val="{00000005-D77E-49B4-8C99-F7D2B8DF7917}"/>
            </c:ext>
          </c:extLst>
        </c:ser>
        <c:dLbls>
          <c:showLegendKey val="0"/>
          <c:showVal val="0"/>
          <c:showCatName val="0"/>
          <c:showSerName val="0"/>
          <c:showPercent val="0"/>
          <c:showBubbleSize val="0"/>
        </c:dLbls>
        <c:gapWidth val="75"/>
        <c:overlap val="-15"/>
        <c:axId val="-1479313920"/>
        <c:axId val="-1466319376"/>
      </c:barChart>
      <c:catAx>
        <c:axId val="-1479313920"/>
        <c:scaling>
          <c:orientation val="minMax"/>
        </c:scaling>
        <c:delete val="0"/>
        <c:axPos val="b"/>
        <c:numFmt formatCode="General" sourceLinked="1"/>
        <c:majorTickMark val="out"/>
        <c:minorTickMark val="none"/>
        <c:tickLblPos val="nextTo"/>
        <c:txPr>
          <a:bodyPr/>
          <a:lstStyle/>
          <a:p>
            <a:pPr>
              <a:defRPr>
                <a:solidFill>
                  <a:schemeClr val="accent6"/>
                </a:solidFill>
              </a:defRPr>
            </a:pPr>
            <a:endParaRPr lang="en-US"/>
          </a:p>
        </c:txPr>
        <c:crossAx val="-1466319376"/>
        <c:crosses val="autoZero"/>
        <c:auto val="1"/>
        <c:lblAlgn val="ctr"/>
        <c:lblOffset val="100"/>
        <c:noMultiLvlLbl val="0"/>
      </c:catAx>
      <c:valAx>
        <c:axId val="-1466319376"/>
        <c:scaling>
          <c:orientation val="minMax"/>
        </c:scaling>
        <c:delete val="0"/>
        <c:axPos val="l"/>
        <c:numFmt formatCode="\$#,##0" sourceLinked="0"/>
        <c:majorTickMark val="out"/>
        <c:minorTickMark val="none"/>
        <c:tickLblPos val="nextTo"/>
        <c:txPr>
          <a:bodyPr/>
          <a:lstStyle/>
          <a:p>
            <a:pPr>
              <a:defRPr sz="1100">
                <a:solidFill>
                  <a:schemeClr val="accent5"/>
                </a:solidFill>
              </a:defRPr>
            </a:pPr>
            <a:endParaRPr lang="en-US"/>
          </a:p>
        </c:txPr>
        <c:crossAx val="-1479313920"/>
        <c:crosses val="autoZero"/>
        <c:crossBetween val="between"/>
        <c:majorUnit val="500.0"/>
      </c:valAx>
      <c:spPr>
        <a:noFill/>
        <a:ln w="25407">
          <a:noFill/>
        </a:ln>
      </c:spPr>
    </c:plotArea>
    <c:legend>
      <c:legendPos val="t"/>
      <c:layout>
        <c:manualLayout>
          <c:xMode val="edge"/>
          <c:yMode val="edge"/>
          <c:x val="0.157100376520081"/>
          <c:y val="0.0946911945741296"/>
          <c:w val="0.691354692546512"/>
          <c:h val="0.0824942607146143"/>
        </c:manualLayout>
      </c:layout>
      <c:overlay val="0"/>
      <c:txPr>
        <a:bodyPr/>
        <a:lstStyle/>
        <a:p>
          <a:pPr>
            <a:defRPr sz="1400" b="0" i="0">
              <a:solidFill>
                <a:schemeClr val="accent6"/>
              </a:solidFill>
              <a:latin typeface="Calibri" charset="0"/>
              <a:ea typeface="Calibri" charset="0"/>
              <a:cs typeface="Calibri" charset="0"/>
            </a:defRPr>
          </a:pPr>
          <a:endParaRPr lang="en-US"/>
        </a:p>
      </c:txPr>
    </c:legend>
    <c:plotVisOnly val="1"/>
    <c:dispBlanksAs val="gap"/>
    <c:showDLblsOverMax val="0"/>
  </c:chart>
  <c:txPr>
    <a:bodyPr/>
    <a:lstStyle/>
    <a:p>
      <a:pPr>
        <a:defRPr sz="1600">
          <a:latin typeface="Calibri" panose="020F0502020204030204" pitchFamily="34" charset="0"/>
          <a:cs typeface="Calibri" panose="020F0502020204030204" pitchFamily="34" charset="0"/>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656895984623789"/>
          <c:y val="0.0489031109123106"/>
          <c:w val="0.918327837062503"/>
          <c:h val="0.852167407439552"/>
        </c:manualLayout>
      </c:layout>
      <c:barChart>
        <c:barDir val="col"/>
        <c:grouping val="clustered"/>
        <c:varyColors val="0"/>
        <c:ser>
          <c:idx val="0"/>
          <c:order val="0"/>
          <c:tx>
            <c:strRef>
              <c:f>Sheet1!$B$1</c:f>
              <c:strCache>
                <c:ptCount val="1"/>
                <c:pt idx="0">
                  <c:v>Lowest five states average </c:v>
                </c:pt>
              </c:strCache>
            </c:strRef>
          </c:tx>
          <c:spPr>
            <a:solidFill>
              <a:schemeClr val="accent2">
                <a:lumMod val="40000"/>
                <a:lumOff val="60000"/>
              </a:schemeClr>
            </a:solidFill>
            <a:ln>
              <a:noFill/>
            </a:ln>
          </c:spPr>
          <c:invertIfNegative val="0"/>
          <c:dPt>
            <c:idx val="0"/>
            <c:invertIfNegative val="0"/>
            <c:bubble3D val="0"/>
            <c:extLst xmlns:c16r2="http://schemas.microsoft.com/office/drawing/2015/06/chart">
              <c:ext xmlns:c16="http://schemas.microsoft.com/office/drawing/2014/chart" uri="{C3380CC4-5D6E-409C-BE32-E72D297353CC}">
                <c16:uniqueId val="{00000000-5E6A-45C7-8FDC-7DF6C16D099E}"/>
              </c:ext>
            </c:extLst>
          </c:dPt>
          <c:dPt>
            <c:idx val="1"/>
            <c:invertIfNegative val="0"/>
            <c:bubble3D val="0"/>
            <c:spPr>
              <a:solidFill>
                <a:schemeClr val="accent2">
                  <a:lumMod val="40000"/>
                  <a:lumOff val="60000"/>
                </a:schemeClr>
              </a:solidFill>
              <a:ln>
                <a:noFill/>
              </a:ln>
            </c:spPr>
            <c:extLst xmlns:c16r2="http://schemas.microsoft.com/office/drawing/2015/06/chart">
              <c:ext xmlns:c16="http://schemas.microsoft.com/office/drawing/2014/chart" uri="{C3380CC4-5D6E-409C-BE32-E72D297353CC}">
                <c16:uniqueId val="{00000002-5E6A-45C7-8FDC-7DF6C16D099E}"/>
              </c:ext>
            </c:extLst>
          </c:dPt>
          <c:dLbls>
            <c:numFmt formatCode="&quot;$&quot;#,##0" sourceLinked="0"/>
            <c:spPr>
              <a:noFill/>
              <a:ln>
                <a:noFill/>
              </a:ln>
              <a:effectLst/>
            </c:spPr>
            <c:txPr>
              <a:bodyPr/>
              <a:lstStyle/>
              <a:p>
                <a:pPr>
                  <a:defRPr sz="1600" b="1" i="0">
                    <a:solidFill>
                      <a:schemeClr val="bg1"/>
                    </a:solidFill>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Sheet1!$A$2:$A$4</c:f>
              <c:numCache>
                <c:formatCode>General</c:formatCode>
                <c:ptCount val="3"/>
                <c:pt idx="0">
                  <c:v>2006.0</c:v>
                </c:pt>
                <c:pt idx="1">
                  <c:v>2010.0</c:v>
                </c:pt>
                <c:pt idx="2">
                  <c:v>2015.0</c:v>
                </c:pt>
              </c:numCache>
            </c:numRef>
          </c:cat>
          <c:val>
            <c:numRef>
              <c:f>Sheet1!$B$2:$B$4</c:f>
              <c:numCache>
                <c:formatCode>General</c:formatCode>
                <c:ptCount val="3"/>
                <c:pt idx="0">
                  <c:v>2785.0</c:v>
                </c:pt>
                <c:pt idx="1">
                  <c:v>3704.0</c:v>
                </c:pt>
                <c:pt idx="2">
                  <c:v>5083.0</c:v>
                </c:pt>
              </c:numCache>
            </c:numRef>
          </c:val>
          <c:extLst xmlns:c16r2="http://schemas.microsoft.com/office/drawing/2015/06/chart">
            <c:ext xmlns:c16="http://schemas.microsoft.com/office/drawing/2014/chart" uri="{C3380CC4-5D6E-409C-BE32-E72D297353CC}">
              <c16:uniqueId val="{00000003-5E6A-45C7-8FDC-7DF6C16D099E}"/>
            </c:ext>
          </c:extLst>
        </c:ser>
        <c:ser>
          <c:idx val="1"/>
          <c:order val="1"/>
          <c:tx>
            <c:strRef>
              <c:f>Sheet1!$C$1</c:f>
              <c:strCache>
                <c:ptCount val="1"/>
                <c:pt idx="0">
                  <c:v>U.S. average</c:v>
                </c:pt>
              </c:strCache>
            </c:strRef>
          </c:tx>
          <c:spPr>
            <a:solidFill>
              <a:schemeClr val="accent2">
                <a:lumMod val="60000"/>
                <a:lumOff val="40000"/>
              </a:schemeClr>
            </a:solidFill>
            <a:ln>
              <a:noFill/>
            </a:ln>
          </c:spPr>
          <c:invertIfNegative val="0"/>
          <c:dLbls>
            <c:numFmt formatCode="&quot;$&quot;#,##0" sourceLinked="0"/>
            <c:spPr>
              <a:noFill/>
              <a:ln>
                <a:noFill/>
              </a:ln>
              <a:effectLst/>
            </c:spPr>
            <c:txPr>
              <a:bodyPr/>
              <a:lstStyle/>
              <a:p>
                <a:pPr>
                  <a:defRPr sz="1600" b="1">
                    <a:solidFill>
                      <a:schemeClr val="bg1"/>
                    </a:solidFill>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Sheet1!$A$2:$A$4</c:f>
              <c:numCache>
                <c:formatCode>General</c:formatCode>
                <c:ptCount val="3"/>
                <c:pt idx="0">
                  <c:v>2006.0</c:v>
                </c:pt>
                <c:pt idx="1">
                  <c:v>2010.0</c:v>
                </c:pt>
                <c:pt idx="2">
                  <c:v>2015.0</c:v>
                </c:pt>
              </c:numCache>
            </c:numRef>
          </c:cat>
          <c:val>
            <c:numRef>
              <c:f>Sheet1!$C$2:$C$4</c:f>
              <c:numCache>
                <c:formatCode>General</c:formatCode>
                <c:ptCount val="3"/>
                <c:pt idx="0">
                  <c:v>3531.0</c:v>
                </c:pt>
                <c:pt idx="1">
                  <c:v>4688.0</c:v>
                </c:pt>
                <c:pt idx="2">
                  <c:v>6422.0</c:v>
                </c:pt>
              </c:numCache>
            </c:numRef>
          </c:val>
          <c:extLst xmlns:c16r2="http://schemas.microsoft.com/office/drawing/2015/06/chart">
            <c:ext xmlns:c16="http://schemas.microsoft.com/office/drawing/2014/chart" uri="{C3380CC4-5D6E-409C-BE32-E72D297353CC}">
              <c16:uniqueId val="{00000004-5E6A-45C7-8FDC-7DF6C16D099E}"/>
            </c:ext>
          </c:extLst>
        </c:ser>
        <c:ser>
          <c:idx val="2"/>
          <c:order val="2"/>
          <c:tx>
            <c:strRef>
              <c:f>Sheet1!$D$1</c:f>
              <c:strCache>
                <c:ptCount val="1"/>
                <c:pt idx="0">
                  <c:v>Highest five states average </c:v>
                </c:pt>
              </c:strCache>
            </c:strRef>
          </c:tx>
          <c:spPr>
            <a:solidFill>
              <a:schemeClr val="accent2"/>
            </a:solidFill>
            <a:ln>
              <a:noFill/>
            </a:ln>
          </c:spPr>
          <c:invertIfNegative val="0"/>
          <c:dLbls>
            <c:numFmt formatCode="&quot;$&quot;#,##0" sourceLinked="0"/>
            <c:spPr>
              <a:noFill/>
              <a:ln>
                <a:noFill/>
              </a:ln>
              <a:effectLst/>
            </c:spPr>
            <c:txPr>
              <a:bodyPr/>
              <a:lstStyle/>
              <a:p>
                <a:pPr>
                  <a:defRPr sz="1600" b="1">
                    <a:solidFill>
                      <a:schemeClr val="bg1"/>
                    </a:solidFill>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Sheet1!$A$2:$A$4</c:f>
              <c:numCache>
                <c:formatCode>General</c:formatCode>
                <c:ptCount val="3"/>
                <c:pt idx="0">
                  <c:v>2006.0</c:v>
                </c:pt>
                <c:pt idx="1">
                  <c:v>2010.0</c:v>
                </c:pt>
                <c:pt idx="2">
                  <c:v>2015.0</c:v>
                </c:pt>
              </c:numCache>
            </c:numRef>
          </c:cat>
          <c:val>
            <c:numRef>
              <c:f>Sheet1!$D$2:$D$4</c:f>
              <c:numCache>
                <c:formatCode>General</c:formatCode>
                <c:ptCount val="3"/>
                <c:pt idx="0">
                  <c:v>4074.0</c:v>
                </c:pt>
                <c:pt idx="1">
                  <c:v>5457.0</c:v>
                </c:pt>
                <c:pt idx="2">
                  <c:v>7547.0</c:v>
                </c:pt>
              </c:numCache>
            </c:numRef>
          </c:val>
          <c:extLst xmlns:c16r2="http://schemas.microsoft.com/office/drawing/2015/06/chart">
            <c:ext xmlns:c16="http://schemas.microsoft.com/office/drawing/2014/chart" uri="{C3380CC4-5D6E-409C-BE32-E72D297353CC}">
              <c16:uniqueId val="{00000005-5E6A-45C7-8FDC-7DF6C16D099E}"/>
            </c:ext>
          </c:extLst>
        </c:ser>
        <c:dLbls>
          <c:showLegendKey val="0"/>
          <c:showVal val="0"/>
          <c:showCatName val="0"/>
          <c:showSerName val="0"/>
          <c:showPercent val="0"/>
          <c:showBubbleSize val="0"/>
        </c:dLbls>
        <c:gapWidth val="75"/>
        <c:overlap val="-10"/>
        <c:axId val="-1450791968"/>
        <c:axId val="-1450788512"/>
      </c:barChart>
      <c:catAx>
        <c:axId val="-1450791968"/>
        <c:scaling>
          <c:orientation val="minMax"/>
        </c:scaling>
        <c:delete val="0"/>
        <c:axPos val="b"/>
        <c:numFmt formatCode="General" sourceLinked="1"/>
        <c:majorTickMark val="out"/>
        <c:minorTickMark val="none"/>
        <c:tickLblPos val="nextTo"/>
        <c:txPr>
          <a:bodyPr/>
          <a:lstStyle/>
          <a:p>
            <a:pPr>
              <a:defRPr sz="1600">
                <a:solidFill>
                  <a:schemeClr val="accent6"/>
                </a:solidFill>
              </a:defRPr>
            </a:pPr>
            <a:endParaRPr lang="en-US"/>
          </a:p>
        </c:txPr>
        <c:crossAx val="-1450788512"/>
        <c:crosses val="autoZero"/>
        <c:auto val="1"/>
        <c:lblAlgn val="ctr"/>
        <c:lblOffset val="100"/>
        <c:noMultiLvlLbl val="0"/>
      </c:catAx>
      <c:valAx>
        <c:axId val="-1450788512"/>
        <c:scaling>
          <c:orientation val="minMax"/>
          <c:max val="8000.0"/>
          <c:min val="0.0"/>
        </c:scaling>
        <c:delete val="0"/>
        <c:axPos val="l"/>
        <c:numFmt formatCode="&quot;$&quot;#,##0" sourceLinked="0"/>
        <c:majorTickMark val="out"/>
        <c:minorTickMark val="none"/>
        <c:tickLblPos val="nextTo"/>
        <c:txPr>
          <a:bodyPr/>
          <a:lstStyle/>
          <a:p>
            <a:pPr>
              <a:defRPr sz="1100"/>
            </a:pPr>
            <a:endParaRPr lang="en-US"/>
          </a:p>
        </c:txPr>
        <c:crossAx val="-1450791968"/>
        <c:crosses val="autoZero"/>
        <c:crossBetween val="between"/>
        <c:majorUnit val="1000.0"/>
      </c:valAx>
      <c:spPr>
        <a:noFill/>
        <a:ln w="25407">
          <a:noFill/>
        </a:ln>
      </c:spPr>
    </c:plotArea>
    <c:legend>
      <c:legendPos val="t"/>
      <c:overlay val="0"/>
      <c:txPr>
        <a:bodyPr/>
        <a:lstStyle/>
        <a:p>
          <a:pPr>
            <a:defRPr sz="1400"/>
          </a:pPr>
          <a:endParaRPr lang="en-US"/>
        </a:p>
      </c:txPr>
    </c:legend>
    <c:plotVisOnly val="1"/>
    <c:dispBlanksAs val="gap"/>
    <c:showDLblsOverMax val="0"/>
  </c:chart>
  <c:txPr>
    <a:bodyPr/>
    <a:lstStyle/>
    <a:p>
      <a:pPr>
        <a:defRPr sz="1200">
          <a:solidFill>
            <a:schemeClr val="accent6"/>
          </a:solidFill>
          <a:latin typeface="Calibri" panose="020F0502020204030204" pitchFamily="34" charset="0"/>
          <a:cs typeface="Calibri" panose="020F0502020204030204" pitchFamily="34"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145675454859868"/>
          <c:y val="0.00185957561161046"/>
          <c:w val="0.969613318803107"/>
          <c:h val="0.870764717630961"/>
        </c:manualLayout>
      </c:layout>
      <c:barChart>
        <c:barDir val="col"/>
        <c:grouping val="clustered"/>
        <c:varyColors val="0"/>
        <c:ser>
          <c:idx val="0"/>
          <c:order val="0"/>
          <c:tx>
            <c:strRef>
              <c:f>Sheet1!$B$1</c:f>
              <c:strCache>
                <c:ptCount val="1"/>
                <c:pt idx="0">
                  <c:v>Lowest five states average</c:v>
                </c:pt>
              </c:strCache>
            </c:strRef>
          </c:tx>
          <c:spPr>
            <a:solidFill>
              <a:schemeClr val="accent2">
                <a:lumMod val="40000"/>
                <a:lumOff val="60000"/>
              </a:schemeClr>
            </a:solidFill>
            <a:ln>
              <a:noFill/>
            </a:ln>
          </c:spPr>
          <c:invertIfNegative val="0"/>
          <c:dPt>
            <c:idx val="0"/>
            <c:invertIfNegative val="0"/>
            <c:bubble3D val="0"/>
            <c:extLst xmlns:c16r2="http://schemas.microsoft.com/office/drawing/2015/06/chart">
              <c:ext xmlns:c16="http://schemas.microsoft.com/office/drawing/2014/chart" uri="{C3380CC4-5D6E-409C-BE32-E72D297353CC}">
                <c16:uniqueId val="{00000001-D8C8-4B96-963F-00C005276734}"/>
              </c:ext>
            </c:extLst>
          </c:dPt>
          <c:dPt>
            <c:idx val="1"/>
            <c:invertIfNegative val="0"/>
            <c:bubble3D val="0"/>
            <c:extLst xmlns:c16r2="http://schemas.microsoft.com/office/drawing/2015/06/chart">
              <c:ext xmlns:c16="http://schemas.microsoft.com/office/drawing/2014/chart" uri="{C3380CC4-5D6E-409C-BE32-E72D297353CC}">
                <c16:uniqueId val="{00000003-D8C8-4B96-963F-00C005276734}"/>
              </c:ext>
            </c:extLst>
          </c:dPt>
          <c:dLbls>
            <c:numFmt formatCode="0.0%" sourceLinked="0"/>
            <c:spPr>
              <a:noFill/>
              <a:ln>
                <a:noFill/>
              </a:ln>
              <a:effectLst/>
            </c:spPr>
            <c:txPr>
              <a:bodyPr wrap="square" lIns="38100" tIns="19050" rIns="38100" bIns="19050" anchor="ctr">
                <a:spAutoFit/>
              </a:bodyPr>
              <a:lstStyle/>
              <a:p>
                <a:pPr>
                  <a:defRPr b="1">
                    <a:solidFill>
                      <a:schemeClr val="bg1"/>
                    </a:solidFill>
                    <a:latin typeface="Calibri" panose="020F0502020204030204" pitchFamily="34" charset="0"/>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Sheet1!$A$2:$A$4</c:f>
              <c:numCache>
                <c:formatCode>General</c:formatCode>
                <c:ptCount val="3"/>
                <c:pt idx="0">
                  <c:v>2006.0</c:v>
                </c:pt>
                <c:pt idx="1">
                  <c:v>2010.0</c:v>
                </c:pt>
                <c:pt idx="2">
                  <c:v>2015.0</c:v>
                </c:pt>
              </c:numCache>
            </c:numRef>
          </c:cat>
          <c:val>
            <c:numRef>
              <c:f>Sheet1!$B$2:$B$4</c:f>
              <c:numCache>
                <c:formatCode>General</c:formatCode>
                <c:ptCount val="3"/>
                <c:pt idx="0">
                  <c:v>0.049</c:v>
                </c:pt>
                <c:pt idx="1">
                  <c:v>0.061</c:v>
                </c:pt>
                <c:pt idx="2">
                  <c:v>0.075</c:v>
                </c:pt>
              </c:numCache>
            </c:numRef>
          </c:val>
          <c:extLst xmlns:c16r2="http://schemas.microsoft.com/office/drawing/2015/06/chart">
            <c:ext xmlns:c16="http://schemas.microsoft.com/office/drawing/2014/chart" uri="{C3380CC4-5D6E-409C-BE32-E72D297353CC}">
              <c16:uniqueId val="{00000004-D8C8-4B96-963F-00C005276734}"/>
            </c:ext>
          </c:extLst>
        </c:ser>
        <c:ser>
          <c:idx val="1"/>
          <c:order val="1"/>
          <c:tx>
            <c:strRef>
              <c:f>Sheet1!$C$1</c:f>
              <c:strCache>
                <c:ptCount val="1"/>
                <c:pt idx="0">
                  <c:v>U.S. average</c:v>
                </c:pt>
              </c:strCache>
            </c:strRef>
          </c:tx>
          <c:spPr>
            <a:solidFill>
              <a:schemeClr val="accent2">
                <a:lumMod val="60000"/>
                <a:lumOff val="40000"/>
              </a:schemeClr>
            </a:solidFill>
            <a:ln>
              <a:noFill/>
            </a:ln>
          </c:spPr>
          <c:invertIfNegative val="0"/>
          <c:dLbls>
            <c:numFmt formatCode="0.0%" sourceLinked="0"/>
            <c:spPr>
              <a:noFill/>
              <a:ln>
                <a:noFill/>
              </a:ln>
              <a:effectLst/>
            </c:spPr>
            <c:txPr>
              <a:bodyPr wrap="square" lIns="38100" tIns="19050" rIns="38100" bIns="19050" anchor="ctr">
                <a:spAutoFit/>
              </a:bodyPr>
              <a:lstStyle/>
              <a:p>
                <a:pPr>
                  <a:defRPr b="1">
                    <a:solidFill>
                      <a:schemeClr val="bg1"/>
                    </a:solidFill>
                    <a:latin typeface="Calibri" panose="020F0502020204030204" pitchFamily="34" charset="0"/>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Sheet1!$A$2:$A$4</c:f>
              <c:numCache>
                <c:formatCode>General</c:formatCode>
                <c:ptCount val="3"/>
                <c:pt idx="0">
                  <c:v>2006.0</c:v>
                </c:pt>
                <c:pt idx="1">
                  <c:v>2010.0</c:v>
                </c:pt>
                <c:pt idx="2">
                  <c:v>2015.0</c:v>
                </c:pt>
              </c:numCache>
            </c:numRef>
          </c:cat>
          <c:val>
            <c:numRef>
              <c:f>Sheet1!$C$2:$C$4</c:f>
              <c:numCache>
                <c:formatCode>General</c:formatCode>
                <c:ptCount val="3"/>
                <c:pt idx="0">
                  <c:v>0.065</c:v>
                </c:pt>
                <c:pt idx="1">
                  <c:v>0.084</c:v>
                </c:pt>
                <c:pt idx="2">
                  <c:v>0.101</c:v>
                </c:pt>
              </c:numCache>
            </c:numRef>
          </c:val>
          <c:extLst xmlns:c16r2="http://schemas.microsoft.com/office/drawing/2015/06/chart">
            <c:ext xmlns:c16="http://schemas.microsoft.com/office/drawing/2014/chart" uri="{C3380CC4-5D6E-409C-BE32-E72D297353CC}">
              <c16:uniqueId val="{00000005-D8C8-4B96-963F-00C005276734}"/>
            </c:ext>
          </c:extLst>
        </c:ser>
        <c:ser>
          <c:idx val="2"/>
          <c:order val="2"/>
          <c:tx>
            <c:strRef>
              <c:f>Sheet1!$D$1</c:f>
              <c:strCache>
                <c:ptCount val="1"/>
                <c:pt idx="0">
                  <c:v>Highest five states average</c:v>
                </c:pt>
              </c:strCache>
            </c:strRef>
          </c:tx>
          <c:spPr>
            <a:solidFill>
              <a:schemeClr val="accent2"/>
            </a:solidFill>
            <a:ln>
              <a:noFill/>
            </a:ln>
          </c:spPr>
          <c:invertIfNegative val="0"/>
          <c:dLbls>
            <c:numFmt formatCode="0.0%" sourceLinked="0"/>
            <c:spPr>
              <a:noFill/>
              <a:ln>
                <a:noFill/>
              </a:ln>
              <a:effectLst/>
            </c:spPr>
            <c:txPr>
              <a:bodyPr wrap="square" lIns="38100" tIns="19050" rIns="38100" bIns="19050" anchor="ctr">
                <a:spAutoFit/>
              </a:bodyPr>
              <a:lstStyle/>
              <a:p>
                <a:pPr>
                  <a:defRPr b="1">
                    <a:solidFill>
                      <a:schemeClr val="bg1"/>
                    </a:solidFill>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Sheet1!$A$2:$A$4</c:f>
              <c:numCache>
                <c:formatCode>General</c:formatCode>
                <c:ptCount val="3"/>
                <c:pt idx="0">
                  <c:v>2006.0</c:v>
                </c:pt>
                <c:pt idx="1">
                  <c:v>2010.0</c:v>
                </c:pt>
                <c:pt idx="2">
                  <c:v>2015.0</c:v>
                </c:pt>
              </c:numCache>
            </c:numRef>
          </c:cat>
          <c:val>
            <c:numRef>
              <c:f>Sheet1!$D$2:$D$4</c:f>
              <c:numCache>
                <c:formatCode>General</c:formatCode>
                <c:ptCount val="3"/>
                <c:pt idx="0">
                  <c:v>0.086</c:v>
                </c:pt>
                <c:pt idx="1">
                  <c:v>0.111</c:v>
                </c:pt>
                <c:pt idx="2">
                  <c:v>0.132</c:v>
                </c:pt>
              </c:numCache>
            </c:numRef>
          </c:val>
          <c:extLst xmlns:c16r2="http://schemas.microsoft.com/office/drawing/2015/06/chart">
            <c:ext xmlns:c16="http://schemas.microsoft.com/office/drawing/2014/chart" uri="{C3380CC4-5D6E-409C-BE32-E72D297353CC}">
              <c16:uniqueId val="{00000006-D8C8-4B96-963F-00C005276734}"/>
            </c:ext>
          </c:extLst>
        </c:ser>
        <c:dLbls>
          <c:showLegendKey val="0"/>
          <c:showVal val="0"/>
          <c:showCatName val="0"/>
          <c:showSerName val="0"/>
          <c:showPercent val="0"/>
          <c:showBubbleSize val="0"/>
        </c:dLbls>
        <c:gapWidth val="75"/>
        <c:overlap val="-10"/>
        <c:axId val="-1449939488"/>
        <c:axId val="-1450052112"/>
      </c:barChart>
      <c:catAx>
        <c:axId val="-1449939488"/>
        <c:scaling>
          <c:orientation val="minMax"/>
        </c:scaling>
        <c:delete val="0"/>
        <c:axPos val="b"/>
        <c:numFmt formatCode="General" sourceLinked="1"/>
        <c:majorTickMark val="out"/>
        <c:minorTickMark val="none"/>
        <c:tickLblPos val="nextTo"/>
        <c:txPr>
          <a:bodyPr/>
          <a:lstStyle/>
          <a:p>
            <a:pPr>
              <a:defRPr>
                <a:solidFill>
                  <a:schemeClr val="accent6"/>
                </a:solidFill>
              </a:defRPr>
            </a:pPr>
            <a:endParaRPr lang="en-US"/>
          </a:p>
        </c:txPr>
        <c:crossAx val="-1450052112"/>
        <c:crosses val="autoZero"/>
        <c:auto val="1"/>
        <c:lblAlgn val="ctr"/>
        <c:lblOffset val="100"/>
        <c:noMultiLvlLbl val="0"/>
      </c:catAx>
      <c:valAx>
        <c:axId val="-1450052112"/>
        <c:scaling>
          <c:orientation val="minMax"/>
          <c:max val="0.2"/>
          <c:min val="0.0"/>
        </c:scaling>
        <c:delete val="1"/>
        <c:axPos val="l"/>
        <c:numFmt formatCode="0.0%" sourceLinked="0"/>
        <c:majorTickMark val="out"/>
        <c:minorTickMark val="none"/>
        <c:tickLblPos val="nextTo"/>
        <c:crossAx val="-1449939488"/>
        <c:crosses val="autoZero"/>
        <c:crossBetween val="between"/>
        <c:majorUnit val="0.05"/>
      </c:valAx>
      <c:spPr>
        <a:noFill/>
        <a:ln w="25407">
          <a:noFill/>
        </a:ln>
      </c:spPr>
    </c:plotArea>
    <c:legend>
      <c:legendPos val="t"/>
      <c:layout/>
      <c:overlay val="0"/>
      <c:txPr>
        <a:bodyPr/>
        <a:lstStyle/>
        <a:p>
          <a:pPr>
            <a:defRPr sz="1400">
              <a:solidFill>
                <a:schemeClr val="accent6"/>
              </a:solidFill>
            </a:defRPr>
          </a:pPr>
          <a:endParaRPr lang="en-US"/>
        </a:p>
      </c:txPr>
    </c:legend>
    <c:plotVisOnly val="1"/>
    <c:dispBlanksAs val="gap"/>
    <c:showDLblsOverMax val="0"/>
  </c:chart>
  <c:txPr>
    <a:bodyPr/>
    <a:lstStyle/>
    <a:p>
      <a:pPr>
        <a:defRPr sz="1600">
          <a:latin typeface="Calibri" panose="020F0502020204030204" pitchFamily="34" charset="0"/>
          <a:cs typeface="Calibri" panose="020F0502020204030204" pitchFamily="34" charset="0"/>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70609" cy="471867"/>
          </a:xfrm>
          <a:prstGeom prst="rect">
            <a:avLst/>
          </a:prstGeom>
          <a:noFill/>
          <a:ln w="9525">
            <a:noFill/>
            <a:miter lim="800000"/>
            <a:headEnd/>
            <a:tailEnd/>
          </a:ln>
          <a:effectLst/>
        </p:spPr>
        <p:txBody>
          <a:bodyPr vert="horz" wrap="square" lIns="93280" tIns="46641" rIns="93280" bIns="46641" numCol="1" anchor="t" anchorCtr="0" compatLnSpc="1">
            <a:prstTxWarp prst="textNoShape">
              <a:avLst/>
            </a:prstTxWarp>
          </a:bodyPr>
          <a:lstStyle>
            <a:lvl1pPr defTabSz="933200">
              <a:defRPr sz="1200"/>
            </a:lvl1pPr>
          </a:lstStyle>
          <a:p>
            <a:pPr>
              <a:defRPr/>
            </a:pPr>
            <a:endParaRPr lang="en-US"/>
          </a:p>
        </p:txBody>
      </p:sp>
      <p:sp>
        <p:nvSpPr>
          <p:cNvPr id="52227" name="Rectangle 3"/>
          <p:cNvSpPr>
            <a:spLocks noGrp="1" noChangeArrowheads="1"/>
          </p:cNvSpPr>
          <p:nvPr>
            <p:ph type="dt" sz="quarter" idx="1"/>
          </p:nvPr>
        </p:nvSpPr>
        <p:spPr bwMode="auto">
          <a:xfrm>
            <a:off x="3885903" y="0"/>
            <a:ext cx="2970609" cy="471867"/>
          </a:xfrm>
          <a:prstGeom prst="rect">
            <a:avLst/>
          </a:prstGeom>
          <a:noFill/>
          <a:ln w="9525">
            <a:noFill/>
            <a:miter lim="800000"/>
            <a:headEnd/>
            <a:tailEnd/>
          </a:ln>
          <a:effectLst/>
        </p:spPr>
        <p:txBody>
          <a:bodyPr vert="horz" wrap="square" lIns="93280" tIns="46641" rIns="93280" bIns="46641" numCol="1" anchor="t" anchorCtr="0" compatLnSpc="1">
            <a:prstTxWarp prst="textNoShape">
              <a:avLst/>
            </a:prstTxWarp>
          </a:bodyPr>
          <a:lstStyle>
            <a:lvl1pPr algn="r" defTabSz="933200">
              <a:defRPr sz="1200"/>
            </a:lvl1pPr>
          </a:lstStyle>
          <a:p>
            <a:pPr>
              <a:defRPr/>
            </a:pPr>
            <a:endParaRPr lang="en-US"/>
          </a:p>
        </p:txBody>
      </p:sp>
      <p:sp>
        <p:nvSpPr>
          <p:cNvPr id="52228" name="Rectangle 4"/>
          <p:cNvSpPr>
            <a:spLocks noGrp="1" noChangeArrowheads="1"/>
          </p:cNvSpPr>
          <p:nvPr>
            <p:ph type="ftr" sz="quarter" idx="2"/>
          </p:nvPr>
        </p:nvSpPr>
        <p:spPr bwMode="auto">
          <a:xfrm>
            <a:off x="0" y="8943657"/>
            <a:ext cx="2970609" cy="473424"/>
          </a:xfrm>
          <a:prstGeom prst="rect">
            <a:avLst/>
          </a:prstGeom>
          <a:noFill/>
          <a:ln w="9525">
            <a:noFill/>
            <a:miter lim="800000"/>
            <a:headEnd/>
            <a:tailEnd/>
          </a:ln>
          <a:effectLst/>
        </p:spPr>
        <p:txBody>
          <a:bodyPr vert="horz" wrap="square" lIns="93280" tIns="46641" rIns="93280" bIns="46641" numCol="1" anchor="b" anchorCtr="0" compatLnSpc="1">
            <a:prstTxWarp prst="textNoShape">
              <a:avLst/>
            </a:prstTxWarp>
          </a:bodyPr>
          <a:lstStyle>
            <a:lvl1pPr defTabSz="933200">
              <a:defRPr sz="1200"/>
            </a:lvl1pPr>
          </a:lstStyle>
          <a:p>
            <a:pPr>
              <a:defRPr/>
            </a:pPr>
            <a:endParaRPr lang="en-US"/>
          </a:p>
        </p:txBody>
      </p:sp>
      <p:sp>
        <p:nvSpPr>
          <p:cNvPr id="52229" name="Rectangle 5"/>
          <p:cNvSpPr>
            <a:spLocks noGrp="1" noChangeArrowheads="1"/>
          </p:cNvSpPr>
          <p:nvPr>
            <p:ph type="sldNum" sz="quarter" idx="3"/>
          </p:nvPr>
        </p:nvSpPr>
        <p:spPr bwMode="auto">
          <a:xfrm>
            <a:off x="3885903" y="8943657"/>
            <a:ext cx="2970609" cy="473424"/>
          </a:xfrm>
          <a:prstGeom prst="rect">
            <a:avLst/>
          </a:prstGeom>
          <a:noFill/>
          <a:ln w="9525">
            <a:noFill/>
            <a:miter lim="800000"/>
            <a:headEnd/>
            <a:tailEnd/>
          </a:ln>
          <a:effectLst/>
        </p:spPr>
        <p:txBody>
          <a:bodyPr vert="horz" wrap="square" lIns="93280" tIns="46641" rIns="93280" bIns="46641" numCol="1" anchor="b" anchorCtr="0" compatLnSpc="1">
            <a:prstTxWarp prst="textNoShape">
              <a:avLst/>
            </a:prstTxWarp>
          </a:bodyPr>
          <a:lstStyle>
            <a:lvl1pPr algn="r" defTabSz="933200">
              <a:defRPr sz="1200"/>
            </a:lvl1pPr>
          </a:lstStyle>
          <a:p>
            <a:pPr>
              <a:defRPr/>
            </a:pPr>
            <a:fld id="{E97EBFC1-A196-47CA-B479-A0523E2F558D}" type="slidenum">
              <a:rPr lang="en-US"/>
              <a:pPr>
                <a:defRPr/>
              </a:pPr>
              <a:t>‹#›</a:t>
            </a:fld>
            <a:endParaRPr lang="en-US"/>
          </a:p>
        </p:txBody>
      </p:sp>
    </p:spTree>
    <p:extLst>
      <p:ext uri="{BB962C8B-B14F-4D97-AF65-F5344CB8AC3E}">
        <p14:creationId xmlns:p14="http://schemas.microsoft.com/office/powerpoint/2010/main" val="38773925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0609" cy="471867"/>
          </a:xfrm>
          <a:prstGeom prst="rect">
            <a:avLst/>
          </a:prstGeom>
          <a:noFill/>
          <a:ln w="9525">
            <a:noFill/>
            <a:miter lim="800000"/>
            <a:headEnd/>
            <a:tailEnd/>
          </a:ln>
          <a:effectLst/>
        </p:spPr>
        <p:txBody>
          <a:bodyPr vert="horz" wrap="square" lIns="93280" tIns="46641" rIns="93280" bIns="46641" numCol="1" anchor="t" anchorCtr="0" compatLnSpc="1">
            <a:prstTxWarp prst="textNoShape">
              <a:avLst/>
            </a:prstTxWarp>
          </a:bodyPr>
          <a:lstStyle>
            <a:lvl1pPr defTabSz="933200">
              <a:defRPr sz="1200"/>
            </a:lvl1pPr>
          </a:lstStyle>
          <a:p>
            <a:pPr>
              <a:defRPr/>
            </a:pPr>
            <a:endParaRPr lang="en-US"/>
          </a:p>
        </p:txBody>
      </p:sp>
      <p:sp>
        <p:nvSpPr>
          <p:cNvPr id="9219" name="Rectangle 3"/>
          <p:cNvSpPr>
            <a:spLocks noGrp="1" noChangeArrowheads="1"/>
          </p:cNvSpPr>
          <p:nvPr>
            <p:ph type="dt" idx="1"/>
          </p:nvPr>
        </p:nvSpPr>
        <p:spPr bwMode="auto">
          <a:xfrm>
            <a:off x="3885903" y="0"/>
            <a:ext cx="2970609" cy="471867"/>
          </a:xfrm>
          <a:prstGeom prst="rect">
            <a:avLst/>
          </a:prstGeom>
          <a:noFill/>
          <a:ln w="9525">
            <a:noFill/>
            <a:miter lim="800000"/>
            <a:headEnd/>
            <a:tailEnd/>
          </a:ln>
          <a:effectLst/>
        </p:spPr>
        <p:txBody>
          <a:bodyPr vert="horz" wrap="square" lIns="93280" tIns="46641" rIns="93280" bIns="46641" numCol="1" anchor="t" anchorCtr="0" compatLnSpc="1">
            <a:prstTxWarp prst="textNoShape">
              <a:avLst/>
            </a:prstTxWarp>
          </a:bodyPr>
          <a:lstStyle>
            <a:lvl1pPr algn="r" defTabSz="933200">
              <a:defRPr sz="1200"/>
            </a:lvl1pPr>
          </a:lstStyle>
          <a:p>
            <a:pPr>
              <a:defRPr/>
            </a:pPr>
            <a:endParaRPr lang="en-US"/>
          </a:p>
        </p:txBody>
      </p:sp>
      <p:sp>
        <p:nvSpPr>
          <p:cNvPr id="10244" name="Rectangle 4"/>
          <p:cNvSpPr>
            <a:spLocks noGrp="1" noRot="1" noChangeAspect="1" noChangeArrowheads="1" noTextEdit="1"/>
          </p:cNvSpPr>
          <p:nvPr>
            <p:ph type="sldImg" idx="2"/>
          </p:nvPr>
        </p:nvSpPr>
        <p:spPr bwMode="auto">
          <a:xfrm>
            <a:off x="1076325" y="704850"/>
            <a:ext cx="4708525" cy="3532188"/>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686099" y="4474166"/>
            <a:ext cx="5485804" cy="4239010"/>
          </a:xfrm>
          <a:prstGeom prst="rect">
            <a:avLst/>
          </a:prstGeom>
          <a:noFill/>
          <a:ln w="9525">
            <a:noFill/>
            <a:miter lim="800000"/>
            <a:headEnd/>
            <a:tailEnd/>
          </a:ln>
          <a:effectLst/>
        </p:spPr>
        <p:txBody>
          <a:bodyPr vert="horz" wrap="square" lIns="93280" tIns="46641" rIns="93280" bIns="4664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943657"/>
            <a:ext cx="2970609" cy="473424"/>
          </a:xfrm>
          <a:prstGeom prst="rect">
            <a:avLst/>
          </a:prstGeom>
          <a:noFill/>
          <a:ln w="9525">
            <a:noFill/>
            <a:miter lim="800000"/>
            <a:headEnd/>
            <a:tailEnd/>
          </a:ln>
          <a:effectLst/>
        </p:spPr>
        <p:txBody>
          <a:bodyPr vert="horz" wrap="square" lIns="93280" tIns="46641" rIns="93280" bIns="46641" numCol="1" anchor="b" anchorCtr="0" compatLnSpc="1">
            <a:prstTxWarp prst="textNoShape">
              <a:avLst/>
            </a:prstTxWarp>
          </a:bodyPr>
          <a:lstStyle>
            <a:lvl1pPr defTabSz="933200">
              <a:defRPr sz="1200"/>
            </a:lvl1pPr>
          </a:lstStyle>
          <a:p>
            <a:pPr>
              <a:defRPr/>
            </a:pPr>
            <a:endParaRPr lang="en-US"/>
          </a:p>
        </p:txBody>
      </p:sp>
      <p:sp>
        <p:nvSpPr>
          <p:cNvPr id="9223" name="Rectangle 7"/>
          <p:cNvSpPr>
            <a:spLocks noGrp="1" noChangeArrowheads="1"/>
          </p:cNvSpPr>
          <p:nvPr>
            <p:ph type="sldNum" sz="quarter" idx="5"/>
          </p:nvPr>
        </p:nvSpPr>
        <p:spPr bwMode="auto">
          <a:xfrm>
            <a:off x="3885903" y="8943657"/>
            <a:ext cx="2970609" cy="473424"/>
          </a:xfrm>
          <a:prstGeom prst="rect">
            <a:avLst/>
          </a:prstGeom>
          <a:noFill/>
          <a:ln w="9525">
            <a:noFill/>
            <a:miter lim="800000"/>
            <a:headEnd/>
            <a:tailEnd/>
          </a:ln>
          <a:effectLst/>
        </p:spPr>
        <p:txBody>
          <a:bodyPr vert="horz" wrap="square" lIns="93280" tIns="46641" rIns="93280" bIns="46641" numCol="1" anchor="b" anchorCtr="0" compatLnSpc="1">
            <a:prstTxWarp prst="textNoShape">
              <a:avLst/>
            </a:prstTxWarp>
          </a:bodyPr>
          <a:lstStyle>
            <a:lvl1pPr algn="r" defTabSz="933200">
              <a:defRPr sz="1200"/>
            </a:lvl1pPr>
          </a:lstStyle>
          <a:p>
            <a:pPr>
              <a:defRPr/>
            </a:pPr>
            <a:fld id="{62910139-E757-45ED-869E-E2D623A59E1A}" type="slidenum">
              <a:rPr lang="en-US"/>
              <a:pPr>
                <a:defRPr/>
              </a:pPr>
              <a:t>‹#›</a:t>
            </a:fld>
            <a:endParaRPr lang="en-US"/>
          </a:p>
        </p:txBody>
      </p:sp>
    </p:spTree>
    <p:extLst>
      <p:ext uri="{BB962C8B-B14F-4D97-AF65-F5344CB8AC3E}">
        <p14:creationId xmlns:p14="http://schemas.microsoft.com/office/powerpoint/2010/main" val="12449418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pPr defTabSz="931804"/>
            <a:fld id="{B4558839-97E9-499F-834D-2823E01579B0}" type="slidenum">
              <a:rPr lang="en-US" smtClean="0"/>
              <a:pPr defTabSz="931804"/>
              <a:t>3</a:t>
            </a:fld>
            <a:endParaRPr lang="en-US" smtClean="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spcBef>
                <a:spcPct val="0"/>
              </a:spcBef>
            </a:pPr>
            <a:endParaRPr lang="en-US" dirty="0" smtClean="0"/>
          </a:p>
        </p:txBody>
      </p:sp>
    </p:spTree>
    <p:extLst>
      <p:ext uri="{BB962C8B-B14F-4D97-AF65-F5344CB8AC3E}">
        <p14:creationId xmlns:p14="http://schemas.microsoft.com/office/powerpoint/2010/main" val="742303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pPr defTabSz="931804"/>
            <a:fld id="{B4558839-97E9-499F-834D-2823E01579B0}" type="slidenum">
              <a:rPr lang="en-US" smtClean="0"/>
              <a:pPr defTabSz="931804"/>
              <a:t>4</a:t>
            </a:fld>
            <a:endParaRPr lang="en-US" smtClean="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spcBef>
                <a:spcPct val="0"/>
              </a:spcBef>
            </a:pPr>
            <a:endParaRPr lang="en-US" dirty="0" smtClean="0"/>
          </a:p>
        </p:txBody>
      </p:sp>
    </p:spTree>
    <p:extLst>
      <p:ext uri="{BB962C8B-B14F-4D97-AF65-F5344CB8AC3E}">
        <p14:creationId xmlns:p14="http://schemas.microsoft.com/office/powerpoint/2010/main" val="666806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pPr defTabSz="931804"/>
            <a:fld id="{B4558839-97E9-499F-834D-2823E01579B0}" type="slidenum">
              <a:rPr lang="en-US" smtClean="0"/>
              <a:pPr defTabSz="931804"/>
              <a:t>6</a:t>
            </a:fld>
            <a:endParaRPr lang="en-US" smtClean="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spcBef>
                <a:spcPct val="0"/>
              </a:spcBef>
            </a:pPr>
            <a:endParaRPr lang="en-US" dirty="0" smtClean="0"/>
          </a:p>
        </p:txBody>
      </p:sp>
    </p:spTree>
    <p:extLst>
      <p:ext uri="{BB962C8B-B14F-4D97-AF65-F5344CB8AC3E}">
        <p14:creationId xmlns:p14="http://schemas.microsoft.com/office/powerpoint/2010/main" val="3591800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70" eaLnBrk="0" hangingPunct="0">
              <a:defRPr>
                <a:solidFill>
                  <a:schemeClr val="tx1"/>
                </a:solidFill>
                <a:latin typeface="Arial" charset="0"/>
              </a:defRPr>
            </a:lvl1pPr>
            <a:lvl2pPr marL="744064" indent="-286179" defTabSz="931670" eaLnBrk="0" hangingPunct="0">
              <a:defRPr>
                <a:solidFill>
                  <a:schemeClr val="tx1"/>
                </a:solidFill>
                <a:latin typeface="Arial" charset="0"/>
              </a:defRPr>
            </a:lvl2pPr>
            <a:lvl3pPr marL="1144715" indent="-228943" defTabSz="931670" eaLnBrk="0" hangingPunct="0">
              <a:defRPr>
                <a:solidFill>
                  <a:schemeClr val="tx1"/>
                </a:solidFill>
                <a:latin typeface="Arial" charset="0"/>
              </a:defRPr>
            </a:lvl3pPr>
            <a:lvl4pPr marL="1602600" indent="-228943" defTabSz="931670" eaLnBrk="0" hangingPunct="0">
              <a:defRPr>
                <a:solidFill>
                  <a:schemeClr val="tx1"/>
                </a:solidFill>
                <a:latin typeface="Arial" charset="0"/>
              </a:defRPr>
            </a:lvl4pPr>
            <a:lvl5pPr marL="2060486" indent="-228943" defTabSz="931670" eaLnBrk="0" hangingPunct="0">
              <a:defRPr>
                <a:solidFill>
                  <a:schemeClr val="tx1"/>
                </a:solidFill>
                <a:latin typeface="Arial" charset="0"/>
              </a:defRPr>
            </a:lvl5pPr>
            <a:lvl6pPr marL="2518372" indent="-228943" defTabSz="931670" eaLnBrk="0" fontAlgn="base" hangingPunct="0">
              <a:spcBef>
                <a:spcPct val="0"/>
              </a:spcBef>
              <a:spcAft>
                <a:spcPct val="0"/>
              </a:spcAft>
              <a:defRPr>
                <a:solidFill>
                  <a:schemeClr val="tx1"/>
                </a:solidFill>
                <a:latin typeface="Arial" charset="0"/>
              </a:defRPr>
            </a:lvl6pPr>
            <a:lvl7pPr marL="2976258" indent="-228943" defTabSz="931670" eaLnBrk="0" fontAlgn="base" hangingPunct="0">
              <a:spcBef>
                <a:spcPct val="0"/>
              </a:spcBef>
              <a:spcAft>
                <a:spcPct val="0"/>
              </a:spcAft>
              <a:defRPr>
                <a:solidFill>
                  <a:schemeClr val="tx1"/>
                </a:solidFill>
                <a:latin typeface="Arial" charset="0"/>
              </a:defRPr>
            </a:lvl7pPr>
            <a:lvl8pPr marL="3434144" indent="-228943" defTabSz="931670" eaLnBrk="0" fontAlgn="base" hangingPunct="0">
              <a:spcBef>
                <a:spcPct val="0"/>
              </a:spcBef>
              <a:spcAft>
                <a:spcPct val="0"/>
              </a:spcAft>
              <a:defRPr>
                <a:solidFill>
                  <a:schemeClr val="tx1"/>
                </a:solidFill>
                <a:latin typeface="Arial" charset="0"/>
              </a:defRPr>
            </a:lvl8pPr>
            <a:lvl9pPr marL="3892029" indent="-228943" defTabSz="931670" eaLnBrk="0" fontAlgn="base" hangingPunct="0">
              <a:spcBef>
                <a:spcPct val="0"/>
              </a:spcBef>
              <a:spcAft>
                <a:spcPct val="0"/>
              </a:spcAft>
              <a:defRPr>
                <a:solidFill>
                  <a:schemeClr val="tx1"/>
                </a:solidFill>
                <a:latin typeface="Arial" charset="0"/>
              </a:defRPr>
            </a:lvl9pPr>
          </a:lstStyle>
          <a:p>
            <a:pPr eaLnBrk="1" hangingPunct="1"/>
            <a:fld id="{31F53CA5-10FF-4CF4-AAB7-0C4DEF3DD22A}" type="slidenum">
              <a:rPr lang="en-US" smtClean="0"/>
              <a:pPr eaLnBrk="1" hangingPunct="1"/>
              <a:t>7</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882385" eaLnBrk="1" hangingPunct="1">
              <a:spcBef>
                <a:spcPct val="0"/>
              </a:spcBef>
            </a:pPr>
            <a:endParaRPr lang="en-US" smtClean="0"/>
          </a:p>
        </p:txBody>
      </p:sp>
    </p:spTree>
    <p:extLst>
      <p:ext uri="{BB962C8B-B14F-4D97-AF65-F5344CB8AC3E}">
        <p14:creationId xmlns:p14="http://schemas.microsoft.com/office/powerpoint/2010/main" val="41531776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70" eaLnBrk="0" hangingPunct="0">
              <a:defRPr>
                <a:solidFill>
                  <a:schemeClr val="tx1"/>
                </a:solidFill>
                <a:latin typeface="Arial" charset="0"/>
              </a:defRPr>
            </a:lvl1pPr>
            <a:lvl2pPr marL="744064" indent="-286179" defTabSz="931670" eaLnBrk="0" hangingPunct="0">
              <a:defRPr>
                <a:solidFill>
                  <a:schemeClr val="tx1"/>
                </a:solidFill>
                <a:latin typeface="Arial" charset="0"/>
              </a:defRPr>
            </a:lvl2pPr>
            <a:lvl3pPr marL="1144715" indent="-228943" defTabSz="931670" eaLnBrk="0" hangingPunct="0">
              <a:defRPr>
                <a:solidFill>
                  <a:schemeClr val="tx1"/>
                </a:solidFill>
                <a:latin typeface="Arial" charset="0"/>
              </a:defRPr>
            </a:lvl3pPr>
            <a:lvl4pPr marL="1602600" indent="-228943" defTabSz="931670" eaLnBrk="0" hangingPunct="0">
              <a:defRPr>
                <a:solidFill>
                  <a:schemeClr val="tx1"/>
                </a:solidFill>
                <a:latin typeface="Arial" charset="0"/>
              </a:defRPr>
            </a:lvl4pPr>
            <a:lvl5pPr marL="2060486" indent="-228943" defTabSz="931670" eaLnBrk="0" hangingPunct="0">
              <a:defRPr>
                <a:solidFill>
                  <a:schemeClr val="tx1"/>
                </a:solidFill>
                <a:latin typeface="Arial" charset="0"/>
              </a:defRPr>
            </a:lvl5pPr>
            <a:lvl6pPr marL="2518372" indent="-228943" defTabSz="931670" eaLnBrk="0" fontAlgn="base" hangingPunct="0">
              <a:spcBef>
                <a:spcPct val="0"/>
              </a:spcBef>
              <a:spcAft>
                <a:spcPct val="0"/>
              </a:spcAft>
              <a:defRPr>
                <a:solidFill>
                  <a:schemeClr val="tx1"/>
                </a:solidFill>
                <a:latin typeface="Arial" charset="0"/>
              </a:defRPr>
            </a:lvl6pPr>
            <a:lvl7pPr marL="2976258" indent="-228943" defTabSz="931670" eaLnBrk="0" fontAlgn="base" hangingPunct="0">
              <a:spcBef>
                <a:spcPct val="0"/>
              </a:spcBef>
              <a:spcAft>
                <a:spcPct val="0"/>
              </a:spcAft>
              <a:defRPr>
                <a:solidFill>
                  <a:schemeClr val="tx1"/>
                </a:solidFill>
                <a:latin typeface="Arial" charset="0"/>
              </a:defRPr>
            </a:lvl7pPr>
            <a:lvl8pPr marL="3434144" indent="-228943" defTabSz="931670" eaLnBrk="0" fontAlgn="base" hangingPunct="0">
              <a:spcBef>
                <a:spcPct val="0"/>
              </a:spcBef>
              <a:spcAft>
                <a:spcPct val="0"/>
              </a:spcAft>
              <a:defRPr>
                <a:solidFill>
                  <a:schemeClr val="tx1"/>
                </a:solidFill>
                <a:latin typeface="Arial" charset="0"/>
              </a:defRPr>
            </a:lvl8pPr>
            <a:lvl9pPr marL="3892029" indent="-228943" defTabSz="931670" eaLnBrk="0" fontAlgn="base" hangingPunct="0">
              <a:spcBef>
                <a:spcPct val="0"/>
              </a:spcBef>
              <a:spcAft>
                <a:spcPct val="0"/>
              </a:spcAft>
              <a:defRPr>
                <a:solidFill>
                  <a:schemeClr val="tx1"/>
                </a:solidFill>
                <a:latin typeface="Arial" charset="0"/>
              </a:defRPr>
            </a:lvl9pPr>
          </a:lstStyle>
          <a:p>
            <a:pPr eaLnBrk="1" hangingPunct="1"/>
            <a:fld id="{31F53CA5-10FF-4CF4-AAB7-0C4DEF3DD22A}" type="slidenum">
              <a:rPr lang="en-US" smtClean="0"/>
              <a:pPr eaLnBrk="1" hangingPunct="1"/>
              <a:t>8</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882385" eaLnBrk="1" hangingPunct="1">
              <a:spcBef>
                <a:spcPct val="0"/>
              </a:spcBef>
            </a:pPr>
            <a:endParaRPr lang="en-US" smtClean="0"/>
          </a:p>
        </p:txBody>
      </p:sp>
    </p:spTree>
    <p:extLst>
      <p:ext uri="{BB962C8B-B14F-4D97-AF65-F5344CB8AC3E}">
        <p14:creationId xmlns:p14="http://schemas.microsoft.com/office/powerpoint/2010/main" val="42352869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70" eaLnBrk="0" hangingPunct="0">
              <a:defRPr>
                <a:solidFill>
                  <a:schemeClr val="tx1"/>
                </a:solidFill>
                <a:latin typeface="Arial" charset="0"/>
              </a:defRPr>
            </a:lvl1pPr>
            <a:lvl2pPr marL="744064" indent="-286179" defTabSz="931670" eaLnBrk="0" hangingPunct="0">
              <a:defRPr>
                <a:solidFill>
                  <a:schemeClr val="tx1"/>
                </a:solidFill>
                <a:latin typeface="Arial" charset="0"/>
              </a:defRPr>
            </a:lvl2pPr>
            <a:lvl3pPr marL="1144715" indent="-228943" defTabSz="931670" eaLnBrk="0" hangingPunct="0">
              <a:defRPr>
                <a:solidFill>
                  <a:schemeClr val="tx1"/>
                </a:solidFill>
                <a:latin typeface="Arial" charset="0"/>
              </a:defRPr>
            </a:lvl3pPr>
            <a:lvl4pPr marL="1602600" indent="-228943" defTabSz="931670" eaLnBrk="0" hangingPunct="0">
              <a:defRPr>
                <a:solidFill>
                  <a:schemeClr val="tx1"/>
                </a:solidFill>
                <a:latin typeface="Arial" charset="0"/>
              </a:defRPr>
            </a:lvl4pPr>
            <a:lvl5pPr marL="2060486" indent="-228943" defTabSz="931670" eaLnBrk="0" hangingPunct="0">
              <a:defRPr>
                <a:solidFill>
                  <a:schemeClr val="tx1"/>
                </a:solidFill>
                <a:latin typeface="Arial" charset="0"/>
              </a:defRPr>
            </a:lvl5pPr>
            <a:lvl6pPr marL="2518372" indent="-228943" defTabSz="931670" eaLnBrk="0" fontAlgn="base" hangingPunct="0">
              <a:spcBef>
                <a:spcPct val="0"/>
              </a:spcBef>
              <a:spcAft>
                <a:spcPct val="0"/>
              </a:spcAft>
              <a:defRPr>
                <a:solidFill>
                  <a:schemeClr val="tx1"/>
                </a:solidFill>
                <a:latin typeface="Arial" charset="0"/>
              </a:defRPr>
            </a:lvl6pPr>
            <a:lvl7pPr marL="2976258" indent="-228943" defTabSz="931670" eaLnBrk="0" fontAlgn="base" hangingPunct="0">
              <a:spcBef>
                <a:spcPct val="0"/>
              </a:spcBef>
              <a:spcAft>
                <a:spcPct val="0"/>
              </a:spcAft>
              <a:defRPr>
                <a:solidFill>
                  <a:schemeClr val="tx1"/>
                </a:solidFill>
                <a:latin typeface="Arial" charset="0"/>
              </a:defRPr>
            </a:lvl7pPr>
            <a:lvl8pPr marL="3434144" indent="-228943" defTabSz="931670" eaLnBrk="0" fontAlgn="base" hangingPunct="0">
              <a:spcBef>
                <a:spcPct val="0"/>
              </a:spcBef>
              <a:spcAft>
                <a:spcPct val="0"/>
              </a:spcAft>
              <a:defRPr>
                <a:solidFill>
                  <a:schemeClr val="tx1"/>
                </a:solidFill>
                <a:latin typeface="Arial" charset="0"/>
              </a:defRPr>
            </a:lvl8pPr>
            <a:lvl9pPr marL="3892029" indent="-228943" defTabSz="931670" eaLnBrk="0" fontAlgn="base" hangingPunct="0">
              <a:spcBef>
                <a:spcPct val="0"/>
              </a:spcBef>
              <a:spcAft>
                <a:spcPct val="0"/>
              </a:spcAft>
              <a:defRPr>
                <a:solidFill>
                  <a:schemeClr val="tx1"/>
                </a:solidFill>
                <a:latin typeface="Arial" charset="0"/>
              </a:defRPr>
            </a:lvl9pPr>
          </a:lstStyle>
          <a:p>
            <a:pPr eaLnBrk="1" hangingPunct="1"/>
            <a:fld id="{31F53CA5-10FF-4CF4-AAB7-0C4DEF3DD22A}" type="slidenum">
              <a:rPr lang="en-US" smtClean="0"/>
              <a:pPr eaLnBrk="1" hangingPunct="1"/>
              <a:t>9</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882385" eaLnBrk="1" hangingPunct="1">
              <a:spcBef>
                <a:spcPct val="0"/>
              </a:spcBef>
            </a:pPr>
            <a:endParaRPr lang="en-US" smtClean="0"/>
          </a:p>
        </p:txBody>
      </p:sp>
    </p:spTree>
    <p:extLst>
      <p:ext uri="{BB962C8B-B14F-4D97-AF65-F5344CB8AC3E}">
        <p14:creationId xmlns:p14="http://schemas.microsoft.com/office/powerpoint/2010/main" val="3715963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59301" y="6210832"/>
            <a:ext cx="2172716" cy="647192"/>
          </a:xfrm>
          <a:prstGeom prst="rect">
            <a:avLst/>
          </a:prstGeom>
        </p:spPr>
      </p:pic>
      <p:sp>
        <p:nvSpPr>
          <p:cNvPr id="19" name="Text Placeholder 18"/>
          <p:cNvSpPr>
            <a:spLocks noGrp="1"/>
          </p:cNvSpPr>
          <p:nvPr>
            <p:ph type="body" sz="quarter" idx="10"/>
          </p:nvPr>
        </p:nvSpPr>
        <p:spPr>
          <a:xfrm>
            <a:off x="0" y="0"/>
            <a:ext cx="9144000" cy="301752"/>
          </a:xfrm>
          <a:prstGeom prst="rect">
            <a:avLst/>
          </a:prstGeom>
        </p:spPr>
        <p:txBody>
          <a:bodyPr/>
          <a:lstStyle>
            <a:lvl1pPr marL="0" indent="0">
              <a:buNone/>
              <a:defRPr sz="1600" b="0" i="0">
                <a:solidFill>
                  <a:schemeClr val="accent6"/>
                </a:solidFill>
                <a:latin typeface="Calibri Light" charset="0"/>
                <a:ea typeface="Calibri Light" charset="0"/>
                <a:cs typeface="Calibri Light" charset="0"/>
              </a:defRPr>
            </a:lvl1pPr>
            <a:lvl2pPr marL="457200" indent="0">
              <a:buNone/>
              <a:defRPr sz="1600" b="0" i="0">
                <a:solidFill>
                  <a:schemeClr val="accent6"/>
                </a:solidFill>
                <a:latin typeface="Calibri Light" charset="0"/>
                <a:ea typeface="Calibri Light" charset="0"/>
                <a:cs typeface="Calibri Light" charset="0"/>
              </a:defRPr>
            </a:lvl2pPr>
            <a:lvl3pPr marL="914400" indent="0">
              <a:buNone/>
              <a:defRPr sz="1600" b="0" i="0">
                <a:solidFill>
                  <a:schemeClr val="accent6"/>
                </a:solidFill>
                <a:latin typeface="Calibri Light" charset="0"/>
                <a:ea typeface="Calibri Light" charset="0"/>
                <a:cs typeface="Calibri Light" charset="0"/>
              </a:defRPr>
            </a:lvl3pPr>
            <a:lvl4pPr marL="1371600" indent="0">
              <a:buNone/>
              <a:defRPr sz="1600" b="0" i="0">
                <a:solidFill>
                  <a:schemeClr val="accent6"/>
                </a:solidFill>
                <a:latin typeface="Calibri Light" charset="0"/>
                <a:ea typeface="Calibri Light" charset="0"/>
                <a:cs typeface="Calibri Light" charset="0"/>
              </a:defRPr>
            </a:lvl4pPr>
            <a:lvl5pPr marL="1828800" indent="0">
              <a:buNone/>
              <a:defRPr sz="1600" b="0" i="0">
                <a:solidFill>
                  <a:schemeClr val="accent6"/>
                </a:solidFill>
                <a:latin typeface="Calibri Light" charset="0"/>
                <a:ea typeface="Calibri Light" charset="0"/>
                <a:cs typeface="Calibri Light" charset="0"/>
              </a:defRPr>
            </a:lvl5pPr>
          </a:lstStyle>
          <a:p>
            <a:pPr lvl="0"/>
            <a:r>
              <a:rPr lang="en-US" dirty="0" smtClean="0"/>
              <a:t>Click to edit Master text styles</a:t>
            </a:r>
          </a:p>
        </p:txBody>
      </p:sp>
      <p:sp>
        <p:nvSpPr>
          <p:cNvPr id="22" name="Text Placeholder 21"/>
          <p:cNvSpPr>
            <a:spLocks noGrp="1"/>
          </p:cNvSpPr>
          <p:nvPr>
            <p:ph type="body" sz="quarter" idx="11"/>
          </p:nvPr>
        </p:nvSpPr>
        <p:spPr>
          <a:xfrm>
            <a:off x="-1" y="304800"/>
            <a:ext cx="9132017" cy="911352"/>
          </a:xfrm>
          <a:prstGeom prst="rect">
            <a:avLst/>
          </a:prstGeom>
        </p:spPr>
        <p:txBody>
          <a:bodyPr/>
          <a:lstStyle>
            <a:lvl1pPr marL="0" indent="0">
              <a:lnSpc>
                <a:spcPct val="90000"/>
              </a:lnSpc>
              <a:spcBef>
                <a:spcPts val="0"/>
              </a:spcBef>
              <a:buNone/>
              <a:defRPr sz="2600" b="1" i="0">
                <a:solidFill>
                  <a:schemeClr val="accent6"/>
                </a:solidFill>
                <a:latin typeface="Calibri Light" charset="0"/>
                <a:ea typeface="Calibri Light" charset="0"/>
                <a:cs typeface="Calibri Light" charset="0"/>
              </a:defRPr>
            </a:lvl1pPr>
            <a:lvl2pPr marL="457200" indent="0">
              <a:buNone/>
              <a:defRPr sz="2600" b="1" i="0">
                <a:solidFill>
                  <a:schemeClr val="accent6"/>
                </a:solidFill>
                <a:latin typeface="Calibri Light" charset="0"/>
                <a:ea typeface="Calibri Light" charset="0"/>
                <a:cs typeface="Calibri Light" charset="0"/>
              </a:defRPr>
            </a:lvl2pPr>
            <a:lvl3pPr marL="914400" indent="0">
              <a:buNone/>
              <a:defRPr sz="2600" b="1" i="0">
                <a:solidFill>
                  <a:schemeClr val="accent6"/>
                </a:solidFill>
                <a:latin typeface="Calibri Light" charset="0"/>
                <a:ea typeface="Calibri Light" charset="0"/>
                <a:cs typeface="Calibri Light" charset="0"/>
              </a:defRPr>
            </a:lvl3pPr>
            <a:lvl4pPr marL="1371600" indent="0">
              <a:buNone/>
              <a:defRPr sz="2600" b="1" i="0">
                <a:solidFill>
                  <a:schemeClr val="accent6"/>
                </a:solidFill>
                <a:latin typeface="Calibri Light" charset="0"/>
                <a:ea typeface="Calibri Light" charset="0"/>
                <a:cs typeface="Calibri Light" charset="0"/>
              </a:defRPr>
            </a:lvl4pPr>
            <a:lvl5pPr marL="1828800" indent="0">
              <a:buNone/>
              <a:defRPr sz="2600" b="1" i="0">
                <a:solidFill>
                  <a:schemeClr val="accent6"/>
                </a:solidFill>
                <a:latin typeface="Calibri Light" charset="0"/>
                <a:ea typeface="Calibri Light" charset="0"/>
                <a:cs typeface="Calibri Light" charset="0"/>
              </a:defRPr>
            </a:lvl5pPr>
          </a:lstStyle>
          <a:p>
            <a:pPr lvl="0"/>
            <a:r>
              <a:rPr lang="en-US" dirty="0" smtClean="0"/>
              <a:t>Click to edit Master text styles</a:t>
            </a:r>
          </a:p>
        </p:txBody>
      </p:sp>
      <p:sp>
        <p:nvSpPr>
          <p:cNvPr id="25" name="Text Placeholder 24"/>
          <p:cNvSpPr>
            <a:spLocks noGrp="1"/>
          </p:cNvSpPr>
          <p:nvPr>
            <p:ph type="body" sz="quarter" idx="12"/>
          </p:nvPr>
        </p:nvSpPr>
        <p:spPr>
          <a:xfrm>
            <a:off x="0" y="5524500"/>
            <a:ext cx="9144000" cy="604264"/>
          </a:xfrm>
          <a:prstGeom prst="rect">
            <a:avLst/>
          </a:prstGeom>
        </p:spPr>
        <p:txBody>
          <a:bodyPr anchor="b" anchorCtr="0"/>
          <a:lstStyle>
            <a:lvl1pPr marL="0" indent="0">
              <a:buNone/>
              <a:defRPr sz="1100">
                <a:solidFill>
                  <a:schemeClr val="accent6"/>
                </a:solidFill>
                <a:latin typeface="Calibri" charset="0"/>
                <a:ea typeface="Calibri" charset="0"/>
                <a:cs typeface="Calibri" charset="0"/>
              </a:defRPr>
            </a:lvl1pPr>
            <a:lvl2pPr marL="457200" indent="0">
              <a:buNone/>
              <a:defRPr sz="1100">
                <a:solidFill>
                  <a:schemeClr val="accent6"/>
                </a:solidFill>
                <a:latin typeface="Calibri" charset="0"/>
                <a:ea typeface="Calibri" charset="0"/>
                <a:cs typeface="Calibri" charset="0"/>
              </a:defRPr>
            </a:lvl2pPr>
            <a:lvl3pPr marL="914400" indent="0">
              <a:buNone/>
              <a:defRPr sz="1100">
                <a:solidFill>
                  <a:schemeClr val="accent6"/>
                </a:solidFill>
                <a:latin typeface="Calibri" charset="0"/>
                <a:ea typeface="Calibri" charset="0"/>
                <a:cs typeface="Calibri" charset="0"/>
              </a:defRPr>
            </a:lvl3pPr>
            <a:lvl4pPr marL="1371600" indent="0">
              <a:buNone/>
              <a:defRPr sz="1100">
                <a:solidFill>
                  <a:schemeClr val="accent6"/>
                </a:solidFill>
                <a:latin typeface="Calibri" charset="0"/>
                <a:ea typeface="Calibri" charset="0"/>
                <a:cs typeface="Calibri" charset="0"/>
              </a:defRPr>
            </a:lvl4pPr>
            <a:lvl5pPr marL="1828800" indent="0">
              <a:buNone/>
              <a:defRPr sz="1100">
                <a:solidFill>
                  <a:schemeClr val="accent6"/>
                </a:solidFill>
                <a:latin typeface="Calibri" charset="0"/>
                <a:ea typeface="Calibri" charset="0"/>
                <a:cs typeface="Calibri" charset="0"/>
              </a:defRPr>
            </a:lvl5pPr>
          </a:lstStyle>
          <a:p>
            <a:pPr lvl="0"/>
            <a:r>
              <a:rPr lang="en-US" dirty="0" smtClean="0"/>
              <a:t>Click to edit Master text styles</a:t>
            </a:r>
          </a:p>
        </p:txBody>
      </p:sp>
      <p:sp>
        <p:nvSpPr>
          <p:cNvPr id="3" name="Rectangle 2"/>
          <p:cNvSpPr/>
          <p:nvPr userDrawn="1"/>
        </p:nvSpPr>
        <p:spPr>
          <a:xfrm>
            <a:off x="-1" y="6427113"/>
            <a:ext cx="5791201" cy="430887"/>
          </a:xfrm>
          <a:prstGeom prst="rect">
            <a:avLst/>
          </a:prstGeom>
        </p:spPr>
        <p:txBody>
          <a:bodyPr wrap="square" anchor="b" anchorCtr="0">
            <a:spAutoFit/>
          </a:bodyPr>
          <a:lstStyle/>
          <a:p>
            <a:pPr lvl="0"/>
            <a:r>
              <a:rPr lang="en-US" sz="1100" dirty="0" smtClean="0">
                <a:solidFill>
                  <a:schemeClr val="accent6"/>
                </a:solidFill>
                <a:latin typeface="Calibri" charset="0"/>
                <a:ea typeface="Calibri" charset="0"/>
                <a:cs typeface="Calibri" charset="0"/>
              </a:rPr>
              <a:t>Source: S. R. Collins, D. C. Radley, M. Z. </a:t>
            </a:r>
            <a:r>
              <a:rPr lang="en-US" sz="1100" dirty="0" err="1" smtClean="0">
                <a:solidFill>
                  <a:schemeClr val="accent6"/>
                </a:solidFill>
                <a:latin typeface="Calibri" charset="0"/>
                <a:ea typeface="Calibri" charset="0"/>
                <a:cs typeface="Calibri" charset="0"/>
              </a:rPr>
              <a:t>Gunja</a:t>
            </a:r>
            <a:r>
              <a:rPr lang="en-US" sz="1100" dirty="0" smtClean="0">
                <a:solidFill>
                  <a:schemeClr val="accent6"/>
                </a:solidFill>
                <a:latin typeface="Calibri" charset="0"/>
                <a:ea typeface="Calibri" charset="0"/>
                <a:cs typeface="Calibri" charset="0"/>
              </a:rPr>
              <a:t> and S. </a:t>
            </a:r>
            <a:r>
              <a:rPr lang="en-US" sz="1100" dirty="0" err="1" smtClean="0">
                <a:solidFill>
                  <a:schemeClr val="accent6"/>
                </a:solidFill>
                <a:latin typeface="Calibri" charset="0"/>
                <a:ea typeface="Calibri" charset="0"/>
                <a:cs typeface="Calibri" charset="0"/>
              </a:rPr>
              <a:t>Beutel</a:t>
            </a:r>
            <a:r>
              <a:rPr lang="en-US" sz="1100" dirty="0" smtClean="0">
                <a:solidFill>
                  <a:schemeClr val="accent6"/>
                </a:solidFill>
                <a:latin typeface="Calibri" charset="0"/>
                <a:ea typeface="Calibri" charset="0"/>
                <a:cs typeface="Calibri" charset="0"/>
              </a:rPr>
              <a:t>, </a:t>
            </a:r>
            <a:r>
              <a:rPr lang="en-US" sz="1100" i="1" dirty="0" smtClean="0">
                <a:solidFill>
                  <a:schemeClr val="accent6"/>
                </a:solidFill>
                <a:latin typeface="Calibri" charset="0"/>
                <a:ea typeface="Calibri" charset="0"/>
                <a:cs typeface="Calibri" charset="0"/>
              </a:rPr>
              <a:t>The Slowdown in Employer Insurance Cost Growth: Why Many Workers Still Feel the Pinch, </a:t>
            </a:r>
            <a:r>
              <a:rPr lang="en-US" sz="1100" dirty="0" smtClean="0">
                <a:solidFill>
                  <a:schemeClr val="accent6"/>
                </a:solidFill>
                <a:latin typeface="Calibri" charset="0"/>
                <a:ea typeface="Calibri" charset="0"/>
                <a:cs typeface="Calibri" charset="0"/>
              </a:rPr>
              <a:t>The Commonwealth Fund, October 2016.</a:t>
            </a:r>
            <a:endParaRPr lang="en-US" sz="1100" dirty="0">
              <a:solidFill>
                <a:schemeClr val="accent6"/>
              </a:solidFill>
              <a:latin typeface="Calibri" charset="0"/>
              <a:ea typeface="Calibri" charset="0"/>
              <a:cs typeface="Calibri" charset="0"/>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 id="2147483654" r:id="rId2"/>
  </p:sldLayoutIdLst>
  <p:timing>
    <p:tnLst>
      <p:par>
        <p:cTn id="1" dur="indefinite" restart="never" nodeType="tmRoot"/>
      </p:par>
    </p:tnLst>
  </p:timing>
  <p:txStyles>
    <p:titleStyle>
      <a:lvl1pPr algn="ctr" rtl="0" eaLnBrk="0" fontAlgn="base" hangingPunct="0">
        <a:spcBef>
          <a:spcPct val="0"/>
        </a:spcBef>
        <a:spcAft>
          <a:spcPct val="0"/>
        </a:spcAft>
        <a:defRPr sz="2400" b="1">
          <a:solidFill>
            <a:schemeClr val="tx2"/>
          </a:solidFill>
          <a:latin typeface="+mj-lt"/>
          <a:ea typeface="+mj-ea"/>
          <a:cs typeface="+mj-cs"/>
        </a:defRPr>
      </a:lvl1pPr>
      <a:lvl2pPr algn="ctr" rtl="0" eaLnBrk="0" fontAlgn="base" hangingPunct="0">
        <a:spcBef>
          <a:spcPct val="0"/>
        </a:spcBef>
        <a:spcAft>
          <a:spcPct val="0"/>
        </a:spcAft>
        <a:defRPr sz="2400" b="1">
          <a:solidFill>
            <a:schemeClr val="tx2"/>
          </a:solidFill>
          <a:latin typeface="Arial" charset="0"/>
        </a:defRPr>
      </a:lvl2pPr>
      <a:lvl3pPr algn="ctr" rtl="0" eaLnBrk="0" fontAlgn="base" hangingPunct="0">
        <a:spcBef>
          <a:spcPct val="0"/>
        </a:spcBef>
        <a:spcAft>
          <a:spcPct val="0"/>
        </a:spcAft>
        <a:defRPr sz="2400" b="1">
          <a:solidFill>
            <a:schemeClr val="tx2"/>
          </a:solidFill>
          <a:latin typeface="Arial" charset="0"/>
        </a:defRPr>
      </a:lvl3pPr>
      <a:lvl4pPr algn="ctr" rtl="0" eaLnBrk="0" fontAlgn="base" hangingPunct="0">
        <a:spcBef>
          <a:spcPct val="0"/>
        </a:spcBef>
        <a:spcAft>
          <a:spcPct val="0"/>
        </a:spcAft>
        <a:defRPr sz="2400" b="1">
          <a:solidFill>
            <a:schemeClr val="tx2"/>
          </a:solidFill>
          <a:latin typeface="Arial" charset="0"/>
        </a:defRPr>
      </a:lvl4pPr>
      <a:lvl5pPr algn="ctr" rtl="0" eaLnBrk="0" fontAlgn="base" hangingPunct="0">
        <a:spcBef>
          <a:spcPct val="0"/>
        </a:spcBef>
        <a:spcAft>
          <a:spcPct val="0"/>
        </a:spcAft>
        <a:defRPr sz="2400" b="1">
          <a:solidFill>
            <a:schemeClr val="tx2"/>
          </a:solidFill>
          <a:latin typeface="Arial" charset="0"/>
        </a:defRPr>
      </a:lvl5pPr>
      <a:lvl6pPr marL="457200" algn="ctr" rtl="0" fontAlgn="base">
        <a:spcBef>
          <a:spcPct val="0"/>
        </a:spcBef>
        <a:spcAft>
          <a:spcPct val="0"/>
        </a:spcAft>
        <a:defRPr sz="2400" b="1">
          <a:solidFill>
            <a:schemeClr val="tx2"/>
          </a:solidFill>
          <a:latin typeface="Arial" charset="0"/>
        </a:defRPr>
      </a:lvl6pPr>
      <a:lvl7pPr marL="914400" algn="ctr" rtl="0" fontAlgn="base">
        <a:spcBef>
          <a:spcPct val="0"/>
        </a:spcBef>
        <a:spcAft>
          <a:spcPct val="0"/>
        </a:spcAft>
        <a:defRPr sz="2400" b="1">
          <a:solidFill>
            <a:schemeClr val="tx2"/>
          </a:solidFill>
          <a:latin typeface="Arial" charset="0"/>
        </a:defRPr>
      </a:lvl7pPr>
      <a:lvl8pPr marL="1371600" algn="ctr" rtl="0" fontAlgn="base">
        <a:spcBef>
          <a:spcPct val="0"/>
        </a:spcBef>
        <a:spcAft>
          <a:spcPct val="0"/>
        </a:spcAft>
        <a:defRPr sz="2400" b="1">
          <a:solidFill>
            <a:schemeClr val="tx2"/>
          </a:solidFill>
          <a:latin typeface="Arial" charset="0"/>
        </a:defRPr>
      </a:lvl8pPr>
      <a:lvl9pPr marL="1828800" algn="ctr" rtl="0" fontAlgn="base">
        <a:spcBef>
          <a:spcPct val="0"/>
        </a:spcBef>
        <a:spcAft>
          <a:spcPct val="0"/>
        </a:spcAft>
        <a:defRPr sz="2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chart" Target="../charts/char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chart" Target="../charts/char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chart" Target="../charts/char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chart" Target="../charts/char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chart" Target="../charts/char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chart" Target="../charts/char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0" y="0"/>
            <a:ext cx="9144000" cy="301752"/>
          </a:xfrm>
        </p:spPr>
        <p:txBody>
          <a:bodyPr/>
          <a:lstStyle/>
          <a:p>
            <a:r>
              <a:rPr lang="en-US" dirty="0" smtClean="0"/>
              <a:t>Exhibit 1</a:t>
            </a:r>
            <a:endParaRPr lang="en-US" dirty="0"/>
          </a:p>
        </p:txBody>
      </p:sp>
      <p:sp>
        <p:nvSpPr>
          <p:cNvPr id="9" name="Text Placeholder 8"/>
          <p:cNvSpPr>
            <a:spLocks noGrp="1"/>
          </p:cNvSpPr>
          <p:nvPr>
            <p:ph type="body" sz="quarter" idx="11"/>
          </p:nvPr>
        </p:nvSpPr>
        <p:spPr>
          <a:xfrm>
            <a:off x="-1" y="304800"/>
            <a:ext cx="9132017" cy="911352"/>
          </a:xfrm>
        </p:spPr>
        <p:txBody>
          <a:bodyPr/>
          <a:lstStyle/>
          <a:p>
            <a:r>
              <a:rPr lang="en-US" dirty="0" smtClean="0"/>
              <a:t>Average Annual </a:t>
            </a:r>
            <a:r>
              <a:rPr lang="en-US" dirty="0"/>
              <a:t>Rate of Growth in Employer Insurance Costs </a:t>
            </a:r>
            <a:r>
              <a:rPr lang="en-US" dirty="0" smtClean="0"/>
              <a:t>for </a:t>
            </a:r>
            <a:br>
              <a:rPr lang="en-US" dirty="0" smtClean="0"/>
            </a:br>
            <a:r>
              <a:rPr lang="en-US" dirty="0" smtClean="0"/>
              <a:t>Single-Person </a:t>
            </a:r>
            <a:r>
              <a:rPr lang="en-US" dirty="0"/>
              <a:t>Plans Before and After Implementation of the Affordable Care Act</a:t>
            </a:r>
          </a:p>
        </p:txBody>
      </p:sp>
      <p:sp>
        <p:nvSpPr>
          <p:cNvPr id="10" name="Text Placeholder 9"/>
          <p:cNvSpPr>
            <a:spLocks noGrp="1"/>
          </p:cNvSpPr>
          <p:nvPr>
            <p:ph type="body" sz="quarter" idx="12"/>
          </p:nvPr>
        </p:nvSpPr>
        <p:spPr/>
        <p:txBody>
          <a:bodyPr/>
          <a:lstStyle/>
          <a:p>
            <a:r>
              <a:rPr lang="en-US" dirty="0" smtClean="0"/>
              <a:t>Data: </a:t>
            </a:r>
            <a:r>
              <a:rPr lang="en-US" dirty="0"/>
              <a:t>Medical Expenditure Panel Survey–Insurance Component, 2006, 2010, and 2015</a:t>
            </a:r>
            <a:r>
              <a:rPr lang="en-US" dirty="0" smtClean="0"/>
              <a:t>.</a:t>
            </a:r>
            <a:endParaRPr lang="en-US" dirty="0"/>
          </a:p>
        </p:txBody>
      </p:sp>
      <p:graphicFrame>
        <p:nvGraphicFramePr>
          <p:cNvPr id="5" name="Chart 4"/>
          <p:cNvGraphicFramePr/>
          <p:nvPr>
            <p:extLst>
              <p:ext uri="{D42A27DB-BD31-4B8C-83A1-F6EECF244321}">
                <p14:modId xmlns:p14="http://schemas.microsoft.com/office/powerpoint/2010/main" val="3583531304"/>
              </p:ext>
            </p:extLst>
          </p:nvPr>
        </p:nvGraphicFramePr>
        <p:xfrm>
          <a:off x="114299" y="1247268"/>
          <a:ext cx="8915401" cy="3659284"/>
        </p:xfrm>
        <a:graphic>
          <a:graphicData uri="http://schemas.openxmlformats.org/drawingml/2006/chart">
            <c:chart xmlns:c="http://schemas.openxmlformats.org/drawingml/2006/chart" xmlns:r="http://schemas.openxmlformats.org/officeDocument/2006/relationships" r:id="rId2"/>
          </a:graphicData>
        </a:graphic>
      </p:graphicFrame>
      <p:grpSp>
        <p:nvGrpSpPr>
          <p:cNvPr id="14" name="Group 13"/>
          <p:cNvGrpSpPr/>
          <p:nvPr/>
        </p:nvGrpSpPr>
        <p:grpSpPr>
          <a:xfrm>
            <a:off x="685800" y="4661496"/>
            <a:ext cx="1846413" cy="276999"/>
            <a:chOff x="373875" y="3757499"/>
            <a:chExt cx="1795025" cy="276999"/>
          </a:xfrm>
        </p:grpSpPr>
        <p:sp>
          <p:nvSpPr>
            <p:cNvPr id="15" name="TextBox 14"/>
            <p:cNvSpPr txBox="1"/>
            <p:nvPr/>
          </p:nvSpPr>
          <p:spPr>
            <a:xfrm>
              <a:off x="373875" y="3757499"/>
              <a:ext cx="918725" cy="276999"/>
            </a:xfrm>
            <a:prstGeom prst="rect">
              <a:avLst/>
            </a:prstGeom>
            <a:noFill/>
          </p:spPr>
          <p:txBody>
            <a:bodyPr wrap="square" rtlCol="0">
              <a:spAutoFit/>
            </a:bodyPr>
            <a:lstStyle/>
            <a:p>
              <a:pPr algn="ctr"/>
              <a:r>
                <a:rPr lang="en-US" sz="1200" dirty="0" smtClean="0">
                  <a:solidFill>
                    <a:schemeClr val="accent6"/>
                  </a:solidFill>
                  <a:latin typeface="Calibri" charset="0"/>
                  <a:ea typeface="Calibri" charset="0"/>
                  <a:cs typeface="Calibri" charset="0"/>
                </a:rPr>
                <a:t>2006–2010</a:t>
              </a:r>
              <a:endParaRPr lang="en-US" sz="1100" dirty="0">
                <a:solidFill>
                  <a:schemeClr val="accent6"/>
                </a:solidFill>
                <a:latin typeface="Calibri" charset="0"/>
                <a:ea typeface="Calibri" charset="0"/>
                <a:cs typeface="Calibri" charset="0"/>
              </a:endParaRPr>
            </a:p>
          </p:txBody>
        </p:sp>
        <p:sp>
          <p:nvSpPr>
            <p:cNvPr id="17" name="TextBox 16"/>
            <p:cNvSpPr txBox="1"/>
            <p:nvPr/>
          </p:nvSpPr>
          <p:spPr>
            <a:xfrm>
              <a:off x="1199725" y="3757499"/>
              <a:ext cx="969175" cy="276999"/>
            </a:xfrm>
            <a:prstGeom prst="rect">
              <a:avLst/>
            </a:prstGeom>
            <a:noFill/>
          </p:spPr>
          <p:txBody>
            <a:bodyPr wrap="square" rtlCol="0">
              <a:spAutoFit/>
            </a:bodyPr>
            <a:lstStyle/>
            <a:p>
              <a:pPr algn="ctr"/>
              <a:r>
                <a:rPr lang="en-US" sz="1200" dirty="0">
                  <a:solidFill>
                    <a:schemeClr val="accent6"/>
                  </a:solidFill>
                  <a:latin typeface="Calibri" charset="0"/>
                  <a:ea typeface="Calibri" charset="0"/>
                  <a:cs typeface="Calibri" charset="0"/>
                </a:rPr>
                <a:t>2010–2015</a:t>
              </a:r>
              <a:endParaRPr lang="en-US" sz="1100" dirty="0">
                <a:solidFill>
                  <a:schemeClr val="accent6"/>
                </a:solidFill>
                <a:latin typeface="Calibri" charset="0"/>
                <a:ea typeface="Calibri" charset="0"/>
                <a:cs typeface="Calibri" charset="0"/>
              </a:endParaRPr>
            </a:p>
          </p:txBody>
        </p:sp>
      </p:grpSp>
      <p:sp>
        <p:nvSpPr>
          <p:cNvPr id="21" name="TextBox 20"/>
          <p:cNvSpPr txBox="1"/>
          <p:nvPr/>
        </p:nvSpPr>
        <p:spPr>
          <a:xfrm>
            <a:off x="753747" y="4968169"/>
            <a:ext cx="1692962" cy="286232"/>
          </a:xfrm>
          <a:prstGeom prst="rect">
            <a:avLst/>
          </a:prstGeom>
          <a:noFill/>
        </p:spPr>
        <p:txBody>
          <a:bodyPr wrap="square" rtlCol="0">
            <a:spAutoFit/>
          </a:bodyPr>
          <a:lstStyle/>
          <a:p>
            <a:pPr algn="ctr">
              <a:lnSpc>
                <a:spcPct val="90000"/>
              </a:lnSpc>
            </a:pPr>
            <a:r>
              <a:rPr lang="en-US" sz="1400" dirty="0" smtClean="0">
                <a:solidFill>
                  <a:schemeClr val="accent6"/>
                </a:solidFill>
                <a:latin typeface="Calibri" charset="0"/>
                <a:ea typeface="Calibri" charset="0"/>
                <a:cs typeface="Calibri" charset="0"/>
              </a:rPr>
              <a:t>Total premium</a:t>
            </a:r>
            <a:endParaRPr lang="en-US" sz="1200" dirty="0">
              <a:solidFill>
                <a:schemeClr val="accent6"/>
              </a:solidFill>
              <a:latin typeface="Calibri" charset="0"/>
              <a:ea typeface="Calibri" charset="0"/>
              <a:cs typeface="Calibri" charset="0"/>
            </a:endParaRPr>
          </a:p>
        </p:txBody>
      </p:sp>
      <p:grpSp>
        <p:nvGrpSpPr>
          <p:cNvPr id="26" name="Group 25"/>
          <p:cNvGrpSpPr/>
          <p:nvPr/>
        </p:nvGrpSpPr>
        <p:grpSpPr>
          <a:xfrm>
            <a:off x="3691375" y="4661496"/>
            <a:ext cx="1795025" cy="276999"/>
            <a:chOff x="373875" y="3757499"/>
            <a:chExt cx="1795025" cy="276999"/>
          </a:xfrm>
        </p:grpSpPr>
        <p:sp>
          <p:nvSpPr>
            <p:cNvPr id="28" name="TextBox 27"/>
            <p:cNvSpPr txBox="1"/>
            <p:nvPr/>
          </p:nvSpPr>
          <p:spPr>
            <a:xfrm>
              <a:off x="373875" y="3757499"/>
              <a:ext cx="918725" cy="276999"/>
            </a:xfrm>
            <a:prstGeom prst="rect">
              <a:avLst/>
            </a:prstGeom>
            <a:noFill/>
          </p:spPr>
          <p:txBody>
            <a:bodyPr wrap="square" rtlCol="0">
              <a:spAutoFit/>
            </a:bodyPr>
            <a:lstStyle/>
            <a:p>
              <a:pPr algn="ctr"/>
              <a:r>
                <a:rPr lang="en-US" sz="1200" dirty="0">
                  <a:solidFill>
                    <a:schemeClr val="accent6"/>
                  </a:solidFill>
                  <a:latin typeface="Calibri" charset="0"/>
                  <a:ea typeface="Calibri" charset="0"/>
                  <a:cs typeface="Calibri" charset="0"/>
                </a:rPr>
                <a:t>2006–2010</a:t>
              </a:r>
              <a:endParaRPr lang="en-US" sz="1100" dirty="0">
                <a:solidFill>
                  <a:schemeClr val="accent6"/>
                </a:solidFill>
                <a:latin typeface="Calibri" charset="0"/>
                <a:ea typeface="Calibri" charset="0"/>
                <a:cs typeface="Calibri" charset="0"/>
              </a:endParaRPr>
            </a:p>
          </p:txBody>
        </p:sp>
        <p:sp>
          <p:nvSpPr>
            <p:cNvPr id="29" name="TextBox 28"/>
            <p:cNvSpPr txBox="1"/>
            <p:nvPr/>
          </p:nvSpPr>
          <p:spPr>
            <a:xfrm>
              <a:off x="1199725" y="3757499"/>
              <a:ext cx="969175" cy="276999"/>
            </a:xfrm>
            <a:prstGeom prst="rect">
              <a:avLst/>
            </a:prstGeom>
            <a:noFill/>
          </p:spPr>
          <p:txBody>
            <a:bodyPr wrap="square" rtlCol="0">
              <a:spAutoFit/>
            </a:bodyPr>
            <a:lstStyle/>
            <a:p>
              <a:pPr algn="ctr"/>
              <a:r>
                <a:rPr lang="en-US" sz="1200" dirty="0">
                  <a:solidFill>
                    <a:schemeClr val="accent6"/>
                  </a:solidFill>
                  <a:latin typeface="Calibri" charset="0"/>
                  <a:ea typeface="Calibri" charset="0"/>
                  <a:cs typeface="Calibri" charset="0"/>
                </a:rPr>
                <a:t>2010–2015</a:t>
              </a:r>
              <a:endParaRPr lang="en-US" sz="1100" dirty="0">
                <a:solidFill>
                  <a:schemeClr val="accent6"/>
                </a:solidFill>
                <a:latin typeface="Calibri" charset="0"/>
                <a:ea typeface="Calibri" charset="0"/>
                <a:cs typeface="Calibri" charset="0"/>
              </a:endParaRPr>
            </a:p>
          </p:txBody>
        </p:sp>
      </p:grpSp>
      <p:sp>
        <p:nvSpPr>
          <p:cNvPr id="30" name="TextBox 29"/>
          <p:cNvSpPr txBox="1"/>
          <p:nvPr/>
        </p:nvSpPr>
        <p:spPr>
          <a:xfrm>
            <a:off x="3759322" y="4968169"/>
            <a:ext cx="1645845" cy="480131"/>
          </a:xfrm>
          <a:prstGeom prst="rect">
            <a:avLst/>
          </a:prstGeom>
          <a:noFill/>
        </p:spPr>
        <p:txBody>
          <a:bodyPr wrap="square" rtlCol="0">
            <a:spAutoFit/>
          </a:bodyPr>
          <a:lstStyle/>
          <a:p>
            <a:pPr algn="ctr">
              <a:lnSpc>
                <a:spcPct val="90000"/>
              </a:lnSpc>
            </a:pPr>
            <a:r>
              <a:rPr lang="en-US" sz="1400" dirty="0" smtClean="0">
                <a:solidFill>
                  <a:schemeClr val="accent6"/>
                </a:solidFill>
                <a:latin typeface="Calibri" charset="0"/>
                <a:ea typeface="Calibri" charset="0"/>
                <a:cs typeface="Calibri" charset="0"/>
              </a:rPr>
              <a:t>Employee premium contribution</a:t>
            </a:r>
            <a:endParaRPr lang="en-US" sz="1200" dirty="0">
              <a:solidFill>
                <a:schemeClr val="accent6"/>
              </a:solidFill>
              <a:latin typeface="Calibri" charset="0"/>
              <a:ea typeface="Calibri" charset="0"/>
              <a:cs typeface="Calibri" charset="0"/>
            </a:endParaRPr>
          </a:p>
        </p:txBody>
      </p:sp>
      <p:grpSp>
        <p:nvGrpSpPr>
          <p:cNvPr id="31" name="Group 30"/>
          <p:cNvGrpSpPr/>
          <p:nvPr/>
        </p:nvGrpSpPr>
        <p:grpSpPr>
          <a:xfrm>
            <a:off x="6629400" y="4661495"/>
            <a:ext cx="1795025" cy="276999"/>
            <a:chOff x="373875" y="3757499"/>
            <a:chExt cx="1795025" cy="276999"/>
          </a:xfrm>
        </p:grpSpPr>
        <p:sp>
          <p:nvSpPr>
            <p:cNvPr id="32" name="TextBox 31"/>
            <p:cNvSpPr txBox="1"/>
            <p:nvPr/>
          </p:nvSpPr>
          <p:spPr>
            <a:xfrm>
              <a:off x="373875" y="3757499"/>
              <a:ext cx="918725" cy="276999"/>
            </a:xfrm>
            <a:prstGeom prst="rect">
              <a:avLst/>
            </a:prstGeom>
            <a:noFill/>
          </p:spPr>
          <p:txBody>
            <a:bodyPr wrap="square" rtlCol="0">
              <a:spAutoFit/>
            </a:bodyPr>
            <a:lstStyle/>
            <a:p>
              <a:pPr algn="ctr"/>
              <a:r>
                <a:rPr lang="en-US" sz="1200" dirty="0">
                  <a:solidFill>
                    <a:schemeClr val="accent6"/>
                  </a:solidFill>
                  <a:latin typeface="Calibri" charset="0"/>
                  <a:ea typeface="Calibri" charset="0"/>
                  <a:cs typeface="Calibri" charset="0"/>
                </a:rPr>
                <a:t>2006–2010</a:t>
              </a:r>
              <a:endParaRPr lang="en-US" sz="1100" dirty="0">
                <a:solidFill>
                  <a:schemeClr val="accent6"/>
                </a:solidFill>
                <a:latin typeface="Calibri" charset="0"/>
                <a:ea typeface="Calibri" charset="0"/>
                <a:cs typeface="Calibri" charset="0"/>
              </a:endParaRPr>
            </a:p>
          </p:txBody>
        </p:sp>
        <p:sp>
          <p:nvSpPr>
            <p:cNvPr id="33" name="TextBox 32"/>
            <p:cNvSpPr txBox="1"/>
            <p:nvPr/>
          </p:nvSpPr>
          <p:spPr>
            <a:xfrm>
              <a:off x="1199725" y="3757499"/>
              <a:ext cx="969175" cy="276999"/>
            </a:xfrm>
            <a:prstGeom prst="rect">
              <a:avLst/>
            </a:prstGeom>
            <a:noFill/>
          </p:spPr>
          <p:txBody>
            <a:bodyPr wrap="square" rtlCol="0">
              <a:spAutoFit/>
            </a:bodyPr>
            <a:lstStyle/>
            <a:p>
              <a:pPr algn="ctr"/>
              <a:r>
                <a:rPr lang="en-US" sz="1200" dirty="0">
                  <a:solidFill>
                    <a:schemeClr val="accent6"/>
                  </a:solidFill>
                  <a:latin typeface="Calibri" charset="0"/>
                  <a:ea typeface="Calibri" charset="0"/>
                  <a:cs typeface="Calibri" charset="0"/>
                </a:rPr>
                <a:t>2010–2015</a:t>
              </a:r>
              <a:endParaRPr lang="en-US" sz="1100" dirty="0">
                <a:solidFill>
                  <a:schemeClr val="accent6"/>
                </a:solidFill>
                <a:latin typeface="Calibri" charset="0"/>
                <a:ea typeface="Calibri" charset="0"/>
                <a:cs typeface="Calibri" charset="0"/>
              </a:endParaRPr>
            </a:p>
          </p:txBody>
        </p:sp>
      </p:grpSp>
      <p:sp>
        <p:nvSpPr>
          <p:cNvPr id="34" name="TextBox 33"/>
          <p:cNvSpPr txBox="1"/>
          <p:nvPr/>
        </p:nvSpPr>
        <p:spPr>
          <a:xfrm>
            <a:off x="6697347" y="4968168"/>
            <a:ext cx="1645845" cy="286232"/>
          </a:xfrm>
          <a:prstGeom prst="rect">
            <a:avLst/>
          </a:prstGeom>
          <a:noFill/>
        </p:spPr>
        <p:txBody>
          <a:bodyPr wrap="square" rtlCol="0">
            <a:spAutoFit/>
          </a:bodyPr>
          <a:lstStyle/>
          <a:p>
            <a:pPr algn="ctr">
              <a:lnSpc>
                <a:spcPct val="90000"/>
              </a:lnSpc>
            </a:pPr>
            <a:r>
              <a:rPr lang="en-US" sz="1400" dirty="0" smtClean="0">
                <a:solidFill>
                  <a:schemeClr val="accent6"/>
                </a:solidFill>
                <a:latin typeface="Calibri" charset="0"/>
                <a:ea typeface="Calibri" charset="0"/>
                <a:cs typeface="Calibri" charset="0"/>
              </a:rPr>
              <a:t>Deductible</a:t>
            </a:r>
            <a:endParaRPr lang="en-US" sz="1200" dirty="0">
              <a:solidFill>
                <a:schemeClr val="accent6"/>
              </a:solidFill>
              <a:latin typeface="Calibri" charset="0"/>
              <a:ea typeface="Calibri" charset="0"/>
              <a:cs typeface="Calibri" charset="0"/>
            </a:endParaRPr>
          </a:p>
        </p:txBody>
      </p:sp>
    </p:spTree>
    <p:extLst>
      <p:ext uri="{BB962C8B-B14F-4D97-AF65-F5344CB8AC3E}">
        <p14:creationId xmlns:p14="http://schemas.microsoft.com/office/powerpoint/2010/main" val="37859624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dirty="0" smtClean="0"/>
              <a:t>Exhibit 2</a:t>
            </a:r>
            <a:endParaRPr lang="en-US" dirty="0"/>
          </a:p>
        </p:txBody>
      </p:sp>
      <p:sp>
        <p:nvSpPr>
          <p:cNvPr id="15" name="Text Placeholder 14"/>
          <p:cNvSpPr>
            <a:spLocks noGrp="1"/>
          </p:cNvSpPr>
          <p:nvPr>
            <p:ph type="body" sz="quarter" idx="11"/>
          </p:nvPr>
        </p:nvSpPr>
        <p:spPr/>
        <p:txBody>
          <a:bodyPr/>
          <a:lstStyle/>
          <a:p>
            <a:r>
              <a:rPr lang="en-US" dirty="0" smtClean="0"/>
              <a:t>Growth </a:t>
            </a:r>
            <a:r>
              <a:rPr lang="en-US" dirty="0"/>
              <a:t>in Employer Premiums for Single-Person Plans, by State, </a:t>
            </a:r>
            <a:r>
              <a:rPr lang="en-US" dirty="0" smtClean="0"/>
              <a:t>2006–2010 </a:t>
            </a:r>
            <a:r>
              <a:rPr lang="en-US" dirty="0"/>
              <a:t>and 2010–2015 </a:t>
            </a:r>
          </a:p>
        </p:txBody>
      </p:sp>
      <p:sp>
        <p:nvSpPr>
          <p:cNvPr id="16" name="Text Placeholder 15"/>
          <p:cNvSpPr>
            <a:spLocks noGrp="1"/>
          </p:cNvSpPr>
          <p:nvPr>
            <p:ph type="body" sz="quarter" idx="12"/>
          </p:nvPr>
        </p:nvSpPr>
        <p:spPr/>
        <p:txBody>
          <a:bodyPr/>
          <a:lstStyle/>
          <a:p>
            <a:r>
              <a:rPr lang="en-US" dirty="0"/>
              <a:t>Note: Growth rates are calculated as average annual compound growth rate.  </a:t>
            </a:r>
          </a:p>
          <a:p>
            <a:r>
              <a:rPr lang="en-US" dirty="0" smtClean="0"/>
              <a:t>Data: </a:t>
            </a:r>
            <a:r>
              <a:rPr lang="en-US" dirty="0"/>
              <a:t>Medical Expenditure Panel Survey–Insurance Component, 2006, 2010, and 2015. </a:t>
            </a:r>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23808" b="24377"/>
          <a:stretch/>
        </p:blipFill>
        <p:spPr>
          <a:xfrm>
            <a:off x="76200" y="1657985"/>
            <a:ext cx="8991600" cy="3409315"/>
          </a:xfrm>
          <a:prstGeom prst="rect">
            <a:avLst/>
          </a:prstGeom>
        </p:spPr>
      </p:pic>
      <p:sp>
        <p:nvSpPr>
          <p:cNvPr id="14" name="TextBox 13"/>
          <p:cNvSpPr txBox="1"/>
          <p:nvPr/>
        </p:nvSpPr>
        <p:spPr>
          <a:xfrm>
            <a:off x="234511" y="1600200"/>
            <a:ext cx="4354225" cy="369332"/>
          </a:xfrm>
          <a:prstGeom prst="rect">
            <a:avLst/>
          </a:prstGeom>
          <a:noFill/>
        </p:spPr>
        <p:txBody>
          <a:bodyPr wrap="square" rtlCol="0">
            <a:spAutoFit/>
          </a:bodyPr>
          <a:lstStyle/>
          <a:p>
            <a:pPr algn="ctr"/>
            <a:r>
              <a:rPr lang="en-US" dirty="0" smtClean="0">
                <a:solidFill>
                  <a:schemeClr val="accent6"/>
                </a:solidFill>
                <a:latin typeface="Calibri" panose="020F0502020204030204" pitchFamily="34" charset="0"/>
              </a:rPr>
              <a:t>2006–2010</a:t>
            </a:r>
          </a:p>
        </p:txBody>
      </p:sp>
      <p:sp>
        <p:nvSpPr>
          <p:cNvPr id="23" name="TextBox 22"/>
          <p:cNvSpPr txBox="1"/>
          <p:nvPr/>
        </p:nvSpPr>
        <p:spPr>
          <a:xfrm>
            <a:off x="4742236" y="1600200"/>
            <a:ext cx="4173164" cy="369332"/>
          </a:xfrm>
          <a:prstGeom prst="rect">
            <a:avLst/>
          </a:prstGeom>
          <a:noFill/>
        </p:spPr>
        <p:txBody>
          <a:bodyPr wrap="square" rtlCol="0">
            <a:spAutoFit/>
          </a:bodyPr>
          <a:lstStyle/>
          <a:p>
            <a:pPr algn="ctr"/>
            <a:r>
              <a:rPr lang="en-US" dirty="0" smtClean="0">
                <a:solidFill>
                  <a:schemeClr val="accent6"/>
                </a:solidFill>
                <a:latin typeface="Calibri" panose="020F0502020204030204" pitchFamily="34" charset="0"/>
              </a:rPr>
              <a:t>2010–2015</a:t>
            </a:r>
            <a:endParaRPr lang="en-US" dirty="0">
              <a:solidFill>
                <a:schemeClr val="accent6"/>
              </a:solidFill>
              <a:latin typeface="Calibri" panose="020F0502020204030204" pitchFamily="34" charset="0"/>
            </a:endParaRPr>
          </a:p>
        </p:txBody>
      </p:sp>
      <p:grpSp>
        <p:nvGrpSpPr>
          <p:cNvPr id="2" name="Group 1"/>
          <p:cNvGrpSpPr/>
          <p:nvPr/>
        </p:nvGrpSpPr>
        <p:grpSpPr>
          <a:xfrm>
            <a:off x="1981200" y="4988123"/>
            <a:ext cx="5181600" cy="574477"/>
            <a:chOff x="2095500" y="5029200"/>
            <a:chExt cx="5181600" cy="574477"/>
          </a:xfrm>
        </p:grpSpPr>
        <p:sp>
          <p:nvSpPr>
            <p:cNvPr id="6" name="Oval 5"/>
            <p:cNvSpPr/>
            <p:nvPr/>
          </p:nvSpPr>
          <p:spPr>
            <a:xfrm>
              <a:off x="2095500" y="5372100"/>
              <a:ext cx="164592" cy="164592"/>
            </a:xfrm>
            <a:prstGeom prst="ellipse">
              <a:avLst/>
            </a:prstGeom>
            <a:solidFill>
              <a:schemeClr val="bg1"/>
            </a:solidFill>
            <a:ln w="9525">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7" name="Oval 6"/>
            <p:cNvSpPr/>
            <p:nvPr/>
          </p:nvSpPr>
          <p:spPr>
            <a:xfrm>
              <a:off x="3124200" y="5372100"/>
              <a:ext cx="164592" cy="164592"/>
            </a:xfrm>
            <a:prstGeom prst="ellipse">
              <a:avLst/>
            </a:prstGeom>
            <a:solidFill>
              <a:srgbClr val="FAB584"/>
            </a:solidFill>
            <a:ln w="9525">
              <a:solidFill>
                <a:srgbClr val="FAB5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8" name="Oval 7"/>
            <p:cNvSpPr/>
            <p:nvPr/>
          </p:nvSpPr>
          <p:spPr>
            <a:xfrm>
              <a:off x="4557380" y="5372100"/>
              <a:ext cx="164592" cy="164592"/>
            </a:xfrm>
            <a:prstGeom prst="ellipse">
              <a:avLst/>
            </a:prstGeom>
            <a:solidFill>
              <a:srgbClr val="F47421"/>
            </a:solidFill>
            <a:ln w="9525">
              <a:solidFill>
                <a:srgbClr val="F474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9" name="Oval 8"/>
            <p:cNvSpPr/>
            <p:nvPr/>
          </p:nvSpPr>
          <p:spPr>
            <a:xfrm>
              <a:off x="5905500" y="5372100"/>
              <a:ext cx="164592" cy="164592"/>
            </a:xfrm>
            <a:prstGeom prst="ellipse">
              <a:avLst/>
            </a:prstGeom>
            <a:solidFill>
              <a:srgbClr val="A93923"/>
            </a:solidFill>
            <a:ln w="9525">
              <a:solidFill>
                <a:srgbClr val="A939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10" name="TextBox 9"/>
            <p:cNvSpPr txBox="1"/>
            <p:nvPr/>
          </p:nvSpPr>
          <p:spPr>
            <a:xfrm>
              <a:off x="2247900" y="5295900"/>
              <a:ext cx="759572" cy="307777"/>
            </a:xfrm>
            <a:prstGeom prst="rect">
              <a:avLst/>
            </a:prstGeom>
            <a:noFill/>
          </p:spPr>
          <p:txBody>
            <a:bodyPr wrap="square" rtlCol="0">
              <a:spAutoFit/>
            </a:bodyPr>
            <a:lstStyle/>
            <a:p>
              <a:r>
                <a:rPr lang="en-US" sz="1400" dirty="0" smtClean="0">
                  <a:solidFill>
                    <a:schemeClr val="accent6"/>
                  </a:solidFill>
                  <a:latin typeface="Calibri" panose="020F0502020204030204" pitchFamily="34" charset="0"/>
                  <a:cs typeface="Arial" pitchFamily="34" charset="0"/>
                </a:rPr>
                <a:t>&lt; 3.0%</a:t>
              </a:r>
              <a:endParaRPr lang="en-US" sz="1200" dirty="0">
                <a:solidFill>
                  <a:schemeClr val="accent6"/>
                </a:solidFill>
                <a:latin typeface="Calibri" panose="020F0502020204030204" pitchFamily="34" charset="0"/>
                <a:cs typeface="Arial" pitchFamily="34" charset="0"/>
              </a:endParaRPr>
            </a:p>
          </p:txBody>
        </p:sp>
        <p:sp>
          <p:nvSpPr>
            <p:cNvPr id="11" name="TextBox 10"/>
            <p:cNvSpPr txBox="1"/>
            <p:nvPr/>
          </p:nvSpPr>
          <p:spPr>
            <a:xfrm>
              <a:off x="3276599" y="5295900"/>
              <a:ext cx="1242681" cy="307777"/>
            </a:xfrm>
            <a:prstGeom prst="rect">
              <a:avLst/>
            </a:prstGeom>
            <a:noFill/>
          </p:spPr>
          <p:txBody>
            <a:bodyPr wrap="square" rtlCol="0">
              <a:spAutoFit/>
            </a:bodyPr>
            <a:lstStyle/>
            <a:p>
              <a:r>
                <a:rPr lang="en-US" sz="1400" dirty="0" smtClean="0">
                  <a:solidFill>
                    <a:schemeClr val="accent6"/>
                  </a:solidFill>
                  <a:latin typeface="Calibri" panose="020F0502020204030204" pitchFamily="34" charset="0"/>
                  <a:cs typeface="Arial" pitchFamily="34" charset="0"/>
                </a:rPr>
                <a:t>3.0%–3.9%</a:t>
              </a:r>
              <a:endParaRPr lang="en-US" sz="1200" dirty="0">
                <a:solidFill>
                  <a:schemeClr val="accent6"/>
                </a:solidFill>
                <a:latin typeface="Calibri" panose="020F0502020204030204" pitchFamily="34" charset="0"/>
                <a:cs typeface="Arial" pitchFamily="34" charset="0"/>
              </a:endParaRPr>
            </a:p>
          </p:txBody>
        </p:sp>
        <p:sp>
          <p:nvSpPr>
            <p:cNvPr id="12" name="TextBox 11"/>
            <p:cNvSpPr txBox="1"/>
            <p:nvPr/>
          </p:nvSpPr>
          <p:spPr>
            <a:xfrm>
              <a:off x="4709780" y="5295900"/>
              <a:ext cx="1157620" cy="307777"/>
            </a:xfrm>
            <a:prstGeom prst="rect">
              <a:avLst/>
            </a:prstGeom>
            <a:noFill/>
          </p:spPr>
          <p:txBody>
            <a:bodyPr wrap="square" rtlCol="0">
              <a:spAutoFit/>
            </a:bodyPr>
            <a:lstStyle/>
            <a:p>
              <a:r>
                <a:rPr lang="en-US" sz="1400" smtClean="0">
                  <a:solidFill>
                    <a:schemeClr val="accent6"/>
                  </a:solidFill>
                  <a:latin typeface="Calibri" panose="020F0502020204030204" pitchFamily="34" charset="0"/>
                  <a:cs typeface="Arial" pitchFamily="34" charset="0"/>
                </a:rPr>
                <a:t>4.0%–4.9</a:t>
              </a:r>
              <a:r>
                <a:rPr lang="en-US" sz="1400" dirty="0" smtClean="0">
                  <a:solidFill>
                    <a:schemeClr val="accent6"/>
                  </a:solidFill>
                  <a:latin typeface="Calibri" panose="020F0502020204030204" pitchFamily="34" charset="0"/>
                  <a:cs typeface="Arial" pitchFamily="34" charset="0"/>
                </a:rPr>
                <a:t>%</a:t>
              </a:r>
              <a:endParaRPr lang="en-US" sz="1200" dirty="0">
                <a:solidFill>
                  <a:schemeClr val="accent6"/>
                </a:solidFill>
                <a:latin typeface="Calibri" panose="020F0502020204030204" pitchFamily="34" charset="0"/>
                <a:cs typeface="Arial" pitchFamily="34" charset="0"/>
              </a:endParaRPr>
            </a:p>
          </p:txBody>
        </p:sp>
        <p:sp>
          <p:nvSpPr>
            <p:cNvPr id="13" name="TextBox 12"/>
            <p:cNvSpPr txBox="1"/>
            <p:nvPr/>
          </p:nvSpPr>
          <p:spPr>
            <a:xfrm>
              <a:off x="6057900" y="5295900"/>
              <a:ext cx="1219200" cy="307777"/>
            </a:xfrm>
            <a:prstGeom prst="rect">
              <a:avLst/>
            </a:prstGeom>
            <a:noFill/>
          </p:spPr>
          <p:txBody>
            <a:bodyPr wrap="square" rtlCol="0">
              <a:spAutoFit/>
            </a:bodyPr>
            <a:lstStyle/>
            <a:p>
              <a:r>
                <a:rPr lang="en-US" sz="1400" dirty="0" smtClean="0">
                  <a:solidFill>
                    <a:schemeClr val="accent6"/>
                  </a:solidFill>
                  <a:latin typeface="Calibri" panose="020F0502020204030204" pitchFamily="34" charset="0"/>
                  <a:cs typeface="Arial" pitchFamily="34" charset="0"/>
                </a:rPr>
                <a:t>5.0% or more</a:t>
              </a:r>
              <a:endParaRPr lang="en-US" sz="1200" dirty="0">
                <a:solidFill>
                  <a:schemeClr val="accent6"/>
                </a:solidFill>
                <a:latin typeface="Calibri" panose="020F0502020204030204" pitchFamily="34" charset="0"/>
                <a:cs typeface="Arial" pitchFamily="34" charset="0"/>
              </a:endParaRPr>
            </a:p>
          </p:txBody>
        </p:sp>
        <p:sp>
          <p:nvSpPr>
            <p:cNvPr id="26" name="TextBox 25"/>
            <p:cNvSpPr txBox="1"/>
            <p:nvPr/>
          </p:nvSpPr>
          <p:spPr>
            <a:xfrm>
              <a:off x="2095500" y="5029200"/>
              <a:ext cx="4991100" cy="338554"/>
            </a:xfrm>
            <a:prstGeom prst="rect">
              <a:avLst/>
            </a:prstGeom>
            <a:noFill/>
          </p:spPr>
          <p:txBody>
            <a:bodyPr wrap="square" rtlCol="0">
              <a:spAutoFit/>
            </a:bodyPr>
            <a:lstStyle/>
            <a:p>
              <a:pPr algn="ctr"/>
              <a:r>
                <a:rPr lang="en-US" sz="1600" dirty="0" smtClean="0">
                  <a:latin typeface="Calibri" panose="020F0502020204030204" pitchFamily="34" charset="0"/>
                </a:rPr>
                <a:t>Average annual growth rate</a:t>
              </a:r>
              <a:endParaRPr lang="en-US" sz="1600" dirty="0">
                <a:latin typeface="Calibri" panose="020F0502020204030204" pitchFamily="34" charset="0"/>
              </a:endParaRPr>
            </a:p>
          </p:txBody>
        </p:sp>
      </p:grpSp>
      <p:sp>
        <p:nvSpPr>
          <p:cNvPr id="3" name="TextBox 2"/>
          <p:cNvSpPr txBox="1"/>
          <p:nvPr/>
        </p:nvSpPr>
        <p:spPr>
          <a:xfrm>
            <a:off x="1494268" y="1066800"/>
            <a:ext cx="6155464" cy="523220"/>
          </a:xfrm>
          <a:prstGeom prst="rect">
            <a:avLst/>
          </a:prstGeom>
          <a:noFill/>
        </p:spPr>
        <p:txBody>
          <a:bodyPr wrap="square" rtlCol="0">
            <a:spAutoFit/>
          </a:bodyPr>
          <a:lstStyle/>
          <a:p>
            <a:pPr algn="ctr"/>
            <a:r>
              <a:rPr lang="en-US" sz="1400" i="1" dirty="0" smtClean="0">
                <a:latin typeface="Calibri" panose="020F0502020204030204" pitchFamily="34" charset="0"/>
              </a:rPr>
              <a:t>33 states and D.C. </a:t>
            </a:r>
            <a:r>
              <a:rPr lang="en-US" sz="1400" i="1" dirty="0">
                <a:latin typeface="Calibri" panose="020F0502020204030204" pitchFamily="34" charset="0"/>
              </a:rPr>
              <a:t>e</a:t>
            </a:r>
            <a:r>
              <a:rPr lang="en-US" sz="1400" i="1" dirty="0" smtClean="0">
                <a:latin typeface="Calibri" panose="020F0502020204030204" pitchFamily="34" charset="0"/>
              </a:rPr>
              <a:t>xperienced slower average annual growth in premiums after the ACA became law in 2010 than prior to the law’s passage </a:t>
            </a:r>
            <a:endParaRPr lang="en-US" sz="1400" i="1" dirty="0">
              <a:latin typeface="Calibri" panose="020F0502020204030204" pitchFamily="34" charset="0"/>
            </a:endParaRPr>
          </a:p>
        </p:txBody>
      </p:sp>
    </p:spTree>
    <p:extLst>
      <p:ext uri="{BB962C8B-B14F-4D97-AF65-F5344CB8AC3E}">
        <p14:creationId xmlns:p14="http://schemas.microsoft.com/office/powerpoint/2010/main" val="40089608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2"/>
          <p:cNvGraphicFramePr>
            <a:graphicFrameLocks/>
          </p:cNvGraphicFramePr>
          <p:nvPr>
            <p:extLst>
              <p:ext uri="{D42A27DB-BD31-4B8C-83A1-F6EECF244321}">
                <p14:modId xmlns:p14="http://schemas.microsoft.com/office/powerpoint/2010/main" val="2142836425"/>
              </p:ext>
            </p:extLst>
          </p:nvPr>
        </p:nvGraphicFramePr>
        <p:xfrm>
          <a:off x="3394" y="914400"/>
          <a:ext cx="9140605" cy="499110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 Placeholder 1"/>
          <p:cNvSpPr>
            <a:spLocks noGrp="1"/>
          </p:cNvSpPr>
          <p:nvPr>
            <p:ph type="body" sz="quarter" idx="10"/>
          </p:nvPr>
        </p:nvSpPr>
        <p:spPr/>
        <p:txBody>
          <a:bodyPr/>
          <a:lstStyle/>
          <a:p>
            <a:r>
              <a:rPr lang="en-US" dirty="0" smtClean="0"/>
              <a:t>Exhibit 3</a:t>
            </a:r>
            <a:endParaRPr lang="en-US" dirty="0"/>
          </a:p>
        </p:txBody>
      </p:sp>
      <p:sp>
        <p:nvSpPr>
          <p:cNvPr id="4" name="Text Placeholder 3"/>
          <p:cNvSpPr>
            <a:spLocks noGrp="1"/>
          </p:cNvSpPr>
          <p:nvPr>
            <p:ph type="body" sz="quarter" idx="11"/>
          </p:nvPr>
        </p:nvSpPr>
        <p:spPr/>
        <p:txBody>
          <a:bodyPr/>
          <a:lstStyle/>
          <a:p>
            <a:r>
              <a:rPr lang="en-US" dirty="0" smtClean="0"/>
              <a:t>Average </a:t>
            </a:r>
            <a:r>
              <a:rPr lang="en-US" dirty="0"/>
              <a:t>Total Premium for Family Coverage, by State, 2015</a:t>
            </a:r>
          </a:p>
        </p:txBody>
      </p:sp>
      <p:sp>
        <p:nvSpPr>
          <p:cNvPr id="1030" name="Text Box 10"/>
          <p:cNvSpPr txBox="1">
            <a:spLocks noChangeArrowheads="1"/>
          </p:cNvSpPr>
          <p:nvPr/>
        </p:nvSpPr>
        <p:spPr bwMode="auto">
          <a:xfrm>
            <a:off x="647700" y="1589901"/>
            <a:ext cx="1608582" cy="276999"/>
          </a:xfrm>
          <a:prstGeom prst="rect">
            <a:avLst/>
          </a:prstGeom>
          <a:noFill/>
          <a:ln w="9525" algn="ctr">
            <a:noFill/>
            <a:miter lim="800000"/>
            <a:headEnd/>
            <a:tailEnd/>
          </a:ln>
        </p:spPr>
        <p:txBody>
          <a:bodyPr wrap="none">
            <a:spAutoFit/>
          </a:bodyPr>
          <a:lstStyle/>
          <a:p>
            <a:r>
              <a:rPr lang="en-US" sz="1200" dirty="0" smtClean="0">
                <a:solidFill>
                  <a:schemeClr val="accent5"/>
                </a:solidFill>
                <a:latin typeface="Calibri" panose="020F0502020204030204" pitchFamily="34" charset="0"/>
                <a:cs typeface="Calibri" panose="020F0502020204030204" pitchFamily="34" charset="0"/>
              </a:rPr>
              <a:t>U.S. average </a:t>
            </a:r>
            <a:r>
              <a:rPr lang="en-US" sz="1200" dirty="0">
                <a:solidFill>
                  <a:schemeClr val="accent5"/>
                </a:solidFill>
                <a:latin typeface="Calibri" panose="020F0502020204030204" pitchFamily="34" charset="0"/>
                <a:cs typeface="Calibri" panose="020F0502020204030204" pitchFamily="34" charset="0"/>
              </a:rPr>
              <a:t>= </a:t>
            </a:r>
            <a:r>
              <a:rPr lang="en-US" sz="1200" dirty="0" smtClean="0">
                <a:solidFill>
                  <a:schemeClr val="accent5"/>
                </a:solidFill>
                <a:latin typeface="Calibri" panose="020F0502020204030204" pitchFamily="34" charset="0"/>
                <a:cs typeface="Calibri" panose="020F0502020204030204" pitchFamily="34" charset="0"/>
              </a:rPr>
              <a:t>$17,322</a:t>
            </a:r>
          </a:p>
        </p:txBody>
      </p:sp>
      <p:sp>
        <p:nvSpPr>
          <p:cNvPr id="5" name="Text Placeholder 4"/>
          <p:cNvSpPr>
            <a:spLocks noGrp="1"/>
          </p:cNvSpPr>
          <p:nvPr>
            <p:ph type="body" sz="quarter" idx="12"/>
          </p:nvPr>
        </p:nvSpPr>
        <p:spPr/>
        <p:txBody>
          <a:bodyPr/>
          <a:lstStyle/>
          <a:p>
            <a:r>
              <a:rPr lang="en-US" dirty="0" smtClean="0"/>
              <a:t>Data: </a:t>
            </a:r>
            <a:r>
              <a:rPr lang="en-US" dirty="0"/>
              <a:t>Medical Expenditure Panel Survey–Insurance Component, 2015</a:t>
            </a:r>
            <a:r>
              <a:rPr lang="en-US" dirty="0" smtClean="0"/>
              <a:t>.</a:t>
            </a:r>
            <a:endParaRPr lang="en-US" dirty="0"/>
          </a:p>
        </p:txBody>
      </p:sp>
    </p:spTree>
    <p:extLst>
      <p:ext uri="{BB962C8B-B14F-4D97-AF65-F5344CB8AC3E}">
        <p14:creationId xmlns:p14="http://schemas.microsoft.com/office/powerpoint/2010/main" val="1238402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4294967295"/>
            <p:extLst>
              <p:ext uri="{D42A27DB-BD31-4B8C-83A1-F6EECF244321}">
                <p14:modId xmlns:p14="http://schemas.microsoft.com/office/powerpoint/2010/main" val="409098862"/>
              </p:ext>
            </p:extLst>
          </p:nvPr>
        </p:nvGraphicFramePr>
        <p:xfrm>
          <a:off x="-1" y="1143000"/>
          <a:ext cx="9132017" cy="461010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 Placeholder 1"/>
          <p:cNvSpPr>
            <a:spLocks noGrp="1"/>
          </p:cNvSpPr>
          <p:nvPr>
            <p:ph type="body" sz="quarter" idx="10"/>
          </p:nvPr>
        </p:nvSpPr>
        <p:spPr/>
        <p:txBody>
          <a:bodyPr/>
          <a:lstStyle/>
          <a:p>
            <a:r>
              <a:rPr lang="en-US" dirty="0" smtClean="0"/>
              <a:t>Exhibit 4</a:t>
            </a:r>
            <a:endParaRPr lang="en-US" dirty="0"/>
          </a:p>
        </p:txBody>
      </p:sp>
      <p:sp>
        <p:nvSpPr>
          <p:cNvPr id="4" name="Text Placeholder 3"/>
          <p:cNvSpPr>
            <a:spLocks noGrp="1"/>
          </p:cNvSpPr>
          <p:nvPr>
            <p:ph type="body" sz="quarter" idx="11"/>
          </p:nvPr>
        </p:nvSpPr>
        <p:spPr/>
        <p:txBody>
          <a:bodyPr/>
          <a:lstStyle/>
          <a:p>
            <a:r>
              <a:rPr lang="en-US" dirty="0"/>
              <a:t>Average Annual Employee Premium Contribution for Single Coverage, by State, 2015</a:t>
            </a:r>
          </a:p>
        </p:txBody>
      </p:sp>
      <p:sp>
        <p:nvSpPr>
          <p:cNvPr id="5" name="Text Placeholder 4"/>
          <p:cNvSpPr>
            <a:spLocks noGrp="1"/>
          </p:cNvSpPr>
          <p:nvPr>
            <p:ph type="body" sz="quarter" idx="12"/>
          </p:nvPr>
        </p:nvSpPr>
        <p:spPr/>
        <p:txBody>
          <a:bodyPr/>
          <a:lstStyle/>
          <a:p>
            <a:r>
              <a:rPr lang="en-US" dirty="0" smtClean="0"/>
              <a:t>Data: </a:t>
            </a:r>
            <a:r>
              <a:rPr lang="en-US" dirty="0"/>
              <a:t>Medical Expenditure Panel Survey–Insurance Component, 2015</a:t>
            </a:r>
            <a:r>
              <a:rPr lang="en-US" dirty="0" smtClean="0"/>
              <a:t>.</a:t>
            </a:r>
            <a:endParaRPr lang="en-US" dirty="0"/>
          </a:p>
        </p:txBody>
      </p:sp>
      <p:sp>
        <p:nvSpPr>
          <p:cNvPr id="9" name="Text Box 10"/>
          <p:cNvSpPr txBox="1">
            <a:spLocks noChangeArrowheads="1"/>
          </p:cNvSpPr>
          <p:nvPr/>
        </p:nvSpPr>
        <p:spPr bwMode="auto">
          <a:xfrm>
            <a:off x="609600" y="1752599"/>
            <a:ext cx="1562100" cy="276999"/>
          </a:xfrm>
          <a:prstGeom prst="rect">
            <a:avLst/>
          </a:prstGeom>
          <a:noFill/>
          <a:ln w="9525" algn="ctr">
            <a:noFill/>
            <a:miter lim="800000"/>
            <a:headEnd/>
            <a:tailEnd/>
          </a:ln>
        </p:spPr>
        <p:txBody>
          <a:bodyPr wrap="square">
            <a:spAutoFit/>
          </a:bodyPr>
          <a:lstStyle/>
          <a:p>
            <a:r>
              <a:rPr lang="en-US" sz="1200" dirty="0" smtClean="0">
                <a:solidFill>
                  <a:schemeClr val="accent5"/>
                </a:solidFill>
                <a:latin typeface="Calibri" panose="020F0502020204030204" pitchFamily="34" charset="0"/>
                <a:cs typeface="Calibri" panose="020F0502020204030204" pitchFamily="34" charset="0"/>
              </a:rPr>
              <a:t>U.S. average </a:t>
            </a:r>
            <a:r>
              <a:rPr lang="en-US" sz="1200" dirty="0">
                <a:solidFill>
                  <a:schemeClr val="accent5"/>
                </a:solidFill>
                <a:latin typeface="Calibri" panose="020F0502020204030204" pitchFamily="34" charset="0"/>
                <a:cs typeface="Calibri" panose="020F0502020204030204" pitchFamily="34" charset="0"/>
              </a:rPr>
              <a:t>= </a:t>
            </a:r>
            <a:r>
              <a:rPr lang="en-US" sz="1200" dirty="0" smtClean="0">
                <a:solidFill>
                  <a:schemeClr val="accent5"/>
                </a:solidFill>
                <a:latin typeface="Calibri" panose="020F0502020204030204" pitchFamily="34" charset="0"/>
                <a:cs typeface="Calibri" panose="020F0502020204030204" pitchFamily="34" charset="0"/>
              </a:rPr>
              <a:t>$1,255</a:t>
            </a:r>
          </a:p>
        </p:txBody>
      </p:sp>
    </p:spTree>
    <p:extLst>
      <p:ext uri="{BB962C8B-B14F-4D97-AF65-F5344CB8AC3E}">
        <p14:creationId xmlns:p14="http://schemas.microsoft.com/office/powerpoint/2010/main" val="27076432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extLst>
              <p:ext uri="{D42A27DB-BD31-4B8C-83A1-F6EECF244321}">
                <p14:modId xmlns:p14="http://schemas.microsoft.com/office/powerpoint/2010/main" val="1525540552"/>
              </p:ext>
            </p:extLst>
          </p:nvPr>
        </p:nvGraphicFramePr>
        <p:xfrm>
          <a:off x="0" y="1080499"/>
          <a:ext cx="9132016" cy="2974848"/>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23769" y="1294262"/>
            <a:ext cx="2231893" cy="307777"/>
          </a:xfrm>
          <a:prstGeom prst="rect">
            <a:avLst/>
          </a:prstGeom>
          <a:noFill/>
        </p:spPr>
        <p:txBody>
          <a:bodyPr wrap="none" rtlCol="0">
            <a:spAutoFit/>
          </a:bodyPr>
          <a:lstStyle/>
          <a:p>
            <a:r>
              <a:rPr lang="en-US" sz="1400" i="1" dirty="0" smtClean="0">
                <a:solidFill>
                  <a:schemeClr val="accent6"/>
                </a:solidFill>
                <a:latin typeface="Calibri" panose="020F0502020204030204" pitchFamily="34" charset="0"/>
                <a:cs typeface="Calibri" panose="020F0502020204030204" pitchFamily="34" charset="0"/>
              </a:rPr>
              <a:t>Share of median </a:t>
            </a:r>
            <a:r>
              <a:rPr lang="en-US" sz="1400" i="1" dirty="0">
                <a:solidFill>
                  <a:schemeClr val="accent6"/>
                </a:solidFill>
                <a:latin typeface="Calibri" panose="020F0502020204030204" pitchFamily="34" charset="0"/>
                <a:cs typeface="Calibri" panose="020F0502020204030204" pitchFamily="34" charset="0"/>
              </a:rPr>
              <a:t>i</a:t>
            </a:r>
            <a:r>
              <a:rPr lang="en-US" sz="1400" i="1" dirty="0" smtClean="0">
                <a:solidFill>
                  <a:schemeClr val="accent6"/>
                </a:solidFill>
                <a:latin typeface="Calibri" panose="020F0502020204030204" pitchFamily="34" charset="0"/>
                <a:cs typeface="Calibri" panose="020F0502020204030204" pitchFamily="34" charset="0"/>
              </a:rPr>
              <a:t>ncome (%)</a:t>
            </a:r>
            <a:endParaRPr lang="en-US" sz="1400" i="1" dirty="0">
              <a:solidFill>
                <a:schemeClr val="accent6"/>
              </a:solidFill>
              <a:latin typeface="Calibri" panose="020F0502020204030204" pitchFamily="34" charset="0"/>
              <a:cs typeface="Calibri" panose="020F0502020204030204" pitchFamily="34" charset="0"/>
            </a:endParaRPr>
          </a:p>
        </p:txBody>
      </p:sp>
      <p:grpSp>
        <p:nvGrpSpPr>
          <p:cNvPr id="9" name="Group 8"/>
          <p:cNvGrpSpPr/>
          <p:nvPr/>
        </p:nvGrpSpPr>
        <p:grpSpPr>
          <a:xfrm>
            <a:off x="563033" y="3723501"/>
            <a:ext cx="2065867" cy="276999"/>
            <a:chOff x="563033" y="3757499"/>
            <a:chExt cx="2065867" cy="276999"/>
          </a:xfrm>
        </p:grpSpPr>
        <p:sp>
          <p:nvSpPr>
            <p:cNvPr id="20" name="TextBox 19"/>
            <p:cNvSpPr txBox="1"/>
            <p:nvPr/>
          </p:nvSpPr>
          <p:spPr>
            <a:xfrm>
              <a:off x="563033" y="3757499"/>
              <a:ext cx="640080" cy="276999"/>
            </a:xfrm>
            <a:prstGeom prst="rect">
              <a:avLst/>
            </a:prstGeom>
            <a:noFill/>
          </p:spPr>
          <p:txBody>
            <a:bodyPr wrap="square" rtlCol="0">
              <a:spAutoFit/>
            </a:bodyPr>
            <a:lstStyle/>
            <a:p>
              <a:pPr algn="ctr"/>
              <a:r>
                <a:rPr lang="en-US" sz="1200" dirty="0" smtClean="0">
                  <a:solidFill>
                    <a:schemeClr val="accent6"/>
                  </a:solidFill>
                  <a:latin typeface="Calibri" charset="0"/>
                  <a:ea typeface="Calibri" charset="0"/>
                  <a:cs typeface="Calibri" charset="0"/>
                </a:rPr>
                <a:t>2006</a:t>
              </a:r>
              <a:endParaRPr lang="en-US" sz="1100" dirty="0">
                <a:solidFill>
                  <a:schemeClr val="accent6"/>
                </a:solidFill>
                <a:latin typeface="Calibri" charset="0"/>
                <a:ea typeface="Calibri" charset="0"/>
                <a:cs typeface="Calibri" charset="0"/>
              </a:endParaRPr>
            </a:p>
          </p:txBody>
        </p:sp>
        <p:sp>
          <p:nvSpPr>
            <p:cNvPr id="27" name="TextBox 26"/>
            <p:cNvSpPr txBox="1"/>
            <p:nvPr/>
          </p:nvSpPr>
          <p:spPr>
            <a:xfrm>
              <a:off x="1988820" y="3757499"/>
              <a:ext cx="640080" cy="276999"/>
            </a:xfrm>
            <a:prstGeom prst="rect">
              <a:avLst/>
            </a:prstGeom>
            <a:noFill/>
          </p:spPr>
          <p:txBody>
            <a:bodyPr wrap="square" rtlCol="0">
              <a:spAutoFit/>
            </a:bodyPr>
            <a:lstStyle/>
            <a:p>
              <a:pPr algn="ctr"/>
              <a:r>
                <a:rPr lang="en-US" sz="1200" dirty="0" smtClean="0">
                  <a:solidFill>
                    <a:schemeClr val="accent6"/>
                  </a:solidFill>
                  <a:latin typeface="Calibri" charset="0"/>
                  <a:ea typeface="Calibri" charset="0"/>
                  <a:cs typeface="Calibri" charset="0"/>
                </a:rPr>
                <a:t>2015</a:t>
              </a:r>
              <a:endParaRPr lang="en-US" sz="1100" dirty="0">
                <a:solidFill>
                  <a:schemeClr val="accent6"/>
                </a:solidFill>
                <a:latin typeface="Calibri" charset="0"/>
                <a:ea typeface="Calibri" charset="0"/>
                <a:cs typeface="Calibri" charset="0"/>
              </a:endParaRPr>
            </a:p>
          </p:txBody>
        </p:sp>
        <p:sp>
          <p:nvSpPr>
            <p:cNvPr id="29" name="TextBox 28"/>
            <p:cNvSpPr txBox="1"/>
            <p:nvPr/>
          </p:nvSpPr>
          <p:spPr>
            <a:xfrm>
              <a:off x="1275926" y="3757499"/>
              <a:ext cx="640080" cy="276999"/>
            </a:xfrm>
            <a:prstGeom prst="rect">
              <a:avLst/>
            </a:prstGeom>
            <a:noFill/>
          </p:spPr>
          <p:txBody>
            <a:bodyPr wrap="square" rtlCol="0">
              <a:spAutoFit/>
            </a:bodyPr>
            <a:lstStyle/>
            <a:p>
              <a:pPr algn="ctr"/>
              <a:r>
                <a:rPr lang="en-US" sz="1200" dirty="0" smtClean="0">
                  <a:solidFill>
                    <a:schemeClr val="accent6"/>
                  </a:solidFill>
                  <a:latin typeface="Calibri" charset="0"/>
                  <a:ea typeface="Calibri" charset="0"/>
                  <a:cs typeface="Calibri" charset="0"/>
                </a:rPr>
                <a:t>2010</a:t>
              </a:r>
              <a:endParaRPr lang="en-US" sz="1100" dirty="0">
                <a:solidFill>
                  <a:schemeClr val="accent6"/>
                </a:solidFill>
                <a:latin typeface="Calibri" charset="0"/>
                <a:ea typeface="Calibri" charset="0"/>
                <a:cs typeface="Calibri" charset="0"/>
              </a:endParaRPr>
            </a:p>
          </p:txBody>
        </p:sp>
      </p:grpSp>
      <p:sp>
        <p:nvSpPr>
          <p:cNvPr id="3" name="Text Placeholder 2"/>
          <p:cNvSpPr>
            <a:spLocks noGrp="1"/>
          </p:cNvSpPr>
          <p:nvPr>
            <p:ph type="body" sz="quarter" idx="10"/>
          </p:nvPr>
        </p:nvSpPr>
        <p:spPr/>
        <p:txBody>
          <a:bodyPr/>
          <a:lstStyle/>
          <a:p>
            <a:r>
              <a:rPr lang="en-US" dirty="0" smtClean="0"/>
              <a:t>Exhibit 5</a:t>
            </a:r>
            <a:endParaRPr lang="en-US" dirty="0"/>
          </a:p>
        </p:txBody>
      </p:sp>
      <p:sp>
        <p:nvSpPr>
          <p:cNvPr id="4" name="Text Placeholder 3"/>
          <p:cNvSpPr>
            <a:spLocks noGrp="1"/>
          </p:cNvSpPr>
          <p:nvPr>
            <p:ph type="body" sz="quarter" idx="11"/>
          </p:nvPr>
        </p:nvSpPr>
        <p:spPr/>
        <p:txBody>
          <a:bodyPr/>
          <a:lstStyle/>
          <a:p>
            <a:r>
              <a:rPr lang="en-US" dirty="0"/>
              <a:t>Employee Premium Contribution and Deductible as Percent of Median Household Income, 2006–2015</a:t>
            </a:r>
          </a:p>
        </p:txBody>
      </p:sp>
      <p:sp>
        <p:nvSpPr>
          <p:cNvPr id="7" name="Text Placeholder 6"/>
          <p:cNvSpPr>
            <a:spLocks noGrp="1"/>
          </p:cNvSpPr>
          <p:nvPr>
            <p:ph type="body" sz="quarter" idx="12"/>
          </p:nvPr>
        </p:nvSpPr>
        <p:spPr/>
        <p:txBody>
          <a:bodyPr/>
          <a:lstStyle/>
          <a:p>
            <a:r>
              <a:rPr lang="en-US" dirty="0"/>
              <a:t>Note: Single and family premium contributions and deductibles are combined and weighted for the distribution of single-person and family households. Estimates of median household income used in the denominator for this ratio come from the Current Population Survey (CPS), which revised its income questions in 2013. </a:t>
            </a:r>
            <a:r>
              <a:rPr lang="en-US" dirty="0" smtClean="0"/>
              <a:t>The </a:t>
            </a:r>
            <a:r>
              <a:rPr lang="en-US" dirty="0"/>
              <a:t>denominator in our ratio estimates prior to 2014 is derived from the traditional CPS income questions, while ratio estimates from 2014 are derived from the revised income questions. Household incomes are averaged over two years, and have been adjusted for the likelihood that people in </a:t>
            </a:r>
            <a:r>
              <a:rPr lang="en-US" dirty="0" smtClean="0"/>
              <a:t>a residence </a:t>
            </a:r>
            <a:r>
              <a:rPr lang="en-US" dirty="0"/>
              <a:t>purchase health insurance together.  </a:t>
            </a:r>
          </a:p>
          <a:p>
            <a:r>
              <a:rPr lang="en-US" dirty="0" smtClean="0"/>
              <a:t>Data: </a:t>
            </a:r>
            <a:r>
              <a:rPr lang="en-US" dirty="0"/>
              <a:t>Medical Expenditure Panel Survey–Insurance Component (employee premium share and deductible, 2006, 2010, and 2015); Current Population Survey (median income, </a:t>
            </a:r>
            <a:r>
              <a:rPr lang="en-US" dirty="0" smtClean="0"/>
              <a:t>2006–07</a:t>
            </a:r>
            <a:r>
              <a:rPr lang="en-US" dirty="0"/>
              <a:t>, </a:t>
            </a:r>
            <a:r>
              <a:rPr lang="en-US" dirty="0" smtClean="0"/>
              <a:t>2010–11</a:t>
            </a:r>
            <a:r>
              <a:rPr lang="en-US" dirty="0"/>
              <a:t>, </a:t>
            </a:r>
            <a:r>
              <a:rPr lang="en-US" dirty="0" smtClean="0"/>
              <a:t>and 2015–16</a:t>
            </a:r>
            <a:r>
              <a:rPr lang="en-US" dirty="0"/>
              <a:t>).</a:t>
            </a:r>
          </a:p>
        </p:txBody>
      </p:sp>
      <p:sp>
        <p:nvSpPr>
          <p:cNvPr id="18" name="TextBox 17"/>
          <p:cNvSpPr txBox="1"/>
          <p:nvPr/>
        </p:nvSpPr>
        <p:spPr>
          <a:xfrm>
            <a:off x="748491" y="4091869"/>
            <a:ext cx="1645845" cy="480131"/>
          </a:xfrm>
          <a:prstGeom prst="rect">
            <a:avLst/>
          </a:prstGeom>
          <a:noFill/>
        </p:spPr>
        <p:txBody>
          <a:bodyPr wrap="square" rtlCol="0">
            <a:spAutoFit/>
          </a:bodyPr>
          <a:lstStyle/>
          <a:p>
            <a:pPr algn="ctr">
              <a:lnSpc>
                <a:spcPct val="90000"/>
              </a:lnSpc>
            </a:pPr>
            <a:r>
              <a:rPr lang="en-US" sz="1400" dirty="0" smtClean="0">
                <a:solidFill>
                  <a:schemeClr val="accent6"/>
                </a:solidFill>
                <a:latin typeface="Calibri" charset="0"/>
                <a:ea typeface="Calibri" charset="0"/>
                <a:cs typeface="Calibri" charset="0"/>
              </a:rPr>
              <a:t>Employee premium contribution</a:t>
            </a:r>
            <a:endParaRPr lang="en-US" sz="1200" dirty="0">
              <a:solidFill>
                <a:schemeClr val="accent6"/>
              </a:solidFill>
              <a:latin typeface="Calibri" charset="0"/>
              <a:ea typeface="Calibri" charset="0"/>
              <a:cs typeface="Calibri" charset="0"/>
            </a:endParaRPr>
          </a:p>
        </p:txBody>
      </p:sp>
      <p:sp>
        <p:nvSpPr>
          <p:cNvPr id="19" name="TextBox 18"/>
          <p:cNvSpPr txBox="1"/>
          <p:nvPr/>
        </p:nvSpPr>
        <p:spPr>
          <a:xfrm>
            <a:off x="3733800" y="4091869"/>
            <a:ext cx="1645845" cy="286232"/>
          </a:xfrm>
          <a:prstGeom prst="rect">
            <a:avLst/>
          </a:prstGeom>
          <a:noFill/>
        </p:spPr>
        <p:txBody>
          <a:bodyPr wrap="square" rtlCol="0">
            <a:spAutoFit/>
          </a:bodyPr>
          <a:lstStyle/>
          <a:p>
            <a:pPr algn="ctr">
              <a:lnSpc>
                <a:spcPct val="90000"/>
              </a:lnSpc>
            </a:pPr>
            <a:r>
              <a:rPr lang="en-US" sz="1400" dirty="0" smtClean="0">
                <a:solidFill>
                  <a:schemeClr val="accent6"/>
                </a:solidFill>
                <a:latin typeface="Calibri" charset="0"/>
                <a:ea typeface="Calibri" charset="0"/>
                <a:cs typeface="Calibri" charset="0"/>
              </a:rPr>
              <a:t>Deductible</a:t>
            </a:r>
            <a:endParaRPr lang="en-US" sz="1200" dirty="0">
              <a:solidFill>
                <a:schemeClr val="accent6"/>
              </a:solidFill>
              <a:latin typeface="Calibri" charset="0"/>
              <a:ea typeface="Calibri" charset="0"/>
              <a:cs typeface="Calibri" charset="0"/>
            </a:endParaRPr>
          </a:p>
        </p:txBody>
      </p:sp>
      <p:sp>
        <p:nvSpPr>
          <p:cNvPr id="22" name="TextBox 21"/>
          <p:cNvSpPr txBox="1"/>
          <p:nvPr/>
        </p:nvSpPr>
        <p:spPr>
          <a:xfrm>
            <a:off x="6286500" y="4091869"/>
            <a:ext cx="2514600" cy="480131"/>
          </a:xfrm>
          <a:prstGeom prst="rect">
            <a:avLst/>
          </a:prstGeom>
          <a:noFill/>
        </p:spPr>
        <p:txBody>
          <a:bodyPr wrap="square" rtlCol="0">
            <a:spAutoFit/>
          </a:bodyPr>
          <a:lstStyle/>
          <a:p>
            <a:pPr algn="ctr">
              <a:lnSpc>
                <a:spcPct val="90000"/>
              </a:lnSpc>
            </a:pPr>
            <a:r>
              <a:rPr lang="en-US" sz="1400" dirty="0" smtClean="0">
                <a:solidFill>
                  <a:schemeClr val="accent6"/>
                </a:solidFill>
                <a:latin typeface="Calibri" charset="0"/>
                <a:ea typeface="Calibri" charset="0"/>
                <a:cs typeface="Calibri" charset="0"/>
              </a:rPr>
              <a:t>Combined employee premium contribution and deductible </a:t>
            </a:r>
            <a:endParaRPr lang="en-US" sz="1200" dirty="0">
              <a:solidFill>
                <a:schemeClr val="accent6"/>
              </a:solidFill>
              <a:latin typeface="Calibri" charset="0"/>
              <a:ea typeface="Calibri" charset="0"/>
              <a:cs typeface="Calibri" charset="0"/>
            </a:endParaRPr>
          </a:p>
        </p:txBody>
      </p:sp>
      <p:grpSp>
        <p:nvGrpSpPr>
          <p:cNvPr id="2" name="Group 1"/>
          <p:cNvGrpSpPr/>
          <p:nvPr/>
        </p:nvGrpSpPr>
        <p:grpSpPr>
          <a:xfrm>
            <a:off x="3505200" y="3723501"/>
            <a:ext cx="2065867" cy="276999"/>
            <a:chOff x="3458633" y="3906499"/>
            <a:chExt cx="2065867" cy="276999"/>
          </a:xfrm>
        </p:grpSpPr>
        <p:sp>
          <p:nvSpPr>
            <p:cNvPr id="23" name="TextBox 22"/>
            <p:cNvSpPr txBox="1"/>
            <p:nvPr/>
          </p:nvSpPr>
          <p:spPr>
            <a:xfrm>
              <a:off x="3458633" y="3906499"/>
              <a:ext cx="640080" cy="276999"/>
            </a:xfrm>
            <a:prstGeom prst="rect">
              <a:avLst/>
            </a:prstGeom>
            <a:noFill/>
          </p:spPr>
          <p:txBody>
            <a:bodyPr wrap="square" rtlCol="0">
              <a:spAutoFit/>
            </a:bodyPr>
            <a:lstStyle/>
            <a:p>
              <a:pPr algn="ctr"/>
              <a:r>
                <a:rPr lang="en-US" sz="1200" dirty="0" smtClean="0">
                  <a:solidFill>
                    <a:schemeClr val="accent6"/>
                  </a:solidFill>
                  <a:latin typeface="Calibri" charset="0"/>
                  <a:ea typeface="Calibri" charset="0"/>
                  <a:cs typeface="Calibri" charset="0"/>
                </a:rPr>
                <a:t>2006</a:t>
              </a:r>
              <a:endParaRPr lang="en-US" sz="1100" dirty="0">
                <a:solidFill>
                  <a:schemeClr val="accent6"/>
                </a:solidFill>
                <a:latin typeface="Calibri" charset="0"/>
                <a:ea typeface="Calibri" charset="0"/>
                <a:cs typeface="Calibri" charset="0"/>
              </a:endParaRPr>
            </a:p>
          </p:txBody>
        </p:sp>
        <p:sp>
          <p:nvSpPr>
            <p:cNvPr id="24" name="TextBox 23"/>
            <p:cNvSpPr txBox="1"/>
            <p:nvPr/>
          </p:nvSpPr>
          <p:spPr>
            <a:xfrm>
              <a:off x="4884420" y="3906499"/>
              <a:ext cx="640080" cy="276999"/>
            </a:xfrm>
            <a:prstGeom prst="rect">
              <a:avLst/>
            </a:prstGeom>
            <a:noFill/>
          </p:spPr>
          <p:txBody>
            <a:bodyPr wrap="square" rtlCol="0">
              <a:spAutoFit/>
            </a:bodyPr>
            <a:lstStyle/>
            <a:p>
              <a:pPr algn="ctr"/>
              <a:r>
                <a:rPr lang="en-US" sz="1200" dirty="0" smtClean="0">
                  <a:solidFill>
                    <a:schemeClr val="accent6"/>
                  </a:solidFill>
                  <a:latin typeface="Calibri" charset="0"/>
                  <a:ea typeface="Calibri" charset="0"/>
                  <a:cs typeface="Calibri" charset="0"/>
                </a:rPr>
                <a:t>2015</a:t>
              </a:r>
              <a:endParaRPr lang="en-US" sz="1100" dirty="0">
                <a:solidFill>
                  <a:schemeClr val="accent6"/>
                </a:solidFill>
                <a:latin typeface="Calibri" charset="0"/>
                <a:ea typeface="Calibri" charset="0"/>
                <a:cs typeface="Calibri" charset="0"/>
              </a:endParaRPr>
            </a:p>
          </p:txBody>
        </p:sp>
        <p:sp>
          <p:nvSpPr>
            <p:cNvPr id="25" name="TextBox 24"/>
            <p:cNvSpPr txBox="1"/>
            <p:nvPr/>
          </p:nvSpPr>
          <p:spPr>
            <a:xfrm>
              <a:off x="4171526" y="3906499"/>
              <a:ext cx="640080" cy="276999"/>
            </a:xfrm>
            <a:prstGeom prst="rect">
              <a:avLst/>
            </a:prstGeom>
            <a:noFill/>
          </p:spPr>
          <p:txBody>
            <a:bodyPr wrap="square" rtlCol="0">
              <a:spAutoFit/>
            </a:bodyPr>
            <a:lstStyle/>
            <a:p>
              <a:pPr algn="ctr"/>
              <a:r>
                <a:rPr lang="en-US" sz="1200" dirty="0" smtClean="0">
                  <a:solidFill>
                    <a:schemeClr val="accent6"/>
                  </a:solidFill>
                  <a:latin typeface="Calibri" charset="0"/>
                  <a:ea typeface="Calibri" charset="0"/>
                  <a:cs typeface="Calibri" charset="0"/>
                </a:rPr>
                <a:t>2010</a:t>
              </a:r>
              <a:endParaRPr lang="en-US" sz="1100" dirty="0">
                <a:solidFill>
                  <a:schemeClr val="accent6"/>
                </a:solidFill>
                <a:latin typeface="Calibri" charset="0"/>
                <a:ea typeface="Calibri" charset="0"/>
                <a:cs typeface="Calibri" charset="0"/>
              </a:endParaRPr>
            </a:p>
          </p:txBody>
        </p:sp>
      </p:grpSp>
      <p:grpSp>
        <p:nvGrpSpPr>
          <p:cNvPr id="26" name="Group 25"/>
          <p:cNvGrpSpPr/>
          <p:nvPr/>
        </p:nvGrpSpPr>
        <p:grpSpPr>
          <a:xfrm>
            <a:off x="6477000" y="3723501"/>
            <a:ext cx="2065867" cy="276999"/>
            <a:chOff x="3458633" y="3906499"/>
            <a:chExt cx="2065867" cy="276999"/>
          </a:xfrm>
        </p:grpSpPr>
        <p:sp>
          <p:nvSpPr>
            <p:cNvPr id="28" name="TextBox 27"/>
            <p:cNvSpPr txBox="1"/>
            <p:nvPr/>
          </p:nvSpPr>
          <p:spPr>
            <a:xfrm>
              <a:off x="3458633" y="3906499"/>
              <a:ext cx="640080" cy="276999"/>
            </a:xfrm>
            <a:prstGeom prst="rect">
              <a:avLst/>
            </a:prstGeom>
            <a:noFill/>
          </p:spPr>
          <p:txBody>
            <a:bodyPr wrap="square" rtlCol="0">
              <a:spAutoFit/>
            </a:bodyPr>
            <a:lstStyle/>
            <a:p>
              <a:pPr algn="ctr"/>
              <a:r>
                <a:rPr lang="en-US" sz="1200" dirty="0" smtClean="0">
                  <a:solidFill>
                    <a:schemeClr val="accent6"/>
                  </a:solidFill>
                  <a:latin typeface="Calibri" charset="0"/>
                  <a:ea typeface="Calibri" charset="0"/>
                  <a:cs typeface="Calibri" charset="0"/>
                </a:rPr>
                <a:t>2006</a:t>
              </a:r>
              <a:endParaRPr lang="en-US" sz="1100" dirty="0">
                <a:solidFill>
                  <a:schemeClr val="accent6"/>
                </a:solidFill>
                <a:latin typeface="Calibri" charset="0"/>
                <a:ea typeface="Calibri" charset="0"/>
                <a:cs typeface="Calibri" charset="0"/>
              </a:endParaRPr>
            </a:p>
          </p:txBody>
        </p:sp>
        <p:sp>
          <p:nvSpPr>
            <p:cNvPr id="30" name="TextBox 29"/>
            <p:cNvSpPr txBox="1"/>
            <p:nvPr/>
          </p:nvSpPr>
          <p:spPr>
            <a:xfrm>
              <a:off x="4884420" y="3906499"/>
              <a:ext cx="640080" cy="276999"/>
            </a:xfrm>
            <a:prstGeom prst="rect">
              <a:avLst/>
            </a:prstGeom>
            <a:noFill/>
          </p:spPr>
          <p:txBody>
            <a:bodyPr wrap="square" rtlCol="0">
              <a:spAutoFit/>
            </a:bodyPr>
            <a:lstStyle/>
            <a:p>
              <a:pPr algn="ctr"/>
              <a:r>
                <a:rPr lang="en-US" sz="1200" dirty="0" smtClean="0">
                  <a:solidFill>
                    <a:schemeClr val="accent6"/>
                  </a:solidFill>
                  <a:latin typeface="Calibri" charset="0"/>
                  <a:ea typeface="Calibri" charset="0"/>
                  <a:cs typeface="Calibri" charset="0"/>
                </a:rPr>
                <a:t>2015</a:t>
              </a:r>
              <a:endParaRPr lang="en-US" sz="1100" dirty="0">
                <a:solidFill>
                  <a:schemeClr val="accent6"/>
                </a:solidFill>
                <a:latin typeface="Calibri" charset="0"/>
                <a:ea typeface="Calibri" charset="0"/>
                <a:cs typeface="Calibri" charset="0"/>
              </a:endParaRPr>
            </a:p>
          </p:txBody>
        </p:sp>
        <p:sp>
          <p:nvSpPr>
            <p:cNvPr id="31" name="TextBox 30"/>
            <p:cNvSpPr txBox="1"/>
            <p:nvPr/>
          </p:nvSpPr>
          <p:spPr>
            <a:xfrm>
              <a:off x="4171526" y="3906499"/>
              <a:ext cx="640080" cy="276999"/>
            </a:xfrm>
            <a:prstGeom prst="rect">
              <a:avLst/>
            </a:prstGeom>
            <a:noFill/>
          </p:spPr>
          <p:txBody>
            <a:bodyPr wrap="square" rtlCol="0">
              <a:spAutoFit/>
            </a:bodyPr>
            <a:lstStyle/>
            <a:p>
              <a:pPr algn="ctr"/>
              <a:r>
                <a:rPr lang="en-US" sz="1200" dirty="0" smtClean="0">
                  <a:solidFill>
                    <a:schemeClr val="accent6"/>
                  </a:solidFill>
                  <a:latin typeface="Calibri" charset="0"/>
                  <a:ea typeface="Calibri" charset="0"/>
                  <a:cs typeface="Calibri" charset="0"/>
                </a:rPr>
                <a:t>2010</a:t>
              </a:r>
              <a:endParaRPr lang="en-US" sz="1100" dirty="0">
                <a:solidFill>
                  <a:schemeClr val="accent6"/>
                </a:solidFill>
                <a:latin typeface="Calibri" charset="0"/>
                <a:ea typeface="Calibri" charset="0"/>
                <a:cs typeface="Calibri" charset="0"/>
              </a:endParaRPr>
            </a:p>
          </p:txBody>
        </p:sp>
      </p:grpSp>
    </p:spTree>
    <p:extLst>
      <p:ext uri="{BB962C8B-B14F-4D97-AF65-F5344CB8AC3E}">
        <p14:creationId xmlns:p14="http://schemas.microsoft.com/office/powerpoint/2010/main" val="4367129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4294967295"/>
            <p:extLst>
              <p:ext uri="{D42A27DB-BD31-4B8C-83A1-F6EECF244321}">
                <p14:modId xmlns:p14="http://schemas.microsoft.com/office/powerpoint/2010/main" val="524961736"/>
              </p:ext>
            </p:extLst>
          </p:nvPr>
        </p:nvGraphicFramePr>
        <p:xfrm>
          <a:off x="0" y="855011"/>
          <a:ext cx="9132016" cy="5027613"/>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Placeholder 6"/>
          <p:cNvSpPr>
            <a:spLocks noGrp="1"/>
          </p:cNvSpPr>
          <p:nvPr>
            <p:ph type="body" sz="quarter" idx="10"/>
          </p:nvPr>
        </p:nvSpPr>
        <p:spPr/>
        <p:txBody>
          <a:bodyPr/>
          <a:lstStyle/>
          <a:p>
            <a:r>
              <a:rPr lang="en-US" dirty="0" smtClean="0"/>
              <a:t>Exhibit 6</a:t>
            </a:r>
            <a:endParaRPr lang="en-US" dirty="0"/>
          </a:p>
        </p:txBody>
      </p:sp>
      <p:sp>
        <p:nvSpPr>
          <p:cNvPr id="8" name="Text Placeholder 7"/>
          <p:cNvSpPr>
            <a:spLocks noGrp="1"/>
          </p:cNvSpPr>
          <p:nvPr>
            <p:ph type="body" sz="quarter" idx="11"/>
          </p:nvPr>
        </p:nvSpPr>
        <p:spPr/>
        <p:txBody>
          <a:bodyPr/>
          <a:lstStyle/>
          <a:p>
            <a:r>
              <a:rPr lang="en-US" dirty="0"/>
              <a:t>Average Single-Person Plan </a:t>
            </a:r>
            <a:r>
              <a:rPr lang="en-US" dirty="0" smtClean="0"/>
              <a:t>Deductible, </a:t>
            </a:r>
            <a:r>
              <a:rPr lang="en-US" dirty="0"/>
              <a:t>by State, 2015</a:t>
            </a:r>
          </a:p>
          <a:p>
            <a:endParaRPr lang="en-US" dirty="0"/>
          </a:p>
        </p:txBody>
      </p:sp>
      <p:sp>
        <p:nvSpPr>
          <p:cNvPr id="9" name="Text Placeholder 8"/>
          <p:cNvSpPr>
            <a:spLocks noGrp="1"/>
          </p:cNvSpPr>
          <p:nvPr>
            <p:ph type="body" sz="quarter" idx="12"/>
          </p:nvPr>
        </p:nvSpPr>
        <p:spPr/>
        <p:txBody>
          <a:bodyPr/>
          <a:lstStyle/>
          <a:p>
            <a:r>
              <a:rPr lang="en-US" dirty="0" smtClean="0">
                <a:latin typeface="Calibri" panose="020F0502020204030204" pitchFamily="34" charset="0"/>
                <a:cs typeface="Calibri" panose="020F0502020204030204" pitchFamily="34" charset="0"/>
              </a:rPr>
              <a:t>Data: Medical </a:t>
            </a:r>
            <a:r>
              <a:rPr lang="en-US" dirty="0">
                <a:latin typeface="Calibri" panose="020F0502020204030204" pitchFamily="34" charset="0"/>
                <a:cs typeface="Calibri" panose="020F0502020204030204" pitchFamily="34" charset="0"/>
              </a:rPr>
              <a:t>Expenditure Panel Survey–Insurance Component, 2015</a:t>
            </a:r>
            <a:r>
              <a:rPr lang="en-US" dirty="0" smtClean="0">
                <a:latin typeface="Calibri" panose="020F0502020204030204" pitchFamily="34" charset="0"/>
                <a:cs typeface="Calibri" panose="020F0502020204030204" pitchFamily="34" charset="0"/>
              </a:rPr>
              <a:t>.</a:t>
            </a:r>
            <a:endParaRPr lang="en-US" dirty="0">
              <a:latin typeface="Calibri" panose="020F0502020204030204" pitchFamily="34" charset="0"/>
              <a:cs typeface="Calibri" panose="020F0502020204030204" pitchFamily="34" charset="0"/>
            </a:endParaRPr>
          </a:p>
        </p:txBody>
      </p:sp>
      <p:sp>
        <p:nvSpPr>
          <p:cNvPr id="11" name="Text Box 10"/>
          <p:cNvSpPr txBox="1">
            <a:spLocks noChangeArrowheads="1"/>
          </p:cNvSpPr>
          <p:nvPr/>
        </p:nvSpPr>
        <p:spPr bwMode="auto">
          <a:xfrm>
            <a:off x="609600" y="1752599"/>
            <a:ext cx="1562100" cy="276999"/>
          </a:xfrm>
          <a:prstGeom prst="rect">
            <a:avLst/>
          </a:prstGeom>
          <a:noFill/>
          <a:ln w="9525" algn="ctr">
            <a:noFill/>
            <a:miter lim="800000"/>
            <a:headEnd/>
            <a:tailEnd/>
          </a:ln>
        </p:spPr>
        <p:txBody>
          <a:bodyPr wrap="square">
            <a:spAutoFit/>
          </a:bodyPr>
          <a:lstStyle/>
          <a:p>
            <a:r>
              <a:rPr lang="en-US" sz="1200" dirty="0" smtClean="0">
                <a:solidFill>
                  <a:schemeClr val="accent5"/>
                </a:solidFill>
                <a:latin typeface="Calibri" panose="020F0502020204030204" pitchFamily="34" charset="0"/>
                <a:cs typeface="Calibri" panose="020F0502020204030204" pitchFamily="34" charset="0"/>
              </a:rPr>
              <a:t>U.S. average </a:t>
            </a:r>
            <a:r>
              <a:rPr lang="en-US" sz="1200" dirty="0">
                <a:solidFill>
                  <a:schemeClr val="accent5"/>
                </a:solidFill>
                <a:latin typeface="Calibri" panose="020F0502020204030204" pitchFamily="34" charset="0"/>
                <a:cs typeface="Calibri" panose="020F0502020204030204" pitchFamily="34" charset="0"/>
              </a:rPr>
              <a:t>= </a:t>
            </a:r>
            <a:r>
              <a:rPr lang="en-US" sz="1200" dirty="0" smtClean="0">
                <a:solidFill>
                  <a:schemeClr val="accent5"/>
                </a:solidFill>
                <a:latin typeface="Calibri" panose="020F0502020204030204" pitchFamily="34" charset="0"/>
                <a:cs typeface="Calibri" panose="020F0502020204030204" pitchFamily="34" charset="0"/>
              </a:rPr>
              <a:t>$1,541</a:t>
            </a:r>
          </a:p>
        </p:txBody>
      </p:sp>
    </p:spTree>
    <p:extLst>
      <p:ext uri="{BB962C8B-B14F-4D97-AF65-F5344CB8AC3E}">
        <p14:creationId xmlns:p14="http://schemas.microsoft.com/office/powerpoint/2010/main" val="24757573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2"/>
          <p:cNvGraphicFramePr>
            <a:graphicFrameLocks/>
          </p:cNvGraphicFramePr>
          <p:nvPr>
            <p:extLst>
              <p:ext uri="{D42A27DB-BD31-4B8C-83A1-F6EECF244321}">
                <p14:modId xmlns:p14="http://schemas.microsoft.com/office/powerpoint/2010/main" val="3559861399"/>
              </p:ext>
            </p:extLst>
          </p:nvPr>
        </p:nvGraphicFramePr>
        <p:xfrm>
          <a:off x="-1" y="876300"/>
          <a:ext cx="9144001" cy="47625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2"/>
          <p:cNvSpPr>
            <a:spLocks noGrp="1"/>
          </p:cNvSpPr>
          <p:nvPr>
            <p:ph type="body" sz="quarter" idx="10"/>
          </p:nvPr>
        </p:nvSpPr>
        <p:spPr/>
        <p:txBody>
          <a:bodyPr/>
          <a:lstStyle/>
          <a:p>
            <a:r>
              <a:rPr lang="en-US" dirty="0" smtClean="0"/>
              <a:t>Exhibit 7</a:t>
            </a:r>
            <a:endParaRPr lang="en-US" dirty="0"/>
          </a:p>
        </p:txBody>
      </p:sp>
      <p:sp>
        <p:nvSpPr>
          <p:cNvPr id="4" name="Text Placeholder 3"/>
          <p:cNvSpPr>
            <a:spLocks noGrp="1"/>
          </p:cNvSpPr>
          <p:nvPr>
            <p:ph type="body" sz="quarter" idx="11"/>
          </p:nvPr>
        </p:nvSpPr>
        <p:spPr/>
        <p:txBody>
          <a:bodyPr/>
          <a:lstStyle/>
          <a:p>
            <a:r>
              <a:rPr lang="en-US" dirty="0"/>
              <a:t>Average Single-Person Plan </a:t>
            </a:r>
            <a:r>
              <a:rPr lang="en-US" dirty="0" smtClean="0"/>
              <a:t>Deductible, </a:t>
            </a:r>
            <a:r>
              <a:rPr lang="en-US" dirty="0"/>
              <a:t>2006–2015</a:t>
            </a:r>
          </a:p>
        </p:txBody>
      </p:sp>
      <p:sp>
        <p:nvSpPr>
          <p:cNvPr id="5" name="Text Placeholder 4"/>
          <p:cNvSpPr>
            <a:spLocks noGrp="1"/>
          </p:cNvSpPr>
          <p:nvPr>
            <p:ph type="body" sz="quarter" idx="12"/>
          </p:nvPr>
        </p:nvSpPr>
        <p:spPr/>
        <p:txBody>
          <a:bodyPr/>
          <a:lstStyle/>
          <a:p>
            <a:r>
              <a:rPr lang="en-US" dirty="0"/>
              <a:t>Data: Medical Expenditure Panel Survey–Insurance Component, 2006, 2010, and 2015.</a:t>
            </a:r>
          </a:p>
        </p:txBody>
      </p:sp>
      <p:sp>
        <p:nvSpPr>
          <p:cNvPr id="8" name="TextBox 7"/>
          <p:cNvSpPr txBox="1"/>
          <p:nvPr/>
        </p:nvSpPr>
        <p:spPr>
          <a:xfrm>
            <a:off x="22730" y="876300"/>
            <a:ext cx="4130170" cy="307777"/>
          </a:xfrm>
          <a:prstGeom prst="rect">
            <a:avLst/>
          </a:prstGeom>
          <a:noFill/>
        </p:spPr>
        <p:txBody>
          <a:bodyPr wrap="none" rtlCol="0">
            <a:spAutoFit/>
          </a:bodyPr>
          <a:lstStyle/>
          <a:p>
            <a:r>
              <a:rPr lang="en-US" sz="1400" i="1" dirty="0">
                <a:solidFill>
                  <a:schemeClr val="accent6"/>
                </a:solidFill>
                <a:latin typeface="Calibri" panose="020F0502020204030204" pitchFamily="34" charset="0"/>
                <a:cs typeface="Calibri" panose="020F0502020204030204" pitchFamily="34" charset="0"/>
              </a:rPr>
              <a:t>Dollars per year for single coverage paid by employees</a:t>
            </a:r>
          </a:p>
        </p:txBody>
      </p:sp>
    </p:spTree>
    <p:extLst>
      <p:ext uri="{BB962C8B-B14F-4D97-AF65-F5344CB8AC3E}">
        <p14:creationId xmlns:p14="http://schemas.microsoft.com/office/powerpoint/2010/main" val="33073646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2"/>
          <p:cNvGraphicFramePr>
            <a:graphicFrameLocks/>
          </p:cNvGraphicFramePr>
          <p:nvPr>
            <p:extLst>
              <p:ext uri="{D42A27DB-BD31-4B8C-83A1-F6EECF244321}">
                <p14:modId xmlns:p14="http://schemas.microsoft.com/office/powerpoint/2010/main" val="1072647839"/>
              </p:ext>
            </p:extLst>
          </p:nvPr>
        </p:nvGraphicFramePr>
        <p:xfrm>
          <a:off x="22730" y="1552235"/>
          <a:ext cx="9121270" cy="3972266"/>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p:cNvSpPr>
            <a:spLocks noGrp="1"/>
          </p:cNvSpPr>
          <p:nvPr>
            <p:ph type="body" sz="quarter" idx="10"/>
          </p:nvPr>
        </p:nvSpPr>
        <p:spPr/>
        <p:txBody>
          <a:bodyPr/>
          <a:lstStyle/>
          <a:p>
            <a:r>
              <a:rPr lang="en-US" dirty="0" smtClean="0"/>
              <a:t>Exhibit 8</a:t>
            </a:r>
            <a:endParaRPr lang="en-US" dirty="0"/>
          </a:p>
        </p:txBody>
      </p:sp>
      <p:sp>
        <p:nvSpPr>
          <p:cNvPr id="5" name="Text Placeholder 4"/>
          <p:cNvSpPr>
            <a:spLocks noGrp="1"/>
          </p:cNvSpPr>
          <p:nvPr>
            <p:ph type="body" sz="quarter" idx="11"/>
          </p:nvPr>
        </p:nvSpPr>
        <p:spPr/>
        <p:txBody>
          <a:bodyPr/>
          <a:lstStyle/>
          <a:p>
            <a:r>
              <a:rPr lang="en-US" dirty="0"/>
              <a:t>Average </a:t>
            </a:r>
            <a:r>
              <a:rPr lang="en-US" dirty="0" smtClean="0"/>
              <a:t>Combined Employee Premium </a:t>
            </a:r>
            <a:r>
              <a:rPr lang="en-US" dirty="0"/>
              <a:t>C</a:t>
            </a:r>
            <a:r>
              <a:rPr lang="en-US" dirty="0" smtClean="0"/>
              <a:t>ontribution </a:t>
            </a:r>
            <a:r>
              <a:rPr lang="en-US" dirty="0"/>
              <a:t>and </a:t>
            </a:r>
            <a:r>
              <a:rPr lang="en-US" dirty="0" smtClean="0"/>
              <a:t>Deductible</a:t>
            </a:r>
            <a:r>
              <a:rPr lang="en-US" dirty="0"/>
              <a:t>, </a:t>
            </a:r>
            <a:r>
              <a:rPr lang="en-US" dirty="0" smtClean="0"/>
              <a:t>2006–2015</a:t>
            </a:r>
            <a:r>
              <a:rPr lang="en-US" dirty="0"/>
              <a:t/>
            </a:r>
            <a:br>
              <a:rPr lang="en-US" dirty="0"/>
            </a:br>
            <a:endParaRPr lang="en-US" dirty="0"/>
          </a:p>
        </p:txBody>
      </p:sp>
      <p:sp>
        <p:nvSpPr>
          <p:cNvPr id="7" name="Text Placeholder 6"/>
          <p:cNvSpPr>
            <a:spLocks noGrp="1"/>
          </p:cNvSpPr>
          <p:nvPr>
            <p:ph type="body" sz="quarter" idx="12"/>
          </p:nvPr>
        </p:nvSpPr>
        <p:spPr/>
        <p:txBody>
          <a:bodyPr/>
          <a:lstStyle/>
          <a:p>
            <a:r>
              <a:rPr lang="en-US" dirty="0"/>
              <a:t>Note: Single and family premium contributions and deductibles are combined and weighted for the distribution of single-person and family </a:t>
            </a:r>
            <a:r>
              <a:rPr lang="en-US" dirty="0" smtClean="0"/>
              <a:t>households. </a:t>
            </a:r>
            <a:endParaRPr lang="en-US" dirty="0"/>
          </a:p>
          <a:p>
            <a:r>
              <a:rPr lang="en-US" dirty="0" smtClean="0"/>
              <a:t>Data: </a:t>
            </a:r>
            <a:r>
              <a:rPr lang="en-US" dirty="0"/>
              <a:t>Medical Expenditure Panel Survey–Insurance Component, 2006, 2010, and 2015. </a:t>
            </a:r>
          </a:p>
        </p:txBody>
      </p:sp>
      <p:sp>
        <p:nvSpPr>
          <p:cNvPr id="9" name="TextBox 8"/>
          <p:cNvSpPr txBox="1"/>
          <p:nvPr/>
        </p:nvSpPr>
        <p:spPr>
          <a:xfrm>
            <a:off x="22730" y="1143000"/>
            <a:ext cx="4619598" cy="307777"/>
          </a:xfrm>
          <a:prstGeom prst="rect">
            <a:avLst/>
          </a:prstGeom>
          <a:noFill/>
        </p:spPr>
        <p:txBody>
          <a:bodyPr wrap="none" rtlCol="0">
            <a:spAutoFit/>
          </a:bodyPr>
          <a:lstStyle/>
          <a:p>
            <a:r>
              <a:rPr lang="en-US" sz="1400" i="1" dirty="0">
                <a:solidFill>
                  <a:schemeClr val="accent6"/>
                </a:solidFill>
                <a:latin typeface="Calibri" panose="020F0502020204030204" pitchFamily="34" charset="0"/>
                <a:cs typeface="Calibri" panose="020F0502020204030204" pitchFamily="34" charset="0"/>
              </a:rPr>
              <a:t>Average employee share of premium plus average deductible</a:t>
            </a:r>
          </a:p>
        </p:txBody>
      </p:sp>
    </p:spTree>
    <p:extLst>
      <p:ext uri="{BB962C8B-B14F-4D97-AF65-F5344CB8AC3E}">
        <p14:creationId xmlns:p14="http://schemas.microsoft.com/office/powerpoint/2010/main" val="33655993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2"/>
          <p:cNvGraphicFramePr>
            <a:graphicFrameLocks/>
          </p:cNvGraphicFramePr>
          <p:nvPr>
            <p:extLst>
              <p:ext uri="{D42A27DB-BD31-4B8C-83A1-F6EECF244321}">
                <p14:modId xmlns:p14="http://schemas.microsoft.com/office/powerpoint/2010/main" val="1497626735"/>
              </p:ext>
            </p:extLst>
          </p:nvPr>
        </p:nvGraphicFramePr>
        <p:xfrm>
          <a:off x="22729" y="1450776"/>
          <a:ext cx="9109287" cy="3311724"/>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p:cNvSpPr>
            <a:spLocks noGrp="1"/>
          </p:cNvSpPr>
          <p:nvPr>
            <p:ph type="body" sz="quarter" idx="10"/>
          </p:nvPr>
        </p:nvSpPr>
        <p:spPr/>
        <p:txBody>
          <a:bodyPr/>
          <a:lstStyle/>
          <a:p>
            <a:r>
              <a:rPr lang="en-US" dirty="0" smtClean="0"/>
              <a:t>Exhibit 9</a:t>
            </a:r>
            <a:endParaRPr lang="en-US" dirty="0"/>
          </a:p>
        </p:txBody>
      </p:sp>
      <p:sp>
        <p:nvSpPr>
          <p:cNvPr id="5" name="Text Placeholder 4"/>
          <p:cNvSpPr>
            <a:spLocks noGrp="1"/>
          </p:cNvSpPr>
          <p:nvPr>
            <p:ph type="body" sz="quarter" idx="11"/>
          </p:nvPr>
        </p:nvSpPr>
        <p:spPr/>
        <p:txBody>
          <a:bodyPr/>
          <a:lstStyle/>
          <a:p>
            <a:r>
              <a:rPr lang="en-US" dirty="0"/>
              <a:t>Combined Employee Premium Contribution and Deductible </a:t>
            </a:r>
            <a:r>
              <a:rPr lang="en-US" dirty="0" smtClean="0"/>
              <a:t>as a </a:t>
            </a:r>
            <a:r>
              <a:rPr lang="en-US" dirty="0"/>
              <a:t>Share of Median Family </a:t>
            </a:r>
            <a:r>
              <a:rPr lang="en-US" dirty="0" smtClean="0"/>
              <a:t>Income</a:t>
            </a:r>
            <a:endParaRPr lang="en-US" dirty="0"/>
          </a:p>
        </p:txBody>
      </p:sp>
      <p:sp>
        <p:nvSpPr>
          <p:cNvPr id="7" name="Text Placeholder 6"/>
          <p:cNvSpPr>
            <a:spLocks noGrp="1"/>
          </p:cNvSpPr>
          <p:nvPr>
            <p:ph type="body" sz="quarter" idx="12"/>
          </p:nvPr>
        </p:nvSpPr>
        <p:spPr/>
        <p:txBody>
          <a:bodyPr/>
          <a:lstStyle/>
          <a:p>
            <a:r>
              <a:rPr lang="en-US" dirty="0"/>
              <a:t>Note: Single and family premium contributions and deductibles are combined and weighted for the distribution of single-person and family households. Estimates of median household income used in the denominator for this ratio come from the Current Population Survey (CPS), which revised its income questions in 2013. </a:t>
            </a:r>
            <a:r>
              <a:rPr lang="en-US" dirty="0" smtClean="0"/>
              <a:t>The </a:t>
            </a:r>
            <a:r>
              <a:rPr lang="en-US" dirty="0"/>
              <a:t>denominator in our ratio estimates prior to 2014 is derived from the traditional CPS income questions, while ratio estimates from 2014 are derived from the revised income questions. Household incomes are averaged over two years, and have been adjusted for the likelihood that people in </a:t>
            </a:r>
            <a:r>
              <a:rPr lang="en-US" dirty="0" smtClean="0"/>
              <a:t>a residence </a:t>
            </a:r>
            <a:r>
              <a:rPr lang="en-US" dirty="0"/>
              <a:t>purchase health insurance together.  </a:t>
            </a:r>
          </a:p>
          <a:p>
            <a:r>
              <a:rPr lang="en-US" dirty="0" smtClean="0"/>
              <a:t>Data: </a:t>
            </a:r>
            <a:r>
              <a:rPr lang="en-US" dirty="0"/>
              <a:t>Medical Expenditure Panel Survey–Insurance Component (employee premium share and deductible, 2006, 2010, and 2015); Current Population Survey (median income, </a:t>
            </a:r>
            <a:r>
              <a:rPr lang="en-US" dirty="0" smtClean="0"/>
              <a:t>2006–07</a:t>
            </a:r>
            <a:r>
              <a:rPr lang="en-US" dirty="0"/>
              <a:t>, </a:t>
            </a:r>
            <a:r>
              <a:rPr lang="en-US" dirty="0" smtClean="0"/>
              <a:t>2010–11</a:t>
            </a:r>
            <a:r>
              <a:rPr lang="en-US" dirty="0"/>
              <a:t>, </a:t>
            </a:r>
            <a:r>
              <a:rPr lang="en-US" dirty="0" smtClean="0"/>
              <a:t>and 2015–16</a:t>
            </a:r>
            <a:r>
              <a:rPr lang="en-US" dirty="0" smtClean="0"/>
              <a:t>).</a:t>
            </a:r>
            <a:endParaRPr lang="en-US" dirty="0"/>
          </a:p>
        </p:txBody>
      </p:sp>
      <p:sp>
        <p:nvSpPr>
          <p:cNvPr id="9" name="TextBox 8"/>
          <p:cNvSpPr txBox="1"/>
          <p:nvPr/>
        </p:nvSpPr>
        <p:spPr>
          <a:xfrm>
            <a:off x="22730" y="1143000"/>
            <a:ext cx="7230313" cy="307777"/>
          </a:xfrm>
          <a:prstGeom prst="rect">
            <a:avLst/>
          </a:prstGeom>
          <a:noFill/>
        </p:spPr>
        <p:txBody>
          <a:bodyPr wrap="none" rtlCol="0">
            <a:spAutoFit/>
          </a:bodyPr>
          <a:lstStyle/>
          <a:p>
            <a:r>
              <a:rPr lang="en-US" sz="1400" i="1" dirty="0">
                <a:solidFill>
                  <a:schemeClr val="accent6"/>
                </a:solidFill>
                <a:latin typeface="Calibri" panose="020F0502020204030204" pitchFamily="34" charset="0"/>
                <a:cs typeface="Calibri" panose="020F0502020204030204" pitchFamily="34" charset="0"/>
              </a:rPr>
              <a:t>Average employee share of premium plus average deductible as percent of median state incomes</a:t>
            </a:r>
          </a:p>
        </p:txBody>
      </p:sp>
    </p:spTree>
    <p:extLst>
      <p:ext uri="{BB962C8B-B14F-4D97-AF65-F5344CB8AC3E}">
        <p14:creationId xmlns:p14="http://schemas.microsoft.com/office/powerpoint/2010/main" val="403899792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db482772eb4b795bf93491ff32f2a39e67d7b4"/>
</p:tagLst>
</file>

<file path=ppt/theme/theme1.xml><?xml version="1.0" encoding="utf-8"?>
<a:theme xmlns:a="http://schemas.openxmlformats.org/drawingml/2006/main" name="Default Design">
  <a:themeElements>
    <a:clrScheme name="Custom 1">
      <a:dk1>
        <a:srgbClr val="000000"/>
      </a:dk1>
      <a:lt1>
        <a:srgbClr val="FFFFFF"/>
      </a:lt1>
      <a:dk2>
        <a:srgbClr val="1F497D"/>
      </a:dk2>
      <a:lt2>
        <a:srgbClr val="EEECE1"/>
      </a:lt2>
      <a:accent1>
        <a:srgbClr val="AA3607"/>
      </a:accent1>
      <a:accent2>
        <a:srgbClr val="FF7300"/>
      </a:accent2>
      <a:accent3>
        <a:srgbClr val="7AC9EF"/>
      </a:accent3>
      <a:accent4>
        <a:srgbClr val="E6F5FC"/>
      </a:accent4>
      <a:accent5>
        <a:srgbClr val="576258"/>
      </a:accent5>
      <a:accent6>
        <a:srgbClr val="33383B"/>
      </a:accent6>
      <a:hlink>
        <a:srgbClr val="576258"/>
      </a:hlink>
      <a:folHlink>
        <a:srgbClr val="576258"/>
      </a:folHlink>
    </a:clrScheme>
    <a:fontScheme name="Custom 1">
      <a:majorFont>
        <a:latin typeface="Calibri Light"/>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6F7D6530B83D94286B8B1C51D15616C" ma:contentTypeVersion="0" ma:contentTypeDescription="Create a new document." ma:contentTypeScope="" ma:versionID="75255c357ccf7f7874d5093d72c851e0">
  <xsd:schema xmlns:xsd="http://www.w3.org/2001/XMLSchema" xmlns:xs="http://www.w3.org/2001/XMLSchema" xmlns:p="http://schemas.microsoft.com/office/2006/metadata/properties" targetNamespace="http://schemas.microsoft.com/office/2006/metadata/properties" ma:root="true" ma:fieldsID="d15787acf22db4e4c0ac8b858fca640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8215CE4-BF44-432B-8190-B58DE51A85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7359C324-460F-4D7A-BB3E-DA52A6D9D874}">
  <ds:schemaRefs>
    <ds:schemaRef ds:uri="http://schemas.microsoft.com/sharepoint/v3/contenttype/forms"/>
  </ds:schemaRefs>
</ds:datastoreItem>
</file>

<file path=customXml/itemProps3.xml><?xml version="1.0" encoding="utf-8"?>
<ds:datastoreItem xmlns:ds="http://schemas.openxmlformats.org/officeDocument/2006/customXml" ds:itemID="{65359AAA-2532-4133-B895-33F7979235C9}">
  <ds:schemaRefs>
    <ds:schemaRef ds:uri="http://purl.org/dc/elements/1.1/"/>
    <ds:schemaRef ds:uri="http://purl.org/dc/dcmitype/"/>
    <ds:schemaRef ds:uri="http://schemas.microsoft.com/office/2006/documentManagement/types"/>
    <ds:schemaRef ds:uri="http://schemas.microsoft.com/office/infopath/2007/PartnerControls"/>
    <ds:schemaRef ds:uri="http://purl.org/dc/terms/"/>
    <ds:schemaRef ds:uri="http://schemas.microsoft.com/office/2006/metadata/properties"/>
    <ds:schemaRef ds:uri="http://www.w3.org/XML/1998/namespace"/>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18733</TotalTime>
  <Words>662</Words>
  <Application>Microsoft Macintosh PowerPoint</Application>
  <PresentationFormat>On-screen Show (4:3)</PresentationFormat>
  <Paragraphs>73</Paragraphs>
  <Slides>9</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Calibri Light</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Base/>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Exhibits -- State Trends in Premiums and Deductibles, 2003-2010</dc:title>
  <dc:creator>Schoen Fryer Collins Radley</dc:creator>
  <cp:lastModifiedBy>Paul Frame</cp:lastModifiedBy>
  <cp:revision>1041</cp:revision>
  <cp:lastPrinted>2016-08-15T20:42:19Z</cp:lastPrinted>
  <dcterms:created xsi:type="dcterms:W3CDTF">2007-03-19T13:30:17Z</dcterms:created>
  <dcterms:modified xsi:type="dcterms:W3CDTF">2016-10-25T16:01:03Z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0x01010016F7D6530B83D94286B8B1C51D15616C</vt:lpwstr>
  </property>
</Properties>
</file>