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"/>
  </p:notesMasterIdLst>
  <p:handoutMasterIdLst>
    <p:handoutMasterId r:id="rId7"/>
  </p:handoutMasterIdLst>
  <p:sldIdLst>
    <p:sldId id="396" r:id="rId2"/>
    <p:sldId id="397" r:id="rId3"/>
    <p:sldId id="398" r:id="rId4"/>
    <p:sldId id="399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258"/>
    <a:srgbClr val="FDD4FF"/>
    <a:srgbClr val="FFD9D9"/>
    <a:srgbClr val="FFBDD3"/>
    <a:srgbClr val="FFB0AA"/>
    <a:srgbClr val="FF7302"/>
    <a:srgbClr val="FF8066"/>
    <a:srgbClr val="104168"/>
    <a:srgbClr val="A93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86391" autoAdjust="0"/>
  </p:normalViewPr>
  <p:slideViewPr>
    <p:cSldViewPr snapToGrid="0">
      <p:cViewPr varScale="1">
        <p:scale>
          <a:sx n="149" d="100"/>
          <a:sy n="149" d="100"/>
        </p:scale>
        <p:origin x="30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Pre-ACA, $500 threshold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21.2</c:v>
                </c:pt>
                <c:pt idx="1">
                  <c:v>29.4</c:v>
                </c:pt>
                <c:pt idx="2">
                  <c:v>38.1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Post-ACA, $500 threshold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20.4</c:v>
                </c:pt>
                <c:pt idx="1">
                  <c:v>26.4</c:v>
                </c:pt>
                <c:pt idx="2">
                  <c:v>35.7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Pre-ACA, $2,000 threshold</c:v>
                </c:pt>
              </c:strCache>
            </c:strRef>
          </c:tx>
          <c:spPr>
            <a:solidFill>
              <a:srgbClr val="1041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6.4</c:v>
                </c:pt>
                <c:pt idx="1">
                  <c:v>8.7</c:v>
                </c:pt>
                <c:pt idx="2">
                  <c:v>11.2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Post-ACA, $2,000 threshold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5.8</c:v>
                </c:pt>
                <c:pt idx="1">
                  <c:v>7.4</c:v>
                </c:pt>
                <c:pt idx="2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Pre-ACA, $5,000 threshold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1.7</c:v>
                </c:pt>
                <c:pt idx="1">
                  <c:v>2.4</c:v>
                </c:pt>
                <c:pt idx="2">
                  <c:v>2.7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Post-ACA, $5,000 threshold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1.6</c:v>
                </c:pt>
                <c:pt idx="1">
                  <c:v>1.8</c:v>
                </c:pt>
                <c:pt idx="2">
                  <c:v>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06574048"/>
        <c:axId val="-1638439728"/>
      </c:barChart>
      <c:catAx>
        <c:axId val="-17065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62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8439728"/>
        <c:crosses val="autoZero"/>
        <c:auto val="1"/>
        <c:lblAlgn val="ctr"/>
        <c:lblOffset val="100"/>
        <c:noMultiLvlLbl val="0"/>
      </c:catAx>
      <c:valAx>
        <c:axId val="-1638439728"/>
        <c:scaling>
          <c:orientation val="minMax"/>
          <c:max val="70.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62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6574048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Pre-ACA, $500 threshold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37.8</c:v>
                </c:pt>
                <c:pt idx="1">
                  <c:v>50.0</c:v>
                </c:pt>
                <c:pt idx="2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Post-ACA, $500 threshold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36.4</c:v>
                </c:pt>
                <c:pt idx="1">
                  <c:v>47.5</c:v>
                </c:pt>
                <c:pt idx="2">
                  <c:v>59.4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Pre-ACA, $2,000 threshold</c:v>
                </c:pt>
              </c:strCache>
            </c:strRef>
          </c:tx>
          <c:spPr>
            <a:solidFill>
              <a:srgbClr val="1041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18.4</c:v>
                </c:pt>
                <c:pt idx="1">
                  <c:v>26.3</c:v>
                </c:pt>
                <c:pt idx="2">
                  <c:v>33.5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Post-ACA, $2,000 threshold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17.0</c:v>
                </c:pt>
                <c:pt idx="1">
                  <c:v>24.7</c:v>
                </c:pt>
                <c:pt idx="2">
                  <c:v>31.9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Pre-ACA, $5,000 threshold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6.5</c:v>
                </c:pt>
                <c:pt idx="1">
                  <c:v>9.4</c:v>
                </c:pt>
                <c:pt idx="2">
                  <c:v>13.3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Post-ACA, $5,000 threshold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6.8</c:v>
                </c:pt>
                <c:pt idx="1">
                  <c:v>7.1</c:v>
                </c:pt>
                <c:pt idx="2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0340592"/>
        <c:axId val="-1620347072"/>
      </c:barChart>
      <c:catAx>
        <c:axId val="-162034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62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0347072"/>
        <c:crosses val="autoZero"/>
        <c:auto val="1"/>
        <c:lblAlgn val="ctr"/>
        <c:lblOffset val="100"/>
        <c:noMultiLvlLbl val="0"/>
      </c:catAx>
      <c:valAx>
        <c:axId val="-1620347072"/>
        <c:scaling>
          <c:orientation val="minMax"/>
          <c:max val="70.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62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034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Pre-ACA, $500 threshold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37.8</c:v>
                </c:pt>
                <c:pt idx="1">
                  <c:v>50.0</c:v>
                </c:pt>
                <c:pt idx="2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Post-ACA, $500 threshold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39.8</c:v>
                </c:pt>
                <c:pt idx="1">
                  <c:v>51.3</c:v>
                </c:pt>
                <c:pt idx="2">
                  <c:v>60.7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Pre-ACA, $2,000 threshold</c:v>
                </c:pt>
              </c:strCache>
            </c:strRef>
          </c:tx>
          <c:spPr>
            <a:solidFill>
              <a:srgbClr val="1041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18.4</c:v>
                </c:pt>
                <c:pt idx="1">
                  <c:v>26.3</c:v>
                </c:pt>
                <c:pt idx="2">
                  <c:v>33.5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Post-ACA, $2,000 threshold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19.9</c:v>
                </c:pt>
                <c:pt idx="1">
                  <c:v>28.5</c:v>
                </c:pt>
                <c:pt idx="2">
                  <c:v>35.2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Pre-ACA, $5,000 threshold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6.5</c:v>
                </c:pt>
                <c:pt idx="1">
                  <c:v>9.4</c:v>
                </c:pt>
                <c:pt idx="2">
                  <c:v>13.3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Post-ACA, $5,000 threshold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57625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133%–249% FPL</c:v>
                </c:pt>
                <c:pt idx="1">
                  <c:v>250%–399% FPL</c:v>
                </c:pt>
                <c:pt idx="2">
                  <c:v>400%+ FPL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5.7</c:v>
                </c:pt>
                <c:pt idx="1">
                  <c:v>12.5</c:v>
                </c:pt>
                <c:pt idx="2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0597136"/>
        <c:axId val="-1615968368"/>
      </c:barChart>
      <c:catAx>
        <c:axId val="-162059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62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5968368"/>
        <c:crosses val="autoZero"/>
        <c:auto val="1"/>
        <c:lblAlgn val="ctr"/>
        <c:lblOffset val="100"/>
        <c:noMultiLvlLbl val="0"/>
      </c:catAx>
      <c:valAx>
        <c:axId val="-1615968368"/>
        <c:scaling>
          <c:orientation val="minMax"/>
          <c:max val="70.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762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059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4EF529-1E16-8F42-8100-6C5B5593DA27}" type="datetimeFigureOut">
              <a:rPr lang="en-US">
                <a:latin typeface="Calibri Light" charset="0"/>
              </a:rPr>
              <a:pPr>
                <a:defRPr/>
              </a:pPr>
              <a:t>9/9/16</a:t>
            </a:fld>
            <a:endParaRPr lang="en-US" dirty="0">
              <a:latin typeface="Calibri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61D3EA-0ADC-1A4E-A739-3169D7F8DEDB}" type="slidenum">
              <a:rPr lang="en-US">
                <a:latin typeface="Calibri Light" charset="0"/>
              </a:rPr>
              <a:pPr>
                <a:defRPr/>
              </a:pPr>
              <a:t>‹#›</a:t>
            </a:fld>
            <a:endParaRPr lang="en-US" dirty="0">
              <a:latin typeface="Calibri Light" charset="0"/>
            </a:endParaRPr>
          </a:p>
        </p:txBody>
      </p:sp>
      <p:pic>
        <p:nvPicPr>
          <p:cNvPr id="16389" name="Picture 5" descr="CFlogo_2014_4-color_PMS_K_outline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9" y="8587423"/>
            <a:ext cx="2017889" cy="5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12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67756023-9739-487E-AA2B-7A78600DB984}" type="datetimeFigureOut">
              <a:rPr lang="en-US" smtClean="0"/>
              <a:pPr/>
              <a:t>9/9/16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60"/>
            <a:ext cx="5588000" cy="41776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55ADB526-017D-4E6D-A189-5702C71EF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5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1437-9092-44B2-90C7-3C6D59153F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1437-9092-44B2-90C7-3C6D59153F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1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1437-9092-44B2-90C7-3C6D59153FF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4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81437-9092-44B2-90C7-3C6D59153FF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9CD9CB3-3A1F-4446-B9A7-3ED7078B9F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2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47FF244-9096-1B45-BA69-8B241D77E4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0825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1775" y="1066800"/>
            <a:ext cx="42656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066800"/>
            <a:ext cx="4265612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6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Calibri Light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Calibri Light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 anchor="t"/>
          <a:lstStyle>
            <a:lvl1pPr>
              <a:defRPr sz="26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048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5"/>
                </a:solidFill>
              </a:defRPr>
            </a:lvl1pPr>
            <a:lvl2pPr>
              <a:defRPr sz="1400">
                <a:solidFill>
                  <a:schemeClr val="accent5"/>
                </a:solidFill>
              </a:defRPr>
            </a:lvl2pPr>
            <a:lvl3pPr>
              <a:defRPr sz="1200">
                <a:solidFill>
                  <a:schemeClr val="accent5"/>
                </a:solidFill>
              </a:defRPr>
            </a:lvl3pPr>
            <a:lvl4pPr>
              <a:defRPr sz="1100">
                <a:solidFill>
                  <a:schemeClr val="accent5"/>
                </a:solidFill>
              </a:defRPr>
            </a:lvl4pPr>
            <a:lvl5pPr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>
          <a:xfrm>
            <a:off x="0" y="6128658"/>
            <a:ext cx="8991600" cy="609600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l">
              <a:buNone/>
              <a:defRPr sz="1100">
                <a:solidFill>
                  <a:schemeClr val="accent5"/>
                </a:solidFill>
              </a:defRPr>
            </a:lvl2pPr>
            <a:lvl3pPr marL="914400" indent="0" algn="l">
              <a:buNone/>
              <a:defRPr sz="1100">
                <a:solidFill>
                  <a:schemeClr val="accent5"/>
                </a:solidFill>
              </a:defRPr>
            </a:lvl3pPr>
            <a:lvl4pPr marL="1371600" indent="0" algn="l">
              <a:buNone/>
              <a:defRPr sz="1100">
                <a:solidFill>
                  <a:schemeClr val="accent5"/>
                </a:solidFill>
              </a:defRPr>
            </a:lvl4pPr>
            <a:lvl5pPr marL="1828800" indent="0" algn="l">
              <a:buNone/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CC6964-7B54-064A-B31D-DB278A5CB2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5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A48E77-557D-0441-BF24-7F0936EB945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4C29385-C4FE-3348-8039-ABCDCDCCBB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BB2491-389E-F04C-8008-B0E54D7E5B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72B731B-4214-E947-85E0-5A691331BA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3C2B94D-3879-1F42-81B0-7BF34F3F49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762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 smtClean="0">
                <a:latin typeface="Calibri Light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9356B36-0106-C64C-8336-6064633A72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5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429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150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 kern="1200">
          <a:solidFill>
            <a:schemeClr val="tx1"/>
          </a:solidFill>
          <a:latin typeface="Calibri Light" charset="0"/>
          <a:ea typeface="ＭＳ Ｐゴシック" charset="-128"/>
          <a:cs typeface="Calibri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Calibri Light" charset="0"/>
          <a:ea typeface="ＭＳ Ｐゴシック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Calibri Light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Calibri Light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Calibri Light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Calibri Light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830997"/>
          </a:xfrm>
        </p:spPr>
        <p:txBody>
          <a:bodyPr/>
          <a:lstStyle/>
          <a:p>
            <a:r>
              <a:rPr lang="en-US" sz="2300" b="0" dirty="0"/>
              <a:t>Change in Probability That Out-of-Pocket Spending Equals or Exceeds Thresholds as Marketplace Enrollment </a:t>
            </a:r>
            <a:r>
              <a:rPr lang="en-US" sz="2300" b="0" dirty="0" smtClean="0"/>
              <a:t>Increases</a:t>
            </a:r>
            <a:endParaRPr lang="en-US" sz="23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86" y="2040914"/>
            <a:ext cx="66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76258"/>
                </a:solidFill>
              </a:rPr>
              <a:t>Percent</a:t>
            </a:r>
            <a:endParaRPr lang="en-US" sz="1200" dirty="0">
              <a:solidFill>
                <a:srgbClr val="57625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76672"/>
            <a:ext cx="8904718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Notes: Average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marketplace enrollment in June 2014 was 2.6 percent of the adult population. Regression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models adjust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for marketplace enrollment rate (the number of individuals enrolled divided by the total adult population), state Medicaid expansion status (year interacted with whether a state had expanded Medicaid), and year, and control for age, work status, gender, education level, marital status, and state dummies.</a:t>
            </a:r>
          </a:p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Data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Current Population Surveys, 2010–2014, and Charles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Gaba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2016.</a:t>
            </a:r>
            <a:endParaRPr lang="en-US" sz="1100" dirty="0">
              <a:solidFill>
                <a:srgbClr val="57625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55" y="6210832"/>
            <a:ext cx="2172716" cy="647192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0" y="6245352"/>
            <a:ext cx="6674266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Source: S.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Glied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C. </a:t>
            </a:r>
            <a:r>
              <a:rPr lang="en-US" sz="1100" dirty="0" err="1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Solís-Román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and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S.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Parikh,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How the ACA’s Health Insurance Expansions Have Affected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Out-of-Pocket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Cost-Sharing and Spending on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Premiums,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The Commonwealth Fund,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September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2016.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0795105"/>
              </p:ext>
            </p:extLst>
          </p:nvPr>
        </p:nvGraphicFramePr>
        <p:xfrm>
          <a:off x="37174" y="2340864"/>
          <a:ext cx="9025128" cy="303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36" y="1669169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$500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538" y="1669169"/>
            <a:ext cx="1382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$500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0465" y="1669169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$2,000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7737" y="1669169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$2,000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7372" y="1669169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$5,000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768" y="1669169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$5,000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40" y="1729757"/>
            <a:ext cx="118872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8355" y="1729757"/>
            <a:ext cx="118872" cy="1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6812" y="1729757"/>
            <a:ext cx="118872" cy="118872"/>
          </a:xfrm>
          <a:prstGeom prst="rect">
            <a:avLst/>
          </a:prstGeom>
          <a:solidFill>
            <a:srgbClr val="1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60870" y="1729757"/>
            <a:ext cx="118872" cy="11887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37008" y="1729757"/>
            <a:ext cx="118872" cy="118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3003" y="1729757"/>
            <a:ext cx="118872" cy="11887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1143000"/>
            <a:ext cx="883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5"/>
                </a:solidFill>
              </a:rPr>
              <a:t>As enrollment increases </a:t>
            </a:r>
            <a:r>
              <a:rPr lang="en-US" sz="1600" i="1" dirty="0">
                <a:solidFill>
                  <a:schemeClr val="accent5"/>
                </a:solidFill>
              </a:rPr>
              <a:t>from </a:t>
            </a:r>
            <a:r>
              <a:rPr lang="en-US" sz="1600" i="1" dirty="0" smtClean="0">
                <a:solidFill>
                  <a:schemeClr val="accent5"/>
                </a:solidFill>
              </a:rPr>
              <a:t>0% </a:t>
            </a:r>
            <a:r>
              <a:rPr lang="en-US" sz="1600" i="1" dirty="0">
                <a:solidFill>
                  <a:schemeClr val="accent5"/>
                </a:solidFill>
              </a:rPr>
              <a:t>to </a:t>
            </a:r>
            <a:r>
              <a:rPr lang="en-US" sz="1600" i="1" dirty="0" smtClean="0">
                <a:solidFill>
                  <a:schemeClr val="accent5"/>
                </a:solidFill>
              </a:rPr>
              <a:t>2.6% </a:t>
            </a:r>
            <a:r>
              <a:rPr lang="en-US" sz="1600" i="1" dirty="0">
                <a:solidFill>
                  <a:schemeClr val="accent5"/>
                </a:solidFill>
              </a:rPr>
              <a:t>of </a:t>
            </a:r>
            <a:r>
              <a:rPr lang="en-US" sz="1600" i="1" dirty="0" smtClean="0">
                <a:solidFill>
                  <a:schemeClr val="accent5"/>
                </a:solidFill>
              </a:rPr>
              <a:t>population</a:t>
            </a:r>
            <a:r>
              <a:rPr lang="en-US" sz="1600" i="1" dirty="0">
                <a:solidFill>
                  <a:schemeClr val="accent5"/>
                </a:solidFill>
              </a:rPr>
              <a:t>, </a:t>
            </a:r>
            <a:r>
              <a:rPr lang="en-US" sz="1600" i="1" dirty="0" smtClean="0">
                <a:solidFill>
                  <a:schemeClr val="accent5"/>
                </a:solidFill>
              </a:rPr>
              <a:t>adjusted </a:t>
            </a:r>
            <a:r>
              <a:rPr lang="en-US" sz="1600" i="1" dirty="0">
                <a:solidFill>
                  <a:schemeClr val="accent5"/>
                </a:solidFill>
              </a:rPr>
              <a:t>for </a:t>
            </a:r>
            <a:r>
              <a:rPr lang="en-US" sz="1600" i="1" dirty="0" smtClean="0">
                <a:solidFill>
                  <a:schemeClr val="accent5"/>
                </a:solidFill>
              </a:rPr>
              <a:t>changing population characteristics</a:t>
            </a:r>
            <a:endParaRPr lang="en-US" sz="16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830997"/>
          </a:xfrm>
        </p:spPr>
        <p:txBody>
          <a:bodyPr/>
          <a:lstStyle/>
          <a:p>
            <a:r>
              <a:rPr lang="en-US" sz="2300" b="0" dirty="0"/>
              <a:t>Change in Probability That </a:t>
            </a:r>
            <a:r>
              <a:rPr lang="en-US" sz="2300" b="0" dirty="0" smtClean="0"/>
              <a:t>Combined Out-of-Pocket and Premium Spending </a:t>
            </a:r>
            <a:r>
              <a:rPr lang="en-US" sz="2300" b="0" dirty="0"/>
              <a:t>Equals or Exceeds Thresholds as Marketplace Enrollment </a:t>
            </a:r>
            <a:r>
              <a:rPr lang="en-US" sz="2300" b="0" dirty="0" smtClean="0"/>
              <a:t>Increases</a:t>
            </a:r>
            <a:endParaRPr lang="en-US" sz="23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86" y="2040914"/>
            <a:ext cx="66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76258"/>
                </a:solidFill>
              </a:rPr>
              <a:t>Percent</a:t>
            </a:r>
            <a:endParaRPr lang="en-US" sz="1200" dirty="0">
              <a:solidFill>
                <a:srgbClr val="57625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76672"/>
            <a:ext cx="8904718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Notes: Average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marketplace enrollment in June 2014 was 2.6 percent of the adult population. Regression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models adjust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for marketplace enrollment rate (the number of individuals enrolled divided by the total adult population), state Medicaid expansion status (year interacted with whether a state had expanded Medicaid), and year, and control for age, work status, gender, education level, marital status, and state dummies.</a:t>
            </a:r>
          </a:p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Data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Current Population Surveys, 2010–2014, and Charles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Gaba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2016.</a:t>
            </a:r>
            <a:endParaRPr lang="en-US" sz="1100" dirty="0">
              <a:solidFill>
                <a:srgbClr val="57625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55" y="6210832"/>
            <a:ext cx="2172716" cy="647192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0" y="6245352"/>
            <a:ext cx="6674266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Source: S.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Glied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C. </a:t>
            </a:r>
            <a:r>
              <a:rPr lang="en-US" sz="1100" dirty="0" err="1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Solís-Román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and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S.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Parikh,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How the ACA’s Health Insurance Expansions Have Affected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Out-of-Pocket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Cost-Sharing and Spending on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Premiums,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The Commonwealth Fund,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September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2016.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0266093"/>
              </p:ext>
            </p:extLst>
          </p:nvPr>
        </p:nvGraphicFramePr>
        <p:xfrm>
          <a:off x="37174" y="2340864"/>
          <a:ext cx="9025128" cy="303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36" y="1669169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$500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538" y="1669169"/>
            <a:ext cx="1382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$500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0465" y="1669169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$2,000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7737" y="1669169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$2,000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7372" y="1669169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$5,000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768" y="1669169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$5,000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40" y="1729757"/>
            <a:ext cx="118872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8355" y="1729757"/>
            <a:ext cx="118872" cy="1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6812" y="1729757"/>
            <a:ext cx="118872" cy="118872"/>
          </a:xfrm>
          <a:prstGeom prst="rect">
            <a:avLst/>
          </a:prstGeom>
          <a:solidFill>
            <a:srgbClr val="1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60870" y="1729757"/>
            <a:ext cx="118872" cy="11887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37008" y="1729757"/>
            <a:ext cx="118872" cy="118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3003" y="1729757"/>
            <a:ext cx="118872" cy="11887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1143000"/>
            <a:ext cx="883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5"/>
                </a:solidFill>
              </a:rPr>
              <a:t>As enrollment increases </a:t>
            </a:r>
            <a:r>
              <a:rPr lang="en-US" sz="1600" i="1" dirty="0">
                <a:solidFill>
                  <a:schemeClr val="accent5"/>
                </a:solidFill>
              </a:rPr>
              <a:t>from </a:t>
            </a:r>
            <a:r>
              <a:rPr lang="en-US" sz="1600" i="1" dirty="0" smtClean="0">
                <a:solidFill>
                  <a:schemeClr val="accent5"/>
                </a:solidFill>
              </a:rPr>
              <a:t>0% </a:t>
            </a:r>
            <a:r>
              <a:rPr lang="en-US" sz="1600" i="1" dirty="0">
                <a:solidFill>
                  <a:schemeClr val="accent5"/>
                </a:solidFill>
              </a:rPr>
              <a:t>to </a:t>
            </a:r>
            <a:r>
              <a:rPr lang="en-US" sz="1600" i="1" dirty="0" smtClean="0">
                <a:solidFill>
                  <a:schemeClr val="accent5"/>
                </a:solidFill>
              </a:rPr>
              <a:t>2.6% </a:t>
            </a:r>
            <a:r>
              <a:rPr lang="en-US" sz="1600" i="1" dirty="0">
                <a:solidFill>
                  <a:schemeClr val="accent5"/>
                </a:solidFill>
              </a:rPr>
              <a:t>of </a:t>
            </a:r>
            <a:r>
              <a:rPr lang="en-US" sz="1600" i="1" dirty="0" smtClean="0">
                <a:solidFill>
                  <a:schemeClr val="accent5"/>
                </a:solidFill>
              </a:rPr>
              <a:t>population</a:t>
            </a:r>
            <a:r>
              <a:rPr lang="en-US" sz="1600" i="1" dirty="0">
                <a:solidFill>
                  <a:schemeClr val="accent5"/>
                </a:solidFill>
              </a:rPr>
              <a:t>, </a:t>
            </a:r>
            <a:r>
              <a:rPr lang="en-US" sz="1600" i="1" dirty="0" smtClean="0">
                <a:solidFill>
                  <a:schemeClr val="accent5"/>
                </a:solidFill>
              </a:rPr>
              <a:t>adjusted </a:t>
            </a:r>
            <a:r>
              <a:rPr lang="en-US" sz="1600" i="1" dirty="0">
                <a:solidFill>
                  <a:schemeClr val="accent5"/>
                </a:solidFill>
              </a:rPr>
              <a:t>for </a:t>
            </a:r>
            <a:r>
              <a:rPr lang="en-US" sz="1600" i="1" dirty="0" smtClean="0">
                <a:solidFill>
                  <a:schemeClr val="accent5"/>
                </a:solidFill>
              </a:rPr>
              <a:t>changing population characteristics</a:t>
            </a:r>
            <a:endParaRPr lang="en-US" sz="16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54162"/>
          </a:xfrm>
        </p:spPr>
        <p:txBody>
          <a:bodyPr/>
          <a:lstStyle/>
          <a:p>
            <a:r>
              <a:rPr lang="en-US" sz="2300" b="0" dirty="0"/>
              <a:t>Effects of Economic, Health System, and </a:t>
            </a:r>
            <a:r>
              <a:rPr lang="en-US" sz="2300" b="0" dirty="0" err="1"/>
              <a:t>Nonmarketplace</a:t>
            </a:r>
            <a:r>
              <a:rPr lang="en-US" sz="2300" b="0" dirty="0"/>
              <a:t> Enrollment Changes on Probability That Combined Out-of-Pocket and Premium Spending Equals or Exceeds Thresholds Between 2013 and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86" y="2040914"/>
            <a:ext cx="66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576258"/>
                </a:solidFill>
              </a:rPr>
              <a:t>Percent</a:t>
            </a:r>
            <a:endParaRPr lang="en-US" sz="1200" dirty="0">
              <a:solidFill>
                <a:srgbClr val="57625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07394"/>
            <a:ext cx="8904718" cy="9387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Notes: Average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marketplace enrollment in June 2014 was 2.6 percent of the adult population. Regression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models adjust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for marketplace enrollment rate (the number of individuals enrolled divided by the total adult population), state Medicaid expansion status (year interacted with whether a state had expanded Medicaid), and year, and control for age, work status, gender, education level, marital status, and state dummies. Estimates based on 2014 year dummy (compared to 2013).</a:t>
            </a:r>
          </a:p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Data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Current Population Surveys, 2010–2014, and Charles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Gaba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2016.</a:t>
            </a:r>
            <a:endParaRPr lang="en-US" sz="1100" dirty="0">
              <a:solidFill>
                <a:srgbClr val="57625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55" y="6210832"/>
            <a:ext cx="2172716" cy="647192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0" y="6245352"/>
            <a:ext cx="6674266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Source: S.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Glied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C. </a:t>
            </a:r>
            <a:r>
              <a:rPr lang="en-US" sz="1100" dirty="0" err="1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Solís-Román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and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S.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Parikh,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How the ACA’s Health Insurance Expansions Have Affected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Out-of-Pocket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Cost-Sharing and Spending on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Premiums,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The Commonwealth Fund,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September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2016.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03597001"/>
              </p:ext>
            </p:extLst>
          </p:nvPr>
        </p:nvGraphicFramePr>
        <p:xfrm>
          <a:off x="37174" y="2340864"/>
          <a:ext cx="9025128" cy="286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736" y="1669169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$500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538" y="1669169"/>
            <a:ext cx="1382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$500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0465" y="1669169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$2,000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7737" y="1669169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$2,000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7372" y="1669169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Pre-ACA, $5,000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768" y="1669169"/>
            <a:ext cx="146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576258"/>
                </a:solidFill>
              </a:rPr>
              <a:t>Post-ACA, $5,000 threshold</a:t>
            </a:r>
            <a:endParaRPr lang="en-US" sz="900" dirty="0">
              <a:solidFill>
                <a:srgbClr val="5762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40" y="1729757"/>
            <a:ext cx="118872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8355" y="1729757"/>
            <a:ext cx="118872" cy="1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56812" y="1729757"/>
            <a:ext cx="118872" cy="118872"/>
          </a:xfrm>
          <a:prstGeom prst="rect">
            <a:avLst/>
          </a:prstGeom>
          <a:solidFill>
            <a:srgbClr val="1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60870" y="1729757"/>
            <a:ext cx="118872" cy="11887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37008" y="1729757"/>
            <a:ext cx="118872" cy="118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3003" y="1729757"/>
            <a:ext cx="118872" cy="11887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769441"/>
          </a:xfrm>
        </p:spPr>
        <p:txBody>
          <a:bodyPr/>
          <a:lstStyle/>
          <a:p>
            <a:r>
              <a:rPr lang="en-US" sz="2200" b="0" dirty="0"/>
              <a:t>Reduction in Probability That Out-of-Pocket Health Spending Equals or Exceeds $2,000 as Marketplace Enrollment Rate </a:t>
            </a:r>
            <a:r>
              <a:rPr lang="en-US" sz="2200" b="0" dirty="0" smtClean="0"/>
              <a:t>Increases</a:t>
            </a:r>
            <a:endParaRPr lang="en-US" sz="2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548" y="2254565"/>
            <a:ext cx="2186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76258"/>
                </a:solidFill>
              </a:rPr>
              <a:t>Percentage-point reduction</a:t>
            </a:r>
            <a:endParaRPr lang="en-US" sz="1400" dirty="0">
              <a:solidFill>
                <a:srgbClr val="57625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45949"/>
            <a:ext cx="8904718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Note: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Coefficients on marketplace enrollment rates from regressions are multiplied by each state's average marketplace enrollment rate (2.6% is the national average) to provide adjusted reduction in probability of spending at or above threshold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.</a:t>
            </a:r>
            <a:endParaRPr lang="en-US" sz="1100" dirty="0">
              <a:solidFill>
                <a:srgbClr val="576258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Data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Current Population Survey, 2014, and Charles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Gaba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2016.</a:t>
            </a:r>
            <a:endParaRPr lang="en-US" sz="1100" dirty="0">
              <a:solidFill>
                <a:srgbClr val="576258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55" y="6210832"/>
            <a:ext cx="2172716" cy="647192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0" y="6245352"/>
            <a:ext cx="6674266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Source: S. </a:t>
            </a:r>
            <a:r>
              <a:rPr lang="en-US" sz="1100" dirty="0" err="1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Glied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C. </a:t>
            </a:r>
            <a:r>
              <a:rPr lang="en-US" sz="1100" dirty="0" err="1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Solís-Román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, and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S.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Parikh,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How the ACA’s Health Insurance Expansions Have Affected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/>
            </a:r>
            <a:b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Out-of-Pocket </a:t>
            </a:r>
            <a:r>
              <a:rPr lang="en-US" sz="1100" i="1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Cost-Sharing and Spending on </a:t>
            </a:r>
            <a:r>
              <a:rPr lang="en-US" sz="1100" i="1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Premiums,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The Commonwealth Fund, </a:t>
            </a:r>
            <a:r>
              <a:rPr lang="en-US" sz="1100" dirty="0" smtClean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September </a:t>
            </a:r>
            <a:r>
              <a:rPr lang="en-US" sz="1100" dirty="0">
                <a:solidFill>
                  <a:srgbClr val="576258"/>
                </a:solidFill>
                <a:latin typeface="Calibri Light" charset="0"/>
                <a:ea typeface="Calibri Light" charset="0"/>
                <a:cs typeface="Calibri Light" charset="0"/>
              </a:rPr>
              <a:t>2016.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860" y="2540848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76258"/>
                </a:solidFill>
              </a:rPr>
              <a:t>1.50%+</a:t>
            </a:r>
            <a:endParaRPr lang="en-US" sz="1400" dirty="0">
              <a:solidFill>
                <a:srgbClr val="57625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860" y="2805768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76258"/>
                </a:solidFill>
              </a:rPr>
              <a:t>1.00%–1.49%</a:t>
            </a:r>
            <a:endParaRPr lang="en-US" sz="1400" dirty="0">
              <a:solidFill>
                <a:srgbClr val="5762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860" y="3070689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76258"/>
                </a:solidFill>
              </a:rPr>
              <a:t>0.50%–0.99%</a:t>
            </a:r>
            <a:endParaRPr lang="en-US" sz="1400" dirty="0">
              <a:solidFill>
                <a:srgbClr val="5762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860" y="331851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76258"/>
                </a:solidFill>
              </a:rPr>
              <a:t>&lt;0.50%</a:t>
            </a:r>
            <a:endParaRPr lang="en-US" sz="1400" dirty="0">
              <a:solidFill>
                <a:srgbClr val="5762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171" y="2627074"/>
            <a:ext cx="13716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8171" y="2891994"/>
            <a:ext cx="137160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8171" y="3156915"/>
            <a:ext cx="137160" cy="137160"/>
          </a:xfrm>
          <a:prstGeom prst="rect">
            <a:avLst/>
          </a:prstGeom>
          <a:solidFill>
            <a:srgbClr val="FF730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171" y="3404741"/>
            <a:ext cx="137160" cy="137160"/>
          </a:xfrm>
          <a:prstGeom prst="rect">
            <a:avLst/>
          </a:prstGeom>
          <a:solidFill>
            <a:schemeClr val="bg1"/>
          </a:solidFill>
          <a:ln w="9525">
            <a:solidFill>
              <a:srgbClr val="576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0" y="1555843"/>
            <a:ext cx="5280659" cy="3944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" y="1143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5"/>
                </a:solidFill>
              </a:rPr>
              <a:t>As enrollment rate increases </a:t>
            </a:r>
            <a:r>
              <a:rPr lang="en-US" sz="1600" i="1" dirty="0">
                <a:solidFill>
                  <a:schemeClr val="accent5"/>
                </a:solidFill>
              </a:rPr>
              <a:t>from </a:t>
            </a:r>
            <a:r>
              <a:rPr lang="en-US" sz="1600" i="1" dirty="0" smtClean="0">
                <a:solidFill>
                  <a:schemeClr val="accent5"/>
                </a:solidFill>
              </a:rPr>
              <a:t>zero to </a:t>
            </a:r>
            <a:r>
              <a:rPr lang="en-US" sz="1600" i="1" smtClean="0">
                <a:solidFill>
                  <a:schemeClr val="accent5"/>
                </a:solidFill>
              </a:rPr>
              <a:t>state rate </a:t>
            </a:r>
            <a:r>
              <a:rPr lang="en-US" sz="1600" i="1" dirty="0" smtClean="0">
                <a:solidFill>
                  <a:schemeClr val="accent5"/>
                </a:solidFill>
              </a:rPr>
              <a:t>in 2014, adjusted </a:t>
            </a:r>
            <a:r>
              <a:rPr lang="en-US" sz="1600" i="1" dirty="0">
                <a:solidFill>
                  <a:schemeClr val="accent5"/>
                </a:solidFill>
              </a:rPr>
              <a:t>for </a:t>
            </a:r>
            <a:r>
              <a:rPr lang="en-US" sz="1600" i="1" dirty="0" smtClean="0">
                <a:solidFill>
                  <a:schemeClr val="accent5"/>
                </a:solidFill>
              </a:rPr>
              <a:t>changing population characteristics</a:t>
            </a:r>
            <a:endParaRPr lang="en-US" sz="16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A3607"/>
      </a:accent1>
      <a:accent2>
        <a:srgbClr val="FF7300"/>
      </a:accent2>
      <a:accent3>
        <a:srgbClr val="7AC9EF"/>
      </a:accent3>
      <a:accent4>
        <a:srgbClr val="E6F5FC"/>
      </a:accent4>
      <a:accent5>
        <a:srgbClr val="576258"/>
      </a:accent5>
      <a:accent6>
        <a:srgbClr val="33383B"/>
      </a:accent6>
      <a:hlink>
        <a:srgbClr val="576258"/>
      </a:hlink>
      <a:folHlink>
        <a:srgbClr val="5762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ommers_medicaid_expansion_texas_exhibits_v2" id="{5C9172A6-79FF-9A46-8602-5C907997C1F8}" vid="{D6610EB1-5152-2748-A865-4C187B439A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exhibits</Template>
  <TotalTime>388</TotalTime>
  <Words>666</Words>
  <Application>Microsoft Macintosh PowerPoint</Application>
  <PresentationFormat>On-screen Show (4:3)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ＭＳ Ｐゴシック</vt:lpstr>
      <vt:lpstr>Trebuchet MS</vt:lpstr>
      <vt:lpstr>Theme2</vt:lpstr>
      <vt:lpstr>Change in Probability That Out-of-Pocket Spending Equals or Exceeds Thresholds as Marketplace Enrollment Increases</vt:lpstr>
      <vt:lpstr>Change in Probability That Combined Out-of-Pocket and Premium Spending Equals or Exceeds Thresholds as Marketplace Enrollment Increases</vt:lpstr>
      <vt:lpstr>Effects of Economic, Health System, and Nonmarketplace Enrollment Changes on Probability That Combined Out-of-Pocket and Premium Spending Equals or Exceeds Thresholds Between 2013 and 2014</vt:lpstr>
      <vt:lpstr>Reduction in Probability That Out-of-Pocket Health Spending Equals or Exceeds $2,000 as Marketplace Enrollment Rate Increases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Benefit of Employer-Sponsored Insurance by Coverage Amount</dc:title>
  <dc:creator>Jen Wilson</dc:creator>
  <cp:lastModifiedBy>Paul Frame</cp:lastModifiedBy>
  <cp:revision>109</cp:revision>
  <cp:lastPrinted>2016-09-02T17:57:10Z</cp:lastPrinted>
  <dcterms:created xsi:type="dcterms:W3CDTF">2016-05-26T19:57:27Z</dcterms:created>
  <dcterms:modified xsi:type="dcterms:W3CDTF">2016-09-09T17:58:13Z</dcterms:modified>
</cp:coreProperties>
</file>