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5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CS" initials="CS" lastIdx="4" clrIdx="1"/>
  <p:cmAuthor id="3" name="Chris Hollander" initials="CH" lastIdx="3" clrIdx="2"/>
  <p:cmAuthor id="4" name="Munira Gunja" initials="MG" lastIdx="2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737F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0" autoAdjust="0"/>
    <p:restoredTop sz="95491" autoAdjust="0"/>
  </p:normalViewPr>
  <p:slideViewPr>
    <p:cSldViewPr snapToObjects="1">
      <p:cViewPr varScale="1">
        <p:scale>
          <a:sx n="149" d="100"/>
          <a:sy n="149" d="100"/>
        </p:scale>
        <p:origin x="1680" y="17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406160341068477"/>
          <c:y val="0.249691023044459"/>
          <c:w val="0.995938396589315"/>
          <c:h val="0.669928842047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Latina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34.42</c:v>
                </c:pt>
                <c:pt idx="1">
                  <c:v>31.23</c:v>
                </c:pt>
                <c:pt idx="2">
                  <c:v>24.63</c:v>
                </c:pt>
                <c:pt idx="3">
                  <c:v>49.09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6A-4193-9134-210C68AFEC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Latina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26.65</c:v>
                </c:pt>
                <c:pt idx="1">
                  <c:v>23.45</c:v>
                </c:pt>
                <c:pt idx="2">
                  <c:v>26.28</c:v>
                </c:pt>
                <c:pt idx="3">
                  <c:v>36.52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6A-4193-9134-210C68AFEC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Latina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19.6</c:v>
                </c:pt>
                <c:pt idx="1">
                  <c:v>15.95</c:v>
                </c:pt>
                <c:pt idx="2">
                  <c:v>14.28</c:v>
                </c:pt>
                <c:pt idx="3">
                  <c:v>32.13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6A-4193-9134-210C68AFEC9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Black</c:v>
                </c:pt>
                <c:pt idx="3">
                  <c:v>Latina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17.77</c:v>
                </c:pt>
                <c:pt idx="1">
                  <c:v>11.54</c:v>
                </c:pt>
                <c:pt idx="2">
                  <c:v>16.39</c:v>
                </c:pt>
                <c:pt idx="3">
                  <c:v>31.95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4C-470E-9E79-2D9BD3D12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553168480"/>
        <c:axId val="-553432704"/>
      </c:barChart>
      <c:catAx>
        <c:axId val="-553168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3432704"/>
        <c:crosses val="autoZero"/>
        <c:auto val="1"/>
        <c:lblAlgn val="ctr"/>
        <c:lblOffset val="100"/>
        <c:noMultiLvlLbl val="0"/>
      </c:catAx>
      <c:valAx>
        <c:axId val="-553432704"/>
        <c:scaling>
          <c:orientation val="minMax"/>
          <c:max val="50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553168480"/>
        <c:crosses val="autoZero"/>
        <c:crossBetween val="between"/>
        <c:majorUnit val="25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7420905720118"/>
          <c:y val="0.132642501477432"/>
          <c:w val="0.305158077462539"/>
          <c:h val="0.07142680253653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0337724451110278"/>
          <c:y val="0.0800704107285742"/>
          <c:w val="0.908423113777444"/>
          <c:h val="0.80874786200291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Ages 19–34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48A-41CC-A685-9ECAA57B99E0}"/>
              </c:ext>
            </c:extLst>
          </c:dPt>
          <c:dPt>
            <c:idx val="5"/>
            <c:marker>
              <c:symbol val="none"/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48A-41CC-A685-9ECAA57B99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</c:strCache>
            </c:strRef>
          </c:cat>
          <c:val>
            <c:numRef>
              <c:f>Sheet1!$B$2:$H$2</c:f>
              <c:numCache>
                <c:formatCode>0</c:formatCode>
                <c:ptCount val="7"/>
                <c:pt idx="0">
                  <c:v>19.1</c:v>
                </c:pt>
                <c:pt idx="1">
                  <c:v>25.23</c:v>
                </c:pt>
                <c:pt idx="2">
                  <c:v>25.35</c:v>
                </c:pt>
                <c:pt idx="3">
                  <c:v>25.45</c:v>
                </c:pt>
                <c:pt idx="4">
                  <c:v>19.53</c:v>
                </c:pt>
                <c:pt idx="5">
                  <c:v>15.7</c:v>
                </c:pt>
                <c:pt idx="6">
                  <c:v>14.39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3A8-4802-8D3D-90D7C9E47C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Ages 35–49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11.43</c:v>
                </c:pt>
                <c:pt idx="1">
                  <c:v>14.34</c:v>
                </c:pt>
                <c:pt idx="2">
                  <c:v>19.0</c:v>
                </c:pt>
                <c:pt idx="3">
                  <c:v>21.18</c:v>
                </c:pt>
                <c:pt idx="4">
                  <c:v>20.1</c:v>
                </c:pt>
                <c:pt idx="5">
                  <c:v>13.51</c:v>
                </c:pt>
                <c:pt idx="6">
                  <c:v>12.71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3A8-4802-8D3D-90D7C9E47C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Ages 50–64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2014</c:v>
                </c:pt>
                <c:pt idx="6">
                  <c:v>2016</c:v>
                </c:pt>
              </c:strCache>
            </c:strRef>
          </c:cat>
          <c:val>
            <c:numRef>
              <c:f>Sheet1!$B$4:$H$4</c:f>
              <c:numCache>
                <c:formatCode>0</c:formatCode>
                <c:ptCount val="7"/>
                <c:pt idx="0">
                  <c:v>7.140000000000001</c:v>
                </c:pt>
                <c:pt idx="1">
                  <c:v>11.14</c:v>
                </c:pt>
                <c:pt idx="2">
                  <c:v>9.620000000000001</c:v>
                </c:pt>
                <c:pt idx="3">
                  <c:v>13.63</c:v>
                </c:pt>
                <c:pt idx="4">
                  <c:v>11.13</c:v>
                </c:pt>
                <c:pt idx="5">
                  <c:v>10.05</c:v>
                </c:pt>
                <c:pt idx="6">
                  <c:v>7.68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3A8-4802-8D3D-90D7C9E47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489028864"/>
        <c:axId val="-489479840"/>
      </c:lineChart>
      <c:catAx>
        <c:axId val="-48902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89479840"/>
        <c:crosses val="autoZero"/>
        <c:auto val="1"/>
        <c:lblAlgn val="ctr"/>
        <c:lblOffset val="100"/>
        <c:noMultiLvlLbl val="0"/>
      </c:catAx>
      <c:valAx>
        <c:axId val="-489479840"/>
        <c:scaling>
          <c:orientation val="minMax"/>
          <c:max val="30.0"/>
          <c:min val="0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489028864"/>
        <c:crossesAt val="1.0"/>
        <c:crossBetween val="between"/>
        <c:majorUnit val="10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0001120846"/>
          <c:y val="0.0435635292065311"/>
          <c:w val="0.676196058856751"/>
          <c:h val="0.85868020286946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7D-4135-8BEC-39DFE5442B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7D-4135-8BEC-39DFE5442B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7D-4135-8BEC-39DFE5442B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7D-4135-8BEC-39DFE5442BA0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7D-4135-8BEC-39DFE5442B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Employer</c:v>
                </c:pt>
                <c:pt idx="1">
                  <c:v>Individual</c:v>
                </c:pt>
                <c:pt idx="2">
                  <c:v>Medicaid</c:v>
                </c:pt>
                <c:pt idx="3">
                  <c:v>Medicare</c:v>
                </c:pt>
                <c:pt idx="4">
                  <c:v>Other</c:v>
                </c:pt>
                <c:pt idx="5">
                  <c:v>Uninsured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55.13</c:v>
                </c:pt>
                <c:pt idx="1">
                  <c:v>5.0</c:v>
                </c:pt>
                <c:pt idx="2">
                  <c:v>9.76</c:v>
                </c:pt>
                <c:pt idx="3">
                  <c:v>4.95</c:v>
                </c:pt>
                <c:pt idx="4">
                  <c:v>5.159999999999997</c:v>
                </c:pt>
                <c:pt idx="5">
                  <c:v>20.0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D7D-4135-8BEC-39DFE5442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9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57168901711289"/>
          <c:y val="0.206927686335444"/>
          <c:w val="0.697607390213418"/>
          <c:h val="0.70851313660499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72-4732-9E35-5214727760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72-4732-9E35-5214727760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72-4732-9E35-5214727760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A72-4732-9E35-521472776075}"/>
              </c:ext>
            </c:extLst>
          </c:dPt>
          <c:dPt>
            <c:idx val="5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A72-4732-9E35-5214727760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A72-4732-9E35-5214727760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InterFace" charset="0"/>
                    <a:ea typeface="InterFace" charset="0"/>
                    <a:cs typeface="InterFace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Employer</c:v>
                </c:pt>
                <c:pt idx="1">
                  <c:v>Individual</c:v>
                </c:pt>
                <c:pt idx="2">
                  <c:v>Medicaid</c:v>
                </c:pt>
                <c:pt idx="3">
                  <c:v>Medicare</c:v>
                </c:pt>
                <c:pt idx="4">
                  <c:v>Other</c:v>
                </c:pt>
                <c:pt idx="5">
                  <c:v>Uninsured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51.35</c:v>
                </c:pt>
                <c:pt idx="1">
                  <c:v>9.670000000000001</c:v>
                </c:pt>
                <c:pt idx="2">
                  <c:v>14.79</c:v>
                </c:pt>
                <c:pt idx="3">
                  <c:v>7.52</c:v>
                </c:pt>
                <c:pt idx="4">
                  <c:v>5.189999999999999</c:v>
                </c:pt>
                <c:pt idx="5">
                  <c:v>11.49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A72-4732-9E35-521472776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4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373881149471701"/>
          <c:y val="0.0866513198784838"/>
          <c:w val="0.976185364649932"/>
          <c:h val="0.77868439464596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Texas</c:v>
                </c:pt>
                <c:pt idx="1">
                  <c:v>Florida</c:v>
                </c:pt>
                <c:pt idx="2">
                  <c:v>California</c:v>
                </c:pt>
                <c:pt idx="3">
                  <c:v>New York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23.75</c:v>
                </c:pt>
                <c:pt idx="1">
                  <c:v>17.05</c:v>
                </c:pt>
                <c:pt idx="2">
                  <c:v>9.77</c:v>
                </c:pt>
                <c:pt idx="3">
                  <c:v>4.58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6A-4193-9134-210C68AFE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-589837504"/>
        <c:axId val="-552957776"/>
      </c:barChart>
      <c:catAx>
        <c:axId val="-589837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2957776"/>
        <c:crosses val="autoZero"/>
        <c:auto val="1"/>
        <c:lblAlgn val="ctr"/>
        <c:lblOffset val="100"/>
        <c:noMultiLvlLbl val="0"/>
      </c:catAx>
      <c:valAx>
        <c:axId val="-552957776"/>
        <c:scaling>
          <c:orientation val="minMax"/>
          <c:max val="25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589837504"/>
        <c:crosses val="autoZero"/>
        <c:crossBetween val="between"/>
        <c:majorUnit val="5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373886597508645"/>
          <c:y val="0.155735917831278"/>
          <c:w val="0.976185364649932"/>
          <c:h val="0.669928842047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Ended up buying a health insurance plan</c:v>
                </c:pt>
                <c:pt idx="1">
                  <c:v>Found it very difficult or impossible to find affordable coverage</c:v>
                </c:pt>
                <c:pt idx="2">
                  <c:v>Found it very difficult or impossible to find _x000d_the coverage they needed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46.3</c:v>
                </c:pt>
                <c:pt idx="1">
                  <c:v>60.31</c:v>
                </c:pt>
                <c:pt idx="2">
                  <c:v>45.65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6A-4193-9134-210C68AFEC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Ended up buying a health insurance plan</c:v>
                </c:pt>
                <c:pt idx="1">
                  <c:v>Found it very difficult or impossible to find affordable coverage</c:v>
                </c:pt>
                <c:pt idx="2">
                  <c:v>Found it very difficult or impossible to find _x000d_the coverage they needed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66.59</c:v>
                </c:pt>
                <c:pt idx="1">
                  <c:v>35.72</c:v>
                </c:pt>
                <c:pt idx="2">
                  <c:v>25.06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6A-4193-9134-210C68AFE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-508320784"/>
        <c:axId val="-587334160"/>
      </c:barChart>
      <c:catAx>
        <c:axId val="-508320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87334160"/>
        <c:crosses val="autoZero"/>
        <c:auto val="1"/>
        <c:lblAlgn val="ctr"/>
        <c:lblOffset val="100"/>
        <c:noMultiLvlLbl val="0"/>
      </c:catAx>
      <c:valAx>
        <c:axId val="-587334160"/>
        <c:scaling>
          <c:orientation val="minMax"/>
          <c:max val="75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508320784"/>
        <c:crosses val="autoZero"/>
        <c:crossBetween val="between"/>
        <c:majorUnit val="25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23710480634365"/>
          <c:y val="0.077374792528502"/>
          <c:w val="0.15257903873127"/>
          <c:h val="0.08403589253587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936326377145105"/>
          <c:w val="0.996058603785638"/>
          <c:h val="0.7371543918680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Received Pap test</c:v>
                </c:pt>
                <c:pt idx="1">
                  <c:v>Received mammogram</c:v>
                </c:pt>
              </c:strCache>
            </c:strRef>
          </c:cat>
          <c:val>
            <c:numRef>
              <c:f>Sheet1!$B$2:$B$3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4-4F4F-9AF5-9C0A42473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Continuously insured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Received Pap test</c:v>
                </c:pt>
                <c:pt idx="1">
                  <c:v>Received mammogram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74.33</c:v>
                </c:pt>
                <c:pt idx="1">
                  <c:v>71.69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4-4F4F-9AF5-9C0A42473F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now, had a gap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Received Pap test</c:v>
                </c:pt>
                <c:pt idx="1">
                  <c:v>Received mammogram</c:v>
                </c:pt>
              </c:strCache>
            </c:strRef>
          </c:cat>
          <c:val>
            <c:numRef>
              <c:f>Sheet1!$D$2:$D$3</c:f>
              <c:numCache>
                <c:formatCode>0</c:formatCode>
                <c:ptCount val="2"/>
                <c:pt idx="0">
                  <c:v>69.96</c:v>
                </c:pt>
                <c:pt idx="1">
                  <c:v>55.34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04-4F4F-9AF5-9C0A42473F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Received Pap test</c:v>
                </c:pt>
                <c:pt idx="1">
                  <c:v>Received mammogram</c:v>
                </c:pt>
              </c:strCache>
            </c:strRef>
          </c:cat>
          <c:val>
            <c:numRef>
              <c:f>Sheet1!$E$2:$E$3</c:f>
              <c:numCache>
                <c:formatCode>0</c:formatCode>
                <c:ptCount val="2"/>
                <c:pt idx="0">
                  <c:v>66.04</c:v>
                </c:pt>
                <c:pt idx="1">
                  <c:v>39.74000000000001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B0-4432-AE61-0AD290EF2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88690160"/>
        <c:axId val="-488688384"/>
      </c:barChart>
      <c:catAx>
        <c:axId val="-488690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88688384"/>
        <c:crosses val="autoZero"/>
        <c:auto val="1"/>
        <c:lblAlgn val="ctr"/>
        <c:lblOffset val="100"/>
        <c:noMultiLvlLbl val="0"/>
      </c:catAx>
      <c:valAx>
        <c:axId val="-488688384"/>
        <c:scaling>
          <c:orientation val="minMax"/>
          <c:max val="100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488690160"/>
        <c:crosses val="autoZero"/>
        <c:crossBetween val="between"/>
        <c:majorUnit val="25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83140317742473"/>
          <c:y val="0.124352345135093"/>
          <c:w val="0.819361626485946"/>
          <c:h val="0.05196709525977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410515352247636"/>
          <c:y val="0.206066738684505"/>
          <c:w val="0.991825799552834"/>
          <c:h val="0.63394125786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
of care</c:v>
                </c:pt>
                <c:pt idx="1">
                  <c:v>Blood pressure 
checked</c:v>
                </c:pt>
                <c:pt idx="2">
                  <c:v>Cholesterol 
checked</c:v>
                </c:pt>
                <c:pt idx="3">
                  <c:v>Seasonal 
flu shot</c:v>
                </c:pt>
              </c:strCache>
            </c:strRef>
          </c:cat>
          <c:val>
            <c:numRef>
              <c:f>Sheet1!$B$2:$B$5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4-4F4F-9AF5-9C0A42473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Continuously insured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
of care</c:v>
                </c:pt>
                <c:pt idx="1">
                  <c:v>Blood pressure 
checked</c:v>
                </c:pt>
                <c:pt idx="2">
                  <c:v>Cholesterol 
checked</c:v>
                </c:pt>
                <c:pt idx="3">
                  <c:v>Seasonal 
flu shot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94.7</c:v>
                </c:pt>
                <c:pt idx="1">
                  <c:v>94.8</c:v>
                </c:pt>
                <c:pt idx="2">
                  <c:v>80.78</c:v>
                </c:pt>
                <c:pt idx="3">
                  <c:v>49.45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4-4F4F-9AF5-9C0A42473F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now, had a gap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
of care</c:v>
                </c:pt>
                <c:pt idx="1">
                  <c:v>Blood pressure 
checked</c:v>
                </c:pt>
                <c:pt idx="2">
                  <c:v>Cholesterol 
checked</c:v>
                </c:pt>
                <c:pt idx="3">
                  <c:v>Seasonal 
flu shot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85.69</c:v>
                </c:pt>
                <c:pt idx="1">
                  <c:v>92.66</c:v>
                </c:pt>
                <c:pt idx="2">
                  <c:v>62.93</c:v>
                </c:pt>
                <c:pt idx="3">
                  <c:v>34.89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04-4F4F-9AF5-9C0A42473F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Regular source 
of care</c:v>
                </c:pt>
                <c:pt idx="1">
                  <c:v>Blood pressure 
checked</c:v>
                </c:pt>
                <c:pt idx="2">
                  <c:v>Cholesterol 
checked</c:v>
                </c:pt>
                <c:pt idx="3">
                  <c:v>Seasonal 
flu shot</c:v>
                </c:pt>
              </c:strCache>
            </c:strRef>
          </c:cat>
          <c:val>
            <c:numRef>
              <c:f>Sheet1!$E$2:$E$5</c:f>
              <c:numCache>
                <c:formatCode>0</c:formatCode>
                <c:ptCount val="4"/>
                <c:pt idx="0">
                  <c:v>71.45</c:v>
                </c:pt>
                <c:pt idx="1">
                  <c:v>76.51</c:v>
                </c:pt>
                <c:pt idx="2">
                  <c:v>57.22000000000001</c:v>
                </c:pt>
                <c:pt idx="3">
                  <c:v>27.74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FA-4EA5-A4B6-72573E028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590935504"/>
        <c:axId val="-591286672"/>
      </c:barChart>
      <c:catAx>
        <c:axId val="-590935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91286672"/>
        <c:crosses val="autoZero"/>
        <c:auto val="1"/>
        <c:lblAlgn val="ctr"/>
        <c:lblOffset val="100"/>
        <c:noMultiLvlLbl val="0"/>
      </c:catAx>
      <c:valAx>
        <c:axId val="-591286672"/>
        <c:scaling>
          <c:orientation val="minMax"/>
          <c:max val="100.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-590935504"/>
        <c:crosses val="autoZero"/>
        <c:crossBetween val="between"/>
        <c:majorUnit val="25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7176380730186"/>
          <c:y val="0.0761891262147115"/>
          <c:w val="0.622825257953867"/>
          <c:h val="0.06395404133523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04"/>
            <a:fld id="{B4558839-97E9-499F-834D-2823E01579B0}" type="slidenum">
              <a:rPr lang="en-US" smtClean="0"/>
              <a:pPr defTabSz="931804"/>
              <a:t>3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7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30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41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1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4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M. Z. </a:t>
            </a:r>
            <a:r>
              <a:rPr lang="en-US" sz="900" dirty="0" err="1" smtClean="0">
                <a:solidFill>
                  <a:schemeClr val="tx1"/>
                </a:solidFill>
              </a:rPr>
              <a:t>Gunja</a:t>
            </a:r>
            <a:r>
              <a:rPr lang="en-US" sz="900" dirty="0" smtClean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 smtClean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 smtClean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 smtClean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 smtClean="0">
                <a:solidFill>
                  <a:schemeClr val="tx1"/>
                </a:solidFill>
              </a:rPr>
              <a:t> 2017.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After Rising Steadily Through 2010, the Number of Uninsured Women in the U.S. Had Fallen by Nearly Half by 2016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Exhibit 1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Notes: “Uninsured now” refers to women who reported being uninsured at the time of the survey; “Insured now, had a gap” refers to women who were insured at the time of the survey but were uninsured at any point during the year before the survey field date; “Continuously insured” refers to women who were insured for the full year up to and on the survey field date. </a:t>
            </a:r>
          </a:p>
          <a:p>
            <a:r>
              <a:rPr lang="en-US" dirty="0" smtClean="0"/>
              <a:t>Data: The Commonwealth Fund Biennial Health Insurance Surveys (2001, 2003, 2005, 2010, 2012, 2014, 2016).</a:t>
            </a:r>
            <a:endParaRPr lang="en-US" dirty="0"/>
          </a:p>
        </p:txBody>
      </p:sp>
      <p:graphicFrame>
        <p:nvGraphicFramePr>
          <p:cNvPr id="1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354039"/>
              </p:ext>
            </p:extLst>
          </p:nvPr>
        </p:nvGraphicFramePr>
        <p:xfrm>
          <a:off x="108307" y="1664803"/>
          <a:ext cx="8915402" cy="3168353"/>
        </p:xfrm>
        <a:graphic>
          <a:graphicData uri="http://schemas.openxmlformats.org/drawingml/2006/table">
            <a:tbl>
              <a:tblPr/>
              <a:tblGrid>
                <a:gridCol w="14156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13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3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13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713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13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138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7138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31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5774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Uninsured now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11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15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17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19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16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12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11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5774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Insured now, had a gap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9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8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10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8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11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12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9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5774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Continuously insured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77%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64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74%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66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71%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65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71%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67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68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74%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70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79%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75 million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3508" y="1736811"/>
            <a:ext cx="13321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smtClean="0">
                <a:latin typeface="InterFace" charset="0"/>
                <a:ea typeface="InterFace" charset="0"/>
                <a:cs typeface="InterFace" charset="0"/>
              </a:rPr>
              <a:t>Women </a:t>
            </a:r>
            <a:br>
              <a:rPr lang="en-US" sz="1300" i="1" smtClean="0">
                <a:latin typeface="InterFace" charset="0"/>
                <a:ea typeface="InterFace" charset="0"/>
                <a:cs typeface="InterFace" charset="0"/>
              </a:rPr>
            </a:br>
            <a:r>
              <a:rPr lang="en-US" sz="1300" i="1" smtClean="0">
                <a:latin typeface="InterFace" charset="0"/>
                <a:ea typeface="InterFace" charset="0"/>
                <a:cs typeface="InterFace" charset="0"/>
              </a:rPr>
              <a:t>ages </a:t>
            </a:r>
            <a:r>
              <a:rPr lang="en-US" sz="1300" i="1" dirty="0">
                <a:latin typeface="InterFace" charset="0"/>
                <a:ea typeface="InterFace" charset="0"/>
                <a:cs typeface="InterFace" charset="0"/>
              </a:rPr>
              <a:t>19–64</a:t>
            </a:r>
          </a:p>
        </p:txBody>
      </p:sp>
    </p:spTree>
    <p:extLst>
      <p:ext uri="{BB962C8B-B14F-4D97-AF65-F5344CB8AC3E}">
        <p14:creationId xmlns:p14="http://schemas.microsoft.com/office/powerpoint/2010/main" val="1370903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Insured </a:t>
            </a:r>
            <a:r>
              <a:rPr lang="en-US"/>
              <a:t>Women </a:t>
            </a:r>
            <a:r>
              <a:rPr lang="en-US" smtClean="0"/>
              <a:t>Are </a:t>
            </a:r>
            <a:r>
              <a:rPr lang="en-US" dirty="0"/>
              <a:t>More Likely to Have a Regular Source of Care and Receive Preventive Services</a:t>
            </a:r>
          </a:p>
        </p:txBody>
      </p:sp>
      <p:graphicFrame>
        <p:nvGraphicFramePr>
          <p:cNvPr id="10" name="Chart Placeholder 9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25032227"/>
              </p:ext>
            </p:extLst>
          </p:nvPr>
        </p:nvGraphicFramePr>
        <p:xfrm>
          <a:off x="71438" y="1376548"/>
          <a:ext cx="9001125" cy="3816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Exhibit 10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Notes: “Continuously insured” refers to women who were insured for the full year up to and on the survey field date; “Insured now, had a gap” refers to women who were insured at the time of the survey but were uninsured at any point during the year before the survey field date; “Uninsured now” refers to women who reported being uninsured at the time of the survey. Respondents were asked if they: had their blood pressure checked within the past two years (in past year if has hypertension or high blood pressure); had their cholesterol checked in past five years (in past year if has hypertension, heart disease, or high cholesterol); and had their seasonal flu shot within the past 12 months.</a:t>
            </a:r>
          </a:p>
          <a:p>
            <a:r>
              <a:rPr lang="en-US" dirty="0"/>
              <a:t>Data: The Commonwealth Fund Biennial Health Insurance Survey (2016).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508" y="1280160"/>
            <a:ext cx="698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women ages </a:t>
            </a:r>
            <a:r>
              <a:rPr lang="en-US" sz="1200" i="1" dirty="0" smtClean="0"/>
              <a:t>19–64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7896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Women with Low Incomes Have Made Gains in Coverage Across Race and Ethnic Groups</a:t>
            </a:r>
            <a:endParaRPr lang="en-US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411608298"/>
              </p:ext>
            </p:extLst>
          </p:nvPr>
        </p:nvGraphicFramePr>
        <p:xfrm>
          <a:off x="71438" y="1232533"/>
          <a:ext cx="9001125" cy="4320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Exhibit 2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Notes: FPL refers to federal poverty level. Income levels are for a family of four in 2016. Rates are for those uninsured at the time of the survey.</a:t>
            </a:r>
          </a:p>
          <a:p>
            <a:r>
              <a:rPr lang="en-US" smtClean="0"/>
              <a:t>Data: The Commonwealth Fund Biennial Health Insurance Surveys (2010, 2012, 2014, 2016).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508" y="1232756"/>
            <a:ext cx="6228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women ages 19–64 who are uninsured and earn less than 200% FPL</a:t>
            </a:r>
          </a:p>
        </p:txBody>
      </p:sp>
    </p:spTree>
    <p:extLst>
      <p:ext uri="{BB962C8B-B14F-4D97-AF65-F5344CB8AC3E}">
        <p14:creationId xmlns:p14="http://schemas.microsoft.com/office/powerpoint/2010/main" val="37001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Young Women Have Made the Greatest Coverage Gains of Any Age Group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Since 2010</a:t>
            </a:r>
            <a:endParaRPr lang="en-US" dirty="0"/>
          </a:p>
        </p:txBody>
      </p:sp>
      <p:graphicFrame>
        <p:nvGraphicFramePr>
          <p:cNvPr id="13" name="Chart Placeholder 1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900361162"/>
              </p:ext>
            </p:extLst>
          </p:nvPr>
        </p:nvGraphicFramePr>
        <p:xfrm>
          <a:off x="71438" y="1160525"/>
          <a:ext cx="9001125" cy="4932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Exhibit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Data: The Commonwealth Fund Biennial Health Insurance Surveys (2001, 2003, 2005, 2010, 2012, 2014, 2016).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508" y="1160749"/>
            <a:ext cx="6228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women ages 19–64 who are uninsured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47856" y="342900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Ages 19–34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47856" y="3681029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/>
                </a:solidFill>
              </a:rPr>
              <a:t>Ages 35–49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47856" y="436510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</a:rPr>
              <a:t>Ages 50–64</a:t>
            </a:r>
            <a:endParaRPr lang="en-US" sz="1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9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Placeholder 28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1405243"/>
              </p:ext>
            </p:extLst>
          </p:nvPr>
        </p:nvGraphicFramePr>
        <p:xfrm>
          <a:off x="-180528" y="1650345"/>
          <a:ext cx="4389437" cy="345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1032348474"/>
              </p:ext>
            </p:extLst>
          </p:nvPr>
        </p:nvGraphicFramePr>
        <p:xfrm>
          <a:off x="5256076" y="930265"/>
          <a:ext cx="4256440" cy="4190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87624" y="298271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InterFace" charset="0"/>
                <a:ea typeface="InterFace" charset="0"/>
                <a:cs typeface="InterFace" charset="0"/>
              </a:rPr>
              <a:t>2010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InterFace" charset="0"/>
                <a:ea typeface="InterFace" charset="0"/>
                <a:cs typeface="InterFace" charset="0"/>
              </a:rPr>
              <a:t>94 million</a:t>
            </a:r>
            <a:endParaRPr lang="en-US" sz="20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21317" y="4350868"/>
            <a:ext cx="19013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latin typeface="InterFace" charset="0"/>
                <a:ea typeface="InterFace" charset="0"/>
                <a:cs typeface="InterFace" charset="0"/>
              </a:rPr>
              <a:t>Women ages </a:t>
            </a:r>
            <a:r>
              <a:rPr lang="en-US" sz="1600" dirty="0" smtClean="0">
                <a:latin typeface="InterFace" charset="0"/>
                <a:ea typeface="InterFace" charset="0"/>
                <a:cs typeface="InterFace" charset="0"/>
              </a:rPr>
              <a:t>19–64</a:t>
            </a:r>
            <a:endParaRPr lang="en-US" sz="16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4188" y="298271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InterFace" charset="0"/>
                <a:ea typeface="InterFace" charset="0"/>
                <a:cs typeface="InterFace" charset="0"/>
              </a:rPr>
              <a:t>2016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InterFace" charset="0"/>
                <a:ea typeface="InterFace" charset="0"/>
                <a:cs typeface="InterFace" charset="0"/>
              </a:rPr>
              <a:t>95 million</a:t>
            </a:r>
            <a:endParaRPr lang="en-US" sz="20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36" name="Title 3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More Women Have Coverage Through Medicaid and the Individual Market Since the ACA’s Passage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Exhibit 4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kern="0" dirty="0">
                <a:latin typeface="Calibri" panose="020F0502020204030204" pitchFamily="34" charset="0"/>
              </a:rPr>
              <a:t>Note: Segments may not sum to 100 percent because of rounding. *Individual includes women who are enrolled in either marketplace plans or purchased directly </a:t>
            </a:r>
            <a:r>
              <a:rPr lang="en-US" dirty="0"/>
              <a:t>from an insurance </a:t>
            </a:r>
            <a:r>
              <a:rPr lang="en-US" dirty="0" smtClean="0"/>
              <a:t>company</a:t>
            </a:r>
            <a:r>
              <a:rPr lang="en-US" kern="0" dirty="0" smtClean="0">
                <a:latin typeface="Calibri" panose="020F0502020204030204" pitchFamily="34" charset="0"/>
              </a:rPr>
              <a:t>. </a:t>
            </a:r>
            <a:endParaRPr lang="en-US" kern="0" dirty="0">
              <a:latin typeface="Calibri" panose="020F0502020204030204" pitchFamily="34" charset="0"/>
            </a:endParaRPr>
          </a:p>
          <a:p>
            <a:r>
              <a:rPr lang="en-US" kern="0" dirty="0">
                <a:latin typeface="Calibri" panose="020F0502020204030204" pitchFamily="34" charset="0"/>
              </a:rPr>
              <a:t>Data: The Commonwealth Fund Biennial Health Insurance Surveys (2010 and 2016</a:t>
            </a:r>
            <a:r>
              <a:rPr lang="en-US" kern="0" dirty="0" smtClean="0">
                <a:latin typeface="Calibri" panose="020F0502020204030204" pitchFamily="34" charset="0"/>
              </a:rPr>
              <a:t>).</a:t>
            </a:r>
            <a:endParaRPr lang="en-US" kern="0" dirty="0">
              <a:latin typeface="Calibri" panose="020F0502020204030204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4085946" y="2622676"/>
            <a:ext cx="972108" cy="1392689"/>
            <a:chOff x="3959932" y="2024844"/>
            <a:chExt cx="972108" cy="1392689"/>
          </a:xfrm>
        </p:grpSpPr>
        <p:sp>
          <p:nvSpPr>
            <p:cNvPr id="50" name="Rectangle 49"/>
            <p:cNvSpPr/>
            <p:nvPr/>
          </p:nvSpPr>
          <p:spPr>
            <a:xfrm>
              <a:off x="4067944" y="2024844"/>
              <a:ext cx="864096" cy="13926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Employer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Individual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Medicaid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Medicare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Other</a:t>
              </a:r>
            </a:p>
            <a:p>
              <a:pPr eaLnBrk="0" hangingPunct="0">
                <a:spcAft>
                  <a:spcPts val="300"/>
                </a:spcAft>
              </a:pPr>
              <a:r>
                <a:rPr lang="en-US" sz="1200" dirty="0" smtClean="0">
                  <a:latin typeface="InterFace" charset="0"/>
                  <a:ea typeface="InterFace" charset="0"/>
                  <a:cs typeface="InterFace" charset="0"/>
                </a:rPr>
                <a:t>Uninsured</a:t>
              </a:r>
              <a:endParaRPr lang="en-US" sz="1200" dirty="0">
                <a:latin typeface="InterFace" charset="0"/>
                <a:ea typeface="InterFace" charset="0"/>
                <a:cs typeface="InterFace" charset="0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59932" y="2096852"/>
              <a:ext cx="144016" cy="1224136"/>
              <a:chOff x="3959932" y="2096852"/>
              <a:chExt cx="144016" cy="1224136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3959932" y="2096852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959932" y="2312876"/>
                <a:ext cx="144016" cy="14401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959932" y="2528900"/>
                <a:ext cx="144016" cy="14401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959932" y="2744924"/>
                <a:ext cx="144016" cy="14401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959932" y="2960948"/>
                <a:ext cx="144016" cy="144016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959932" y="317697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68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Women in Texas and Florida Are More Likely to Report Being Uninsured Compared to Women in California and New York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7" name="Chart Placeholder 16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68624738"/>
              </p:ext>
            </p:extLst>
          </p:nvPr>
        </p:nvGraphicFramePr>
        <p:xfrm>
          <a:off x="71438" y="1520565"/>
          <a:ext cx="9001061" cy="417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Exhibit 5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Notes: Rates are for those uninsured at the time of the survey.</a:t>
            </a:r>
          </a:p>
          <a:p>
            <a:r>
              <a:rPr lang="en-US" dirty="0" smtClean="0"/>
              <a:t>Data: The Commonwealth Fund Biennial Health Insurance Survey (2016).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508" y="1280160"/>
            <a:ext cx="6228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women ages 19–64 who are uninsured</a:t>
            </a:r>
          </a:p>
        </p:txBody>
      </p:sp>
    </p:spTree>
    <p:extLst>
      <p:ext uri="{BB962C8B-B14F-4D97-AF65-F5344CB8AC3E}">
        <p14:creationId xmlns:p14="http://schemas.microsoft.com/office/powerpoint/2010/main" val="123407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ACA’s Individual-Market Reforms and Subsidies Have Made It Easier for Women to Buy Health Plans on Their Own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22759716"/>
              </p:ext>
            </p:extLst>
          </p:nvPr>
        </p:nvGraphicFramePr>
        <p:xfrm>
          <a:off x="71438" y="1736813"/>
          <a:ext cx="9001125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3152" y="9144"/>
            <a:ext cx="9001000" cy="224346"/>
          </a:xfrm>
        </p:spPr>
        <p:txBody>
          <a:bodyPr/>
          <a:lstStyle/>
          <a:p>
            <a:r>
              <a:rPr lang="en-US" dirty="0" smtClean="0"/>
              <a:t>Exhibit 6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Notes: * Bought in past three years. ** Base: In 2010, 13 million women ages 19–64 either had individual coverage or tried to buy it within the past three years. In 2016, this number increased to </a:t>
            </a:r>
            <a:br>
              <a:rPr lang="en-US" dirty="0" smtClean="0"/>
            </a:br>
            <a:r>
              <a:rPr lang="en-US" dirty="0" smtClean="0"/>
              <a:t>24 million. </a:t>
            </a:r>
          </a:p>
          <a:p>
            <a:r>
              <a:rPr lang="en-US" dirty="0" smtClean="0"/>
              <a:t>Data: The Commonwealth Fund Biennial Health Insurance Surveys (2010 and 2016).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280160"/>
            <a:ext cx="698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women ages 19–64 with individual coverage* or who tried to buy it in past three years**</a:t>
            </a:r>
          </a:p>
        </p:txBody>
      </p:sp>
    </p:spTree>
    <p:extLst>
      <p:ext uri="{BB962C8B-B14F-4D97-AF65-F5344CB8AC3E}">
        <p14:creationId xmlns:p14="http://schemas.microsoft.com/office/powerpoint/2010/main" val="32748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Fewer Women Say They Are Not Getting Needed Care Because of Costs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Exhibit 7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Data: The Commonwealth Fund Biennial Health Insurance Surveys (2003, 2005, 2010, 2012, 2014, 2016</a:t>
            </a:r>
            <a:r>
              <a:rPr lang="en-US" dirty="0" smtClean="0"/>
              <a:t>).</a:t>
            </a:r>
            <a:endParaRPr lang="en-US" dirty="0"/>
          </a:p>
        </p:txBody>
      </p:sp>
      <p:graphicFrame>
        <p:nvGraphicFramePr>
          <p:cNvPr id="10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113695"/>
              </p:ext>
            </p:extLst>
          </p:nvPr>
        </p:nvGraphicFramePr>
        <p:xfrm>
          <a:off x="107503" y="1304764"/>
          <a:ext cx="8807896" cy="3996444"/>
        </p:xfrm>
        <a:graphic>
          <a:graphicData uri="http://schemas.openxmlformats.org/drawingml/2006/table">
            <a:tbl>
              <a:tblPr/>
              <a:tblGrid>
                <a:gridCol w="29795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13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13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13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13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139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139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95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Percent </a:t>
                      </a: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of women ages 19–64 </a:t>
                      </a: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who </a:t>
                      </a: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reported any of the following cost-related access problems in the past year: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Did not fill prescription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Skipped recommended test, treatment, or follow-up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Had a medical problem, </a:t>
                      </a:r>
                      <a:endParaRPr lang="en-US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did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not visit doctor or clinic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Did not get needed specialist care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marL="0" marR="0" lvl="0" indent="0" algn="l" defTabSz="91437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Any of the above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42%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43%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48%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49%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40%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38%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8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There Has </a:t>
            </a:r>
            <a:r>
              <a:rPr lang="en-US" dirty="0" smtClean="0"/>
              <a:t>Been a </a:t>
            </a:r>
            <a:r>
              <a:rPr lang="en-US" smtClean="0"/>
              <a:t>Modest Reduction </a:t>
            </a:r>
            <a:r>
              <a:rPr lang="en-US" dirty="0"/>
              <a:t>in Reports of Medical Bill Problems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Women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Exhibit 8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Data: The Commonwealth Fund Biennial Health Insurance Surveys (2005, 2010, 2012, 2014, 2016).</a:t>
            </a:r>
          </a:p>
        </p:txBody>
      </p:sp>
      <p:graphicFrame>
        <p:nvGraphicFramePr>
          <p:cNvPr id="10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923688"/>
              </p:ext>
            </p:extLst>
          </p:nvPr>
        </p:nvGraphicFramePr>
        <p:xfrm>
          <a:off x="107502" y="1304764"/>
          <a:ext cx="8820981" cy="3996444"/>
        </p:xfrm>
        <a:graphic>
          <a:graphicData uri="http://schemas.openxmlformats.org/drawingml/2006/table">
            <a:tbl>
              <a:tblPr/>
              <a:tblGrid>
                <a:gridCol w="33538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934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95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Percent of women ages 19–64 who reported </a:t>
                      </a:r>
                      <a:b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any of following bill or medical debt problems </a:t>
                      </a:r>
                      <a:b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kumimoji="0" lang="en-US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in the past year: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2016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Had problems paying or unable 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to pay medical bills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27%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Contacted by a collection agency 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for unpaid medical bills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22%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16%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Had to change way of life to pay bills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19%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17%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Medical bills/debt being paid off 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over time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24%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27%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31%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23%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28%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0268">
                <a:tc>
                  <a:txBody>
                    <a:bodyPr/>
                    <a:lstStyle/>
                    <a:p>
                      <a:pPr marL="0" marR="0" lvl="0" indent="0" algn="l" defTabSz="91437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Any of the above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38%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44%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47%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38%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nterFace" charset="0"/>
                          <a:ea typeface="InterFace" charset="0"/>
                          <a:cs typeface="InterFace" charset="0"/>
                        </a:rPr>
                        <a:t>42%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nterFace" charset="0"/>
                        <a:ea typeface="InterFace" charset="0"/>
                        <a:cs typeface="InterFace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Insured Women Are More Likely </a:t>
            </a:r>
            <a:r>
              <a:rPr lang="en-US" dirty="0" smtClean="0"/>
              <a:t>to </a:t>
            </a:r>
            <a:r>
              <a:rPr lang="en-US" dirty="0"/>
              <a:t>Receive Cancer Screenings Than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Uninsured </a:t>
            </a:r>
            <a:r>
              <a:rPr lang="en-US" dirty="0"/>
              <a:t>Women,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9</a:t>
            </a:r>
          </a:p>
        </p:txBody>
      </p:sp>
      <p:graphicFrame>
        <p:nvGraphicFramePr>
          <p:cNvPr id="12" name="Chart Placeholder 11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873477067"/>
              </p:ext>
            </p:extLst>
          </p:nvPr>
        </p:nvGraphicFramePr>
        <p:xfrm>
          <a:off x="71500" y="1196752"/>
          <a:ext cx="9001000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508" y="1188720"/>
            <a:ext cx="698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</a:t>
            </a:r>
            <a:r>
              <a:rPr lang="en-US" sz="1200" i="1" dirty="0" smtClean="0"/>
              <a:t>women</a:t>
            </a:r>
            <a:endParaRPr lang="en-US" sz="1200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71500" y="5648548"/>
            <a:ext cx="9001063" cy="601173"/>
          </a:xfrm>
        </p:spPr>
        <p:txBody>
          <a:bodyPr/>
          <a:lstStyle/>
          <a:p>
            <a:r>
              <a:rPr lang="en-US" dirty="0"/>
              <a:t>Notes: “Continuously insured” refers to adults who were insured for the full year up to and on the survey field date; “Insured now, had a gap” refers to adults who were insured at the time of the survey but were uninsured at any point during the year before the survey field date; “Uninsured now” refers to women who reported being uninsured at the time of the survey. Respondents were asked if they: received a Pap test within the past three years for females ages </a:t>
            </a:r>
            <a:r>
              <a:rPr lang="en-US" dirty="0" smtClean="0"/>
              <a:t>21–64 </a:t>
            </a:r>
            <a:r>
              <a:rPr lang="en-US" dirty="0"/>
              <a:t>and received a mammogram within the past two years for females ages </a:t>
            </a:r>
            <a:r>
              <a:rPr lang="en-US" dirty="0" smtClean="0"/>
              <a:t>40–64.</a:t>
            </a:r>
            <a:endParaRPr lang="en-US" dirty="0"/>
          </a:p>
          <a:p>
            <a:r>
              <a:rPr lang="en-US" dirty="0"/>
              <a:t>Data: The Commonwealth Fund Biennial Health Insurance Survey (2016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040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159724</TotalTime>
  <Words>1175</Words>
  <Application>Microsoft Macintosh PowerPoint</Application>
  <PresentationFormat>On-screen Show (4:3)</PresentationFormat>
  <Paragraphs>196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Berlingske Serif Text</vt:lpstr>
      <vt:lpstr>Calibri</vt:lpstr>
      <vt:lpstr>InterFace</vt:lpstr>
      <vt:lpstr>Arial</vt:lpstr>
      <vt:lpstr>1_Office Theme</vt:lpstr>
      <vt:lpstr>After Rising Steadily Through 2010, the Number of Uninsured Women in the U.S. Had Fallen by Nearly Half by 2016 </vt:lpstr>
      <vt:lpstr>Women with Low Incomes Have Made Gains in Coverage Across Race and Ethnic Groups</vt:lpstr>
      <vt:lpstr>Young Women Have Made the Greatest Coverage Gains of Any Age Group  Since 2010</vt:lpstr>
      <vt:lpstr>More Women Have Coverage Through Medicaid and the Individual Market Since the ACA’s Passage </vt:lpstr>
      <vt:lpstr>Women in Texas and Florida Are More Likely to Report Being Uninsured Compared to Women in California and New York </vt:lpstr>
      <vt:lpstr>The ACA’s Individual-Market Reforms and Subsidies Have Made It Easier for Women to Buy Health Plans on Their Own </vt:lpstr>
      <vt:lpstr>Fewer Women Say They Are Not Getting Needed Care Because of Costs </vt:lpstr>
      <vt:lpstr>There Has Been a Modest Reduction in Reports of Medical Bill Problems  by Women</vt:lpstr>
      <vt:lpstr>Insured Women Are More Likely to Receive Cancer Screenings Than  Uninsured Women, 2016</vt:lpstr>
      <vt:lpstr>Insured Women Are More Likely to Have a Regular Source of Care and Receive Preventive Services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Affordable Care Act Has Helped Women Gain Insurance and Improved Their Ability to Get Health Care</dc:title>
  <dc:subject/>
  <dc:creator>Gunja Collins Doty Beutel</dc:creator>
  <cp:keywords/>
  <dc:description/>
  <cp:lastModifiedBy>Paul Frame</cp:lastModifiedBy>
  <cp:revision>1970</cp:revision>
  <cp:lastPrinted>2017-08-04T17:55:45Z</cp:lastPrinted>
  <dcterms:created xsi:type="dcterms:W3CDTF">2014-10-08T23:03:32Z</dcterms:created>
  <dcterms:modified xsi:type="dcterms:W3CDTF">2017-08-08T20:06:55Z</dcterms:modified>
  <cp:category/>
</cp:coreProperties>
</file>