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1"/>
  </p:notesMasterIdLst>
  <p:handoutMasterIdLst>
    <p:handoutMasterId r:id="rId12"/>
  </p:handoutMasterIdLst>
  <p:sldIdLst>
    <p:sldId id="285" r:id="rId2"/>
    <p:sldId id="300" r:id="rId3"/>
    <p:sldId id="299" r:id="rId4"/>
    <p:sldId id="296" r:id="rId5"/>
    <p:sldId id="297" r:id="rId6"/>
    <p:sldId id="294" r:id="rId7"/>
    <p:sldId id="293" r:id="rId8"/>
    <p:sldId id="295" r:id="rId9"/>
    <p:sldId id="292" r:id="rId10"/>
  </p:sldIdLst>
  <p:sldSz cx="9144000" cy="6858000" type="screen4x3"/>
  <p:notesSz cx="6858000" cy="9418638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 userDrawn="1">
          <p15:clr>
            <a:srgbClr val="A4A3A4"/>
          </p15:clr>
        </p15:guide>
        <p15:guide id="2" pos="1248" userDrawn="1">
          <p15:clr>
            <a:srgbClr val="A4A3A4"/>
          </p15:clr>
        </p15:guide>
        <p15:guide id="3" orient="horz" pos="1536" userDrawn="1">
          <p15:clr>
            <a:srgbClr val="A4A3A4"/>
          </p15:clr>
        </p15:guide>
        <p15:guide id="4" pos="2952" userDrawn="1">
          <p15:clr>
            <a:srgbClr val="A4A3A4"/>
          </p15:clr>
        </p15:guide>
        <p15:guide id="5" pos="4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Munira Gunja" initials="MG" lastIdx="1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3" autoAdjust="0"/>
    <p:restoredTop sz="96809" autoAdjust="0"/>
  </p:normalViewPr>
  <p:slideViewPr>
    <p:cSldViewPr snapToGrid="0" snapToObjects="1">
      <p:cViewPr varScale="1">
        <p:scale>
          <a:sx n="149" d="100"/>
          <a:sy n="149" d="100"/>
        </p:scale>
        <p:origin x="2456" y="176"/>
      </p:cViewPr>
      <p:guideLst>
        <p:guide orient="horz" pos="1584"/>
        <p:guide pos="1248"/>
        <p:guide orient="horz" pos="1536"/>
        <p:guide pos="2952"/>
        <p:guide pos="4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1524" y="54"/>
      </p:cViewPr>
      <p:guideLst>
        <p:guide orient="horz" pos="2967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4" Type="http://schemas.openxmlformats.org/officeDocument/2006/relationships/chartUserShapes" Target="../drawings/drawing2.xm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4" Type="http://schemas.openxmlformats.org/officeDocument/2006/relationships/chartUserShapes" Target="../drawings/drawing3.xml"/><Relationship Id="rId1" Type="http://schemas.microsoft.com/office/2011/relationships/chartStyle" Target="style5.xml"/><Relationship Id="rId2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811486645323"/>
          <c:y val="0.131626016194591"/>
          <c:w val="0.702846334831144"/>
          <c:h val="0.8167732496477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to afford/access care 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Total</c:v>
                </c:pt>
                <c:pt idx="1">
                  <c:v>Enrolled in a private plan_x000d_through the marketplace</c:v>
                </c:pt>
                <c:pt idx="2">
                  <c:v>Enrolled in Medicaid</c:v>
                </c:pt>
                <c:pt idx="4">
                  <c:v>Previously uninsured</c:v>
                </c:pt>
                <c:pt idx="5">
                  <c:v>Previously insured</c:v>
                </c:pt>
                <c:pt idx="7">
                  <c:v>Income below 250% FPL</c:v>
                </c:pt>
                <c:pt idx="8">
                  <c:v>Income at or above 250% FPL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0.6533</c:v>
                </c:pt>
                <c:pt idx="1">
                  <c:v>0.5378</c:v>
                </c:pt>
                <c:pt idx="2">
                  <c:v>0.7257</c:v>
                </c:pt>
                <c:pt idx="4">
                  <c:v>0.8086</c:v>
                </c:pt>
                <c:pt idx="5">
                  <c:v>0.5136</c:v>
                </c:pt>
                <c:pt idx="7">
                  <c:v>0.7023</c:v>
                </c:pt>
                <c:pt idx="8">
                  <c:v>0.4919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-1343318240"/>
        <c:axId val="-1343316464"/>
      </c:barChart>
      <c:catAx>
        <c:axId val="-1343318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3316464"/>
        <c:crosses val="autoZero"/>
        <c:auto val="1"/>
        <c:lblAlgn val="ctr"/>
        <c:lblOffset val="100"/>
        <c:noMultiLvlLbl val="0"/>
      </c:catAx>
      <c:valAx>
        <c:axId val="-134331646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-134331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i="1" dirty="0">
                <a:effectLst/>
              </a:rPr>
              <a:t>Adults ages 19–64 </a:t>
            </a:r>
            <a:r>
              <a:rPr lang="en-US" sz="1200" b="0" i="1" u="none" strike="noStrike" baseline="0" dirty="0">
                <a:effectLst/>
              </a:rPr>
              <a:t>who have marketplace coverage and </a:t>
            </a:r>
            <a:r>
              <a:rPr lang="en-US" sz="1200" i="1" dirty="0">
                <a:effectLst/>
              </a:rPr>
              <a:t>had the option to choose less expensive plan with fewer providers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151012872707418"/>
          <c:y val="0.822180208960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1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8322813745718"/>
          <c:y val="0.135956029385032"/>
          <c:w val="0.443875640478796"/>
          <c:h val="0.58293550025393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Select the less expensive plan?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3E-408B-9576-CD7D43CD02FB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3E-408B-9576-CD7D43CD02FB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33E-408B-9576-CD7D43CD02FB}"/>
              </c:ext>
            </c:extLst>
          </c:dPt>
          <c:dPt>
            <c:idx val="3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33E-408B-9576-CD7D43CD02FB}"/>
              </c:ext>
            </c:extLst>
          </c:dPt>
          <c:dLbls>
            <c:dLbl>
              <c:idx val="2"/>
              <c:layout>
                <c:manualLayout>
                  <c:x val="0.263556235498598"/>
                  <c:y val="0.02339517326744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InterFace" charset="0"/>
                        <a:ea typeface="InterFace" charset="0"/>
                        <a:cs typeface="InterFace" charset="0"/>
                      </a:defRPr>
                    </a:pPr>
                    <a:fld id="{267772F8-0F63-9245-9A31-7F0C882A5F17}" type="CATEGORYNAME">
                      <a:rPr lang="en-US"/>
                      <a:pPr>
                        <a:defRPr b="1">
                          <a:solidFill>
                            <a:schemeClr val="tx1"/>
                          </a:solidFill>
                          <a:latin typeface="InterFace" charset="0"/>
                          <a:ea typeface="InterFace" charset="0"/>
                          <a:cs typeface="InterFace" charset="0"/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InterFace" charset="0"/>
                      <a:ea typeface="InterFace" charset="0"/>
                      <a:cs typeface="InterFace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0314963251975"/>
                      <c:h val="0.26906722841836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know/_x000d_Refused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44.71</c:v>
                </c:pt>
                <c:pt idx="1">
                  <c:v>53.79</c:v>
                </c:pt>
                <c:pt idx="2">
                  <c:v>1.51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33E-408B-9576-CD7D43CD0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i="1" dirty="0">
                <a:effectLst/>
              </a:rPr>
              <a:t>Percent who said </a:t>
            </a:r>
            <a:r>
              <a:rPr lang="en-US" sz="1200" i="1" dirty="0" smtClean="0">
                <a:effectLst/>
              </a:rPr>
              <a:t>“somewhat easy”</a:t>
            </a:r>
            <a:r>
              <a:rPr lang="en-US" sz="1200" i="1" baseline="0" dirty="0" smtClean="0">
                <a:effectLst/>
              </a:rPr>
              <a:t> </a:t>
            </a:r>
            <a:r>
              <a:rPr lang="en-US" sz="1200" i="1" baseline="0" dirty="0">
                <a:effectLst/>
              </a:rPr>
              <a:t>or </a:t>
            </a:r>
            <a:r>
              <a:rPr lang="en-US" sz="1200" i="1" baseline="0" dirty="0" smtClean="0">
                <a:effectLst/>
              </a:rPr>
              <a:t>“very easy”</a:t>
            </a:r>
            <a:endParaRPr lang="en-US" sz="1200" i="1" dirty="0">
              <a:effectLst/>
            </a:endParaRPr>
          </a:p>
        </c:rich>
      </c:tx>
      <c:layout>
        <c:manualLayout>
          <c:xMode val="edge"/>
          <c:yMode val="edge"/>
          <c:x val="9.44326403643974E-6"/>
          <c:y val="0.02990976460432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243097390603952"/>
          <c:y val="0.171183430527681"/>
          <c:w val="0.936045995006851"/>
          <c:h val="0.7156514715222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Obtained marketplace coverage</c:v>
                </c:pt>
                <c:pt idx="1">
                  <c:v>Did not obtain coverage</c:v>
                </c:pt>
                <c:pt idx="3">
                  <c:v>Obtained marketplace coverage</c:v>
                </c:pt>
                <c:pt idx="4">
                  <c:v>Did not obtain coverage</c:v>
                </c:pt>
                <c:pt idx="6">
                  <c:v>Obtained marketplace coverage</c:v>
                </c:pt>
                <c:pt idx="7">
                  <c:v>Did not obtain coverage</c:v>
                </c:pt>
                <c:pt idx="9">
                  <c:v>Obtained marketplace coverage</c:v>
                </c:pt>
                <c:pt idx="10">
                  <c:v>Did not obtain coverage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31.82</c:v>
                </c:pt>
                <c:pt idx="1">
                  <c:v>32.25</c:v>
                </c:pt>
                <c:pt idx="3">
                  <c:v>36.99</c:v>
                </c:pt>
                <c:pt idx="4">
                  <c:v>32.89</c:v>
                </c:pt>
                <c:pt idx="6">
                  <c:v>32.13000000000001</c:v>
                </c:pt>
                <c:pt idx="7">
                  <c:v>27.13</c:v>
                </c:pt>
                <c:pt idx="9">
                  <c:v>26.39</c:v>
                </c:pt>
                <c:pt idx="10">
                  <c:v>17.21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C1-4D45-82A2-631879ACE9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Obtained marketplace coverage</c:v>
                </c:pt>
                <c:pt idx="1">
                  <c:v>Did not obtain coverage</c:v>
                </c:pt>
                <c:pt idx="3">
                  <c:v>Obtained marketplace coverage</c:v>
                </c:pt>
                <c:pt idx="4">
                  <c:v>Did not obtain coverage</c:v>
                </c:pt>
                <c:pt idx="6">
                  <c:v>Obtained marketplace coverage</c:v>
                </c:pt>
                <c:pt idx="7">
                  <c:v>Did not obtain coverage</c:v>
                </c:pt>
                <c:pt idx="9">
                  <c:v>Obtained marketplace coverage</c:v>
                </c:pt>
                <c:pt idx="10">
                  <c:v>Did not obtain coverage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38.51</c:v>
                </c:pt>
                <c:pt idx="1">
                  <c:v>24.06</c:v>
                </c:pt>
                <c:pt idx="3">
                  <c:v>28.47</c:v>
                </c:pt>
                <c:pt idx="4">
                  <c:v>16.22</c:v>
                </c:pt>
                <c:pt idx="6">
                  <c:v>32.88</c:v>
                </c:pt>
                <c:pt idx="7">
                  <c:v>17.84</c:v>
                </c:pt>
                <c:pt idx="9">
                  <c:v>24.95</c:v>
                </c:pt>
                <c:pt idx="10">
                  <c:v>10.99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AF-409D-8A11-B7DA9E0C1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overlap val="100"/>
        <c:axId val="-1306474480"/>
        <c:axId val="-1306469600"/>
      </c:barChart>
      <c:catAx>
        <c:axId val="-130647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06469600"/>
        <c:crosses val="autoZero"/>
        <c:auto val="1"/>
        <c:lblAlgn val="ctr"/>
        <c:lblOffset val="100"/>
        <c:noMultiLvlLbl val="0"/>
      </c:catAx>
      <c:valAx>
        <c:axId val="-130646960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130647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9154819586742"/>
          <c:y val="0.0356659131730401"/>
          <c:w val="0.314778224361681"/>
          <c:h val="0.07494218770173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i="1" dirty="0">
                <a:effectLst/>
              </a:rPr>
              <a:t>Percent who </a:t>
            </a:r>
            <a:r>
              <a:rPr lang="en-US" sz="1400" i="1" dirty="0" smtClean="0">
                <a:effectLst/>
              </a:rPr>
              <a:t>said “somewhat satisfied” </a:t>
            </a:r>
            <a:r>
              <a:rPr lang="en-US" sz="1400" i="1" dirty="0">
                <a:effectLst/>
              </a:rPr>
              <a:t>or </a:t>
            </a:r>
            <a:r>
              <a:rPr lang="en-US" sz="1400" i="1" dirty="0" smtClean="0">
                <a:effectLst/>
              </a:rPr>
              <a:t>“very satisfied”</a:t>
            </a:r>
            <a:endParaRPr lang="en-US" sz="1400" i="1" dirty="0">
              <a:effectLst/>
            </a:endParaRPr>
          </a:p>
        </c:rich>
      </c:tx>
      <c:layout>
        <c:manualLayout>
          <c:xMode val="edge"/>
          <c:yMode val="edge"/>
          <c:x val="0.0"/>
          <c:y val="0.01446612786840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8600925821863"/>
          <c:y val="0.160183892028024"/>
          <c:w val="0.977087150299041"/>
          <c:h val="0.63932254698289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Marketplace</c:v>
                </c:pt>
                <c:pt idx="2">
                  <c:v>Medicaid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34.94</c:v>
                </c:pt>
                <c:pt idx="1">
                  <c:v>33.88</c:v>
                </c:pt>
                <c:pt idx="2">
                  <c:v>36.0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C1-4D45-82A2-631879ACE9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Marketplace</c:v>
                </c:pt>
                <c:pt idx="2">
                  <c:v>Medicaid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52.48</c:v>
                </c:pt>
                <c:pt idx="1">
                  <c:v>52.0</c:v>
                </c:pt>
                <c:pt idx="2">
                  <c:v>52.0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52-4A08-9F2A-FB9ED42DF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-1245694896"/>
        <c:axId val="-1245693120"/>
      </c:barChart>
      <c:catAx>
        <c:axId val="-1245694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45693120"/>
        <c:crosses val="autoZero"/>
        <c:auto val="1"/>
        <c:lblAlgn val="ctr"/>
        <c:lblOffset val="100"/>
        <c:noMultiLvlLbl val="0"/>
      </c:catAx>
      <c:valAx>
        <c:axId val="-1245693120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-124569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67036800268671"/>
          <c:y val="0.00176305274458312"/>
          <c:w val="0.398324563334019"/>
          <c:h val="0.07235409038786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552694802039"/>
          <c:y val="0.0540784378737736"/>
          <c:w val="0.422209112749795"/>
          <c:h val="0.87869993297074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Plan have all the doctors you wanted?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3E-408B-9576-CD7D43CD02FB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3E-408B-9576-CD7D43CD02FB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33E-408B-9576-CD7D43CD02FB}"/>
              </c:ext>
            </c:extLst>
          </c:dPt>
          <c:dPt>
            <c:idx val="3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33E-408B-9576-CD7D43CD02FB}"/>
              </c:ext>
            </c:extLst>
          </c:dPt>
          <c:dLbls>
            <c:dLbl>
              <c:idx val="0"/>
              <c:layout>
                <c:manualLayout>
                  <c:x val="0.173158299656987"/>
                  <c:y val="-0.1061129342421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79DEC8-659A-E44A-982B-F8B0D9D4614D}" type="CATEGORYNAME">
                      <a:rPr lang="en-US"/>
                      <a:pPr>
                        <a:defRPr sz="1400" b="1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154214C2-47F3-5A4C-A16D-C0E8EE21F63D}" type="PERCENTAGE">
                      <a:rPr lang="en-US" sz="2000" baseline="0"/>
                      <a:pPr>
                        <a:defRPr sz="1400" b="1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33E-408B-9576-CD7D43CD02FB}"/>
                </c:ext>
                <c:ext xmlns:c15="http://schemas.microsoft.com/office/drawing/2012/chart" uri="{CE6537A1-D6FC-4f65-9D91-7224C49458BB}">
                  <c15:layout>
                    <c:manualLayout>
                      <c:w val="0.166027913177519"/>
                      <c:h val="0.24326773877404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344145759557833"/>
                  <c:y val="0.02911159989983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AD0453A-A205-FC42-96B4-D9DC7EBF6B87}" type="CATEGORYNAME">
                      <a:rPr lang="en-US"/>
                      <a:pPr>
                        <a:defRPr sz="1400" b="1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46771EE8-4167-9B44-85A6-C91FEB4840A0}" type="PERCENTAGE">
                      <a:rPr lang="en-US" sz="2000" baseline="0"/>
                      <a:pPr>
                        <a:defRPr sz="1400" b="1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33E-408B-9576-CD7D43CD02FB}"/>
                </c:ext>
                <c:ext xmlns:c15="http://schemas.microsoft.com/office/drawing/2012/chart" uri="{CE6537A1-D6FC-4f65-9D91-7224C49458BB}">
                  <c15:layout>
                    <c:manualLayout>
                      <c:w val="0.205300892943938"/>
                      <c:h val="0.23105695128552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73069699620881"/>
                  <c:y val="0.09420743740371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13B3796-2CB4-374D-B3B2-8C1640E7C0F4}" type="CATEGORYNAME">
                      <a:rPr lang="en-US"/>
                      <a:pPr>
                        <a:defRPr sz="1400" b="1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48FBB684-4E5E-6748-A7CF-CA1E7D36E857}" type="PERCENTAGE">
                      <a:rPr lang="en-US" sz="2000" baseline="0"/>
                      <a:pPr>
                        <a:defRPr sz="1400" b="1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33E-408B-9576-CD7D43CD02FB}"/>
                </c:ext>
                <c:ext xmlns:c15="http://schemas.microsoft.com/office/drawing/2012/chart" uri="{CE6537A1-D6FC-4f65-9D91-7224C49458BB}">
                  <c15:layout>
                    <c:manualLayout>
                      <c:w val="0.18923556777625"/>
                      <c:h val="0.26838639835541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59603938396589"/>
                  <c:y val="-0.06346808318287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2A34605-3900-42C2-B2F2-8A2815F7A5EB}" type="CATEGORYNAME">
                      <a:rPr lang="en-US" sz="1400">
                        <a:solidFill>
                          <a:schemeClr val="tx1"/>
                        </a:solidFill>
                      </a:rPr>
                      <a:pPr>
                        <a:defRPr sz="1400" b="1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sz="1400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en-US" sz="2000" baseline="0" dirty="0">
                        <a:solidFill>
                          <a:schemeClr val="tx1"/>
                        </a:solidFill>
                      </a:rPr>
                      <a:t>33%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55112555375"/>
                      <c:h val="0.256564138953803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All of the doctors you wanted</c:v>
                </c:pt>
                <c:pt idx="1">
                  <c:v>Some of the doctors you wanted</c:v>
                </c:pt>
                <c:pt idx="2">
                  <c:v>None of the doctors you wanted</c:v>
                </c:pt>
                <c:pt idx="3">
                  <c:v>Don't know which doctors included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38.97</c:v>
                </c:pt>
                <c:pt idx="1">
                  <c:v>22.95</c:v>
                </c:pt>
                <c:pt idx="2">
                  <c:v>4.149999999999999</c:v>
                </c:pt>
                <c:pt idx="3">
                  <c:v>33.11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33E-408B-9576-CD7D43CD0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0906480056647588"/>
          <c:y val="0.204480040868614"/>
          <c:w val="0.540320660150084"/>
          <c:h val="0.56181264808754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3E-408B-9576-CD7D43CD02FB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3E-408B-9576-CD7D43CD02FB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33E-408B-9576-CD7D43CD02FB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33E-408B-9576-CD7D43CD02FB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AAB-408B-BD7C-2E699BFA9979}"/>
              </c:ext>
            </c:extLst>
          </c:dPt>
          <c:dPt>
            <c:idx val="5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AAB-408B-BD7C-2E699BFA9979}"/>
              </c:ext>
            </c:extLst>
          </c:dPt>
          <c:dLbls>
            <c:dLbl>
              <c:idx val="5"/>
              <c:layout>
                <c:manualLayout>
                  <c:x val="0.0359247710193998"/>
                  <c:y val="0.0016212753440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InterFace" charset="0"/>
                      <a:ea typeface="InterFace" charset="0"/>
                      <a:cs typeface="InterFace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AAB-408B-BD7C-2E699BFA997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InterFace" charset="0"/>
                      <a:ea typeface="InterFace" charset="0"/>
                      <a:cs typeface="InterFace" charset="0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Very easy</c:v>
                </c:pt>
                <c:pt idx="1">
                  <c:v>Somewhat easy</c:v>
                </c:pt>
                <c:pt idx="2">
                  <c:v>Somewhat difficult</c:v>
                </c:pt>
                <c:pt idx="3">
                  <c:v>Very difficult</c:v>
                </c:pt>
                <c:pt idx="4">
                  <c:v>Could not find a doctor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41.88</c:v>
                </c:pt>
                <c:pt idx="1">
                  <c:v>22.02</c:v>
                </c:pt>
                <c:pt idx="2">
                  <c:v>17.48</c:v>
                </c:pt>
                <c:pt idx="3">
                  <c:v>12.35</c:v>
                </c:pt>
                <c:pt idx="4">
                  <c:v>5.64</c:v>
                </c:pt>
                <c:pt idx="5">
                  <c:v>0.56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33E-408B-9576-CD7D43CD0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8198274463885"/>
          <c:y val="0.307094155553695"/>
          <c:w val="0.358385301731618"/>
          <c:h val="0.3783295982178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795044553038"/>
          <c:y val="0.0546976088257054"/>
          <c:w val="0.552438647356092"/>
          <c:h val="0.7861442084817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C8C8DDED-1609-8340-96B2-B8281CB27A9B}" type="VALUE">
                      <a:rPr lang="mr-IN" smtClean="0"/>
                      <a:pPr/>
                      <a:t>[VALUE]</a:t>
                    </a:fld>
                    <a:r>
                      <a:rPr lang="mr-IN" dirty="0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DB4D2D2-4058-E74C-B904-B9D07E7D50A5}" type="VALUE">
                      <a:rPr lang="mr-IN" smtClean="0"/>
                      <a:pPr/>
                      <a:t>[VALUE]</a:t>
                    </a:fld>
                    <a:r>
                      <a:rPr lang="mr-IN" dirty="0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5E00E69-AEE8-B649-AA54-FBB6B8DFE3BF}" type="VALUE">
                      <a:rPr lang="mr-IN" smtClean="0"/>
                      <a:pPr/>
                      <a:t>[VALUE]</a:t>
                    </a:fld>
                    <a:r>
                      <a:rPr lang="mr-IN" dirty="0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00743749775162397"/>
                  <c:y val="-1.76466582063191E-1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tx2"/>
                        </a:solidFill>
                        <a:latin typeface="InterFace" charset="0"/>
                        <a:ea typeface="InterFace" charset="0"/>
                        <a:cs typeface="InterFace" charset="0"/>
                      </a:defRPr>
                    </a:pPr>
                    <a:fld id="{D68D15E0-BF1A-E644-BC65-583BA679E19F}" type="VALUE">
                      <a:rPr lang="mr-IN" smtClean="0">
                        <a:solidFill>
                          <a:schemeClr val="tx2"/>
                        </a:solidFill>
                      </a:rPr>
                      <a:pPr>
                        <a:defRPr sz="1200" b="1">
                          <a:solidFill>
                            <a:schemeClr val="tx2"/>
                          </a:solidFill>
                          <a:latin typeface="InterFace" charset="0"/>
                          <a:ea typeface="InterFace" charset="0"/>
                          <a:cs typeface="InterFace" charset="0"/>
                        </a:defRPr>
                      </a:pPr>
                      <a:t>[VALUE]</a:t>
                    </a:fld>
                    <a:r>
                      <a:rPr lang="mr-IN" dirty="0" smtClean="0">
                        <a:solidFill>
                          <a:schemeClr val="tx2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2"/>
                      </a:solidFill>
                      <a:latin typeface="InterFace" charset="0"/>
                      <a:ea typeface="InterFace" charset="0"/>
                      <a:cs typeface="InterFace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One week or less</c:v>
                </c:pt>
                <c:pt idx="1">
                  <c:v>8 to 14 days</c:v>
                </c:pt>
                <c:pt idx="2">
                  <c:v>15 to 30 days</c:v>
                </c:pt>
                <c:pt idx="3">
                  <c:v>More than 30 days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48.56</c:v>
                </c:pt>
                <c:pt idx="1">
                  <c:v>25.33</c:v>
                </c:pt>
                <c:pt idx="2">
                  <c:v>14.71</c:v>
                </c:pt>
                <c:pt idx="3">
                  <c:v>7.28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C1-4D45-82A2-631879ACE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78"/>
        <c:axId val="-1245655008"/>
        <c:axId val="-1245651744"/>
      </c:barChart>
      <c:catAx>
        <c:axId val="-12456550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45651744"/>
        <c:crosses val="autoZero"/>
        <c:auto val="1"/>
        <c:lblAlgn val="ctr"/>
        <c:lblOffset val="100"/>
        <c:noMultiLvlLbl val="0"/>
      </c:catAx>
      <c:valAx>
        <c:axId val="-1245651744"/>
        <c:scaling>
          <c:orientation val="minMax"/>
        </c:scaling>
        <c:delete val="1"/>
        <c:axPos val="t"/>
        <c:numFmt formatCode="0" sourceLinked="1"/>
        <c:majorTickMark val="none"/>
        <c:minorTickMark val="none"/>
        <c:tickLblPos val="nextTo"/>
        <c:crossAx val="-12456550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190567714698367"/>
          <c:y val="0.197333676821021"/>
          <c:w val="0.982240189459142"/>
          <c:h val="0.693988277487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D59F3060-5554-C44B-AC21-5ECBD3257B7D}" type="VALUE">
                      <a:rPr lang="mr-IN" smtClean="0"/>
                      <a:pPr/>
                      <a:t>[VALUE]</a:t>
                    </a:fld>
                    <a:r>
                      <a:rPr lang="mr-IN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63C5AC6-73A3-8549-83B3-8A27B6A4C1DF}" type="VALUE">
                      <a:rPr lang="mr-IN" smtClean="0"/>
                      <a:pPr/>
                      <a:t>[VALUE]</a:t>
                    </a:fld>
                    <a:r>
                      <a:rPr lang="mr-IN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3B28EA4-4BDB-B244-A3F1-1F3DF6C73D2B}" type="VALUE">
                      <a:rPr lang="mr-IN" smtClean="0"/>
                      <a:pPr/>
                      <a:t>[VALUE]</a:t>
                    </a:fld>
                    <a:r>
                      <a:rPr lang="mr-IN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40C9CB9-C9C2-8645-91EE-4A4046D7AC96}" type="VALUE">
                      <a:rPr lang="mr-IN" smtClean="0"/>
                      <a:pPr/>
                      <a:t>[VALUE]</a:t>
                    </a:fld>
                    <a:r>
                      <a:rPr lang="mr-IN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One week or less</c:v>
                </c:pt>
                <c:pt idx="1">
                  <c:v>8 to 14 days</c:v>
                </c:pt>
                <c:pt idx="2">
                  <c:v>15 to 30 days</c:v>
                </c:pt>
                <c:pt idx="3">
                  <c:v>More than 30 days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37.03</c:v>
                </c:pt>
                <c:pt idx="1">
                  <c:v>22.15</c:v>
                </c:pt>
                <c:pt idx="2">
                  <c:v>19.85</c:v>
                </c:pt>
                <c:pt idx="3">
                  <c:v>17.62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C1-4D45-82A2-631879ACE9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Marketplace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DCD06B9A-8F42-7D41-BBBD-A0F4F9CA54A1}" type="VALUE">
                      <a:rPr lang="mr-IN" smtClean="0"/>
                      <a:pPr/>
                      <a:t>[VALUE]</a:t>
                    </a:fld>
                    <a:r>
                      <a:rPr lang="mr-IN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4D44E04-635F-5445-98C9-BD1D5FC1EF02}" type="VALUE">
                      <a:rPr lang="mr-IN" smtClean="0"/>
                      <a:pPr/>
                      <a:t>[VALUE]</a:t>
                    </a:fld>
                    <a:r>
                      <a:rPr lang="mr-IN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151C8AD-07BA-E94F-868F-4A52C95D6C95}" type="VALUE">
                      <a:rPr lang="mr-IN" smtClean="0"/>
                      <a:pPr/>
                      <a:t>[VALUE]</a:t>
                    </a:fld>
                    <a:r>
                      <a:rPr lang="mr-IN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11832915-88BE-F649-BCAD-ACC93F4E768E}" type="VALUE">
                      <a:rPr lang="mr-IN" smtClean="0"/>
                      <a:pPr/>
                      <a:t>[VALUE]</a:t>
                    </a:fld>
                    <a:r>
                      <a:rPr lang="mr-IN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One week or less</c:v>
                </c:pt>
                <c:pt idx="1">
                  <c:v>8 to 14 days</c:v>
                </c:pt>
                <c:pt idx="2">
                  <c:v>15 to 30 days</c:v>
                </c:pt>
                <c:pt idx="3">
                  <c:v>More than 30 days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42.18</c:v>
                </c:pt>
                <c:pt idx="1">
                  <c:v>23.4</c:v>
                </c:pt>
                <c:pt idx="2">
                  <c:v>16.47</c:v>
                </c:pt>
                <c:pt idx="3">
                  <c:v>15.94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94-4172-88DB-D1568E29543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C413543-F48C-AB42-ADC3-A2797DFBCED6}" type="VALUE">
                      <a:rPr lang="mr-IN" smtClean="0"/>
                      <a:pPr/>
                      <a:t>[VALUE]</a:t>
                    </a:fld>
                    <a:r>
                      <a:rPr lang="mr-IN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4EC845B-DF19-AB41-AC19-DBBFD3795B32}" type="VALUE">
                      <a:rPr lang="mr-IN" smtClean="0"/>
                      <a:pPr/>
                      <a:t>[VALUE]</a:t>
                    </a:fld>
                    <a:r>
                      <a:rPr lang="mr-IN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8CD92DF-0B91-AC46-9F8D-7779A78500B0}" type="VALUE">
                      <a:rPr lang="mr-IN" smtClean="0"/>
                      <a:pPr/>
                      <a:t>[VALUE]</a:t>
                    </a:fld>
                    <a:r>
                      <a:rPr lang="mr-IN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1FCA865-7158-604A-8BA2-B8EF2CDEC11C}" type="VALUE">
                      <a:rPr lang="mr-IN" smtClean="0"/>
                      <a:pPr/>
                      <a:t>[VALUE]</a:t>
                    </a:fld>
                    <a:r>
                      <a:rPr lang="mr-IN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One week or less</c:v>
                </c:pt>
                <c:pt idx="1">
                  <c:v>8 to 14 days</c:v>
                </c:pt>
                <c:pt idx="2">
                  <c:v>15 to 30 days</c:v>
                </c:pt>
                <c:pt idx="3">
                  <c:v>More than 30 days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32.89</c:v>
                </c:pt>
                <c:pt idx="1">
                  <c:v>21.63</c:v>
                </c:pt>
                <c:pt idx="2">
                  <c:v>22.3</c:v>
                </c:pt>
                <c:pt idx="3">
                  <c:v>18.93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94-4172-88DB-D1568E295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-1245622304"/>
        <c:axId val="-1245616752"/>
      </c:barChart>
      <c:catAx>
        <c:axId val="-124562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45616752"/>
        <c:crosses val="autoZero"/>
        <c:auto val="1"/>
        <c:lblAlgn val="ctr"/>
        <c:lblOffset val="100"/>
        <c:noMultiLvlLbl val="0"/>
      </c:catAx>
      <c:valAx>
        <c:axId val="-124561675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124562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4074658371292"/>
          <c:y val="0.0277493277325671"/>
          <c:w val="0.390494035887966"/>
          <c:h val="0.07522639325499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073615798025"/>
          <c:y val="0.110114382398584"/>
          <c:w val="0.419281145412379"/>
          <c:h val="0.8211828508215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Reasons changed plans</c:v>
                </c:pt>
              </c:strCache>
            </c:strRef>
          </c:tx>
          <c:spPr>
            <a:solidFill>
              <a:schemeClr val="tx2"/>
            </a:solidFill>
          </c:spPr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4D0-4D5E-9060-CB38D719F548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4D0-4D5E-9060-CB38D719F548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4D0-4D5E-9060-CB38D719F548}"/>
              </c:ext>
            </c:extLst>
          </c:dPt>
          <c:dPt>
            <c:idx val="3"/>
            <c:bubble3D val="0"/>
            <c:spPr>
              <a:solidFill>
                <a:schemeClr val="tx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4D0-4D5E-9060-CB38D719F548}"/>
              </c:ext>
            </c:extLst>
          </c:dPt>
          <c:dLbls>
            <c:dLbl>
              <c:idx val="0"/>
              <c:layout>
                <c:manualLayout>
                  <c:x val="0.206701940035273"/>
                  <c:y val="-0.0718480216336088"/>
                </c:manualLayout>
              </c:layout>
              <c:tx>
                <c:rich>
                  <a:bodyPr/>
                  <a:lstStyle/>
                  <a:p>
                    <a:fld id="{9538C579-538C-0D42-9452-ED763BD705AC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7E2BC03-B036-4144-8B63-0D5C11404B71}" type="PERCENTAGE">
                      <a:rPr lang="en-US" sz="2000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4D0-4D5E-9060-CB38D719F548}"/>
                </c:ext>
                <c:ext xmlns:c15="http://schemas.microsoft.com/office/drawing/2012/chart" uri="{CE6537A1-D6FC-4f65-9D91-7224C49458BB}">
                  <c15:layout>
                    <c:manualLayout>
                      <c:w val="0.193692566207002"/>
                      <c:h val="0.21657152207270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30721043202933"/>
                  <c:y val="-0.0359666583402454"/>
                </c:manualLayout>
              </c:layout>
              <c:tx>
                <c:rich>
                  <a:bodyPr/>
                  <a:lstStyle/>
                  <a:p>
                    <a:fld id="{21445C15-8720-CA4B-B7C0-09F5AEA91BE3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8D83E62B-3080-314C-9422-190A420B6295}" type="PERCENTAGE">
                      <a:rPr lang="en-US" sz="2000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4D0-4D5E-9060-CB38D719F548}"/>
                </c:ext>
                <c:ext xmlns:c15="http://schemas.microsoft.com/office/drawing/2012/chart" uri="{CE6537A1-D6FC-4f65-9D91-7224C49458BB}">
                  <c15:layout>
                    <c:manualLayout>
                      <c:w val="0.179212154036301"/>
                      <c:h val="0.27230269645494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23488652807288"/>
                  <c:y val="0.018687230896303"/>
                </c:manualLayout>
              </c:layout>
              <c:tx>
                <c:rich>
                  <a:bodyPr/>
                  <a:lstStyle/>
                  <a:p>
                    <a:fld id="{021DB4E2-2072-AC41-85C7-CD97FDC9CF6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D9E494AF-8DF6-594E-896C-7D5BADE5078C}" type="PERCENTAGE">
                      <a:rPr lang="en-US" sz="2000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93580580205252"/>
                  <c:y val="-0.0969915653642925"/>
                </c:manualLayout>
              </c:layout>
              <c:tx>
                <c:rich>
                  <a:bodyPr/>
                  <a:lstStyle/>
                  <a:p>
                    <a:fld id="{A4C7F76F-ED16-F949-9833-B1E4E0D1FA75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788175E9-087E-D64A-9C60-B41DCAABE764}" type="PERCENTAGE">
                      <a:rPr lang="en-US" sz="2000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4D0-4D5E-9060-CB38D719F54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Your old plan was no longer being offered </c:v>
                </c:pt>
                <c:pt idx="1">
                  <c:v>Your new plan has a lower premium than your old plan </c:v>
                </c:pt>
                <c:pt idx="2">
                  <c:v>Your new plan has more of the doctors or hospitals you want </c:v>
                </c:pt>
                <c:pt idx="3">
                  <c:v>Some other reason*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34.73000000000001</c:v>
                </c:pt>
                <c:pt idx="1">
                  <c:v>20.77</c:v>
                </c:pt>
                <c:pt idx="2">
                  <c:v>10.07</c:v>
                </c:pt>
                <c:pt idx="3">
                  <c:v>34.43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C1-4D45-82A2-631879ACE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094763466288"/>
          <c:y val="0.00566806324464492"/>
          <c:w val="0.418473086142862"/>
          <c:h val="0.98299397805905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Reasons kept same plan</c:v>
                </c:pt>
              </c:strCache>
            </c:strRef>
          </c:tx>
          <c:spPr>
            <a:solidFill>
              <a:schemeClr val="tx2"/>
            </a:solidFill>
          </c:spPr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7F-4486-B83A-BCEFBC7B5C99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7F-4486-B83A-BCEFBC7B5C99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27F-4486-B83A-BCEFBC7B5C99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27F-4486-B83A-BCEFBC7B5C99}"/>
              </c:ext>
            </c:extLst>
          </c:dPt>
          <c:dLbls>
            <c:dLbl>
              <c:idx val="0"/>
              <c:layout>
                <c:manualLayout>
                  <c:x val="0.161599426064086"/>
                  <c:y val="-0.102857975581525"/>
                </c:manualLayout>
              </c:layout>
              <c:tx>
                <c:rich>
                  <a:bodyPr/>
                  <a:lstStyle/>
                  <a:p>
                    <a:fld id="{6FFB1807-B093-7549-B626-A7D030DCC23E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sz="2000" baseline="0" dirty="0" smtClean="0"/>
                      <a:t>38%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340268270939"/>
                      <c:h val="0.20449506831960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83191397661012"/>
                  <c:y val="0.0179565197719663"/>
                </c:manualLayout>
              </c:layout>
              <c:tx>
                <c:rich>
                  <a:bodyPr/>
                  <a:lstStyle/>
                  <a:p>
                    <a:fld id="{41CE1854-EC42-B34D-9D50-06742B592CF3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74E013CB-5C8B-FF48-968F-192E974ED939}" type="PERCENTAGE">
                      <a:rPr lang="en-US" sz="2000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100045871272"/>
                      <c:h val="0.20608099191626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99172528741079"/>
                  <c:y val="0.0307408784649956"/>
                </c:manualLayout>
              </c:layout>
              <c:tx>
                <c:rich>
                  <a:bodyPr/>
                  <a:lstStyle/>
                  <a:p>
                    <a:fld id="{FC47861B-ACC8-0D46-B130-8A34974A429B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8B1147E0-20FD-5646-BABE-7A20D876DA23}" type="PERCENTAGE">
                      <a:rPr lang="en-US" sz="2000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906392202062"/>
                      <c:h val="0.3264745083401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25817825326129"/>
                  <c:y val="-0.0151857486501976"/>
                </c:manualLayout>
              </c:layout>
              <c:tx>
                <c:rich>
                  <a:bodyPr/>
                  <a:lstStyle/>
                  <a:p>
                    <a:fld id="{F8B4568E-4AB8-3441-84A8-A3D6A13F35BA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39BC58D9-2E78-BA49-A7F1-A8DE70B68490}" type="PERCENTAGE">
                      <a:rPr lang="en-US" sz="2000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088849882908"/>
                      <c:h val="0.219777433414774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You are satisfied with your plan</c:v>
                </c:pt>
                <c:pt idx="1">
                  <c:v>You like your doctors and didn’t want to change</c:v>
                </c:pt>
                <c:pt idx="2">
                  <c:v>It was easier to stay in your plan</c:v>
                </c:pt>
                <c:pt idx="3">
                  <c:v>Some other reason*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38.0</c:v>
                </c:pt>
                <c:pt idx="1">
                  <c:v>10.0</c:v>
                </c:pt>
                <c:pt idx="2">
                  <c:v>32.0</c:v>
                </c:pt>
                <c:pt idx="3">
                  <c:v>19.0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C1-4D45-82A2-631879ACE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i="1" dirty="0">
                <a:effectLst/>
              </a:rPr>
              <a:t>Adults ages 19–64 who have marketplace coverage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206953162967018"/>
          <c:y val="0.9087997313650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1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141991112767"/>
          <c:y val="0.0241476975532265"/>
          <c:w val="0.63861839300949"/>
          <c:h val="0.78442976423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Option of choosing less expensive plan?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explosion val="1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3E-408B-9576-CD7D43CD02FB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3E-408B-9576-CD7D43CD02FB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33E-408B-9576-CD7D43CD02FB}"/>
              </c:ext>
            </c:extLst>
          </c:dPt>
          <c:dPt>
            <c:idx val="3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33E-408B-9576-CD7D43CD02FB}"/>
              </c:ext>
            </c:extLst>
          </c:dPt>
          <c:dLbls>
            <c:dLbl>
              <c:idx val="2"/>
              <c:layout>
                <c:manualLayout>
                  <c:x val="0.174175312831918"/>
                  <c:y val="0.1119844292389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026589297926"/>
                      <c:h val="0.20632839925217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know/_x000d_Refused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45.57</c:v>
                </c:pt>
                <c:pt idx="1">
                  <c:v>34.33</c:v>
                </c:pt>
                <c:pt idx="2">
                  <c:v>20.11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33E-408B-9576-CD7D43CD0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1.34715E-7</cdr:x>
      <cdr:y>0.01478</cdr:y>
    </cdr:from>
    <cdr:to>
      <cdr:x>0.22225</cdr:x>
      <cdr:y>0.09752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" y="54971"/>
          <a:ext cx="164978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rIns="0">
          <a:spAutoFit/>
        </a:bodyPr>
        <a:lstStyle xmlns:a="http://schemas.openxmlformats.org/drawingml/2006/main">
          <a:defPPr>
            <a:defRPr lang="en-US"/>
          </a:defPPr>
          <a:lvl1pPr marL="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09585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21917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82875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43833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04792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65750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4267093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876678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>
            <a:defRPr sz="1862" b="0" i="0" u="none" strike="noStrike" kern="1200" spc="0" baseline="0">
              <a:solidFill>
                <a:srgbClr val="4C515A"/>
              </a:solidFill>
              <a:latin typeface="+mn-lt"/>
              <a:ea typeface="+mn-ea"/>
              <a:cs typeface="+mn-cs"/>
            </a:defRPr>
          </a:pPr>
          <a:r>
            <a:rPr lang="en-US" sz="1400" i="1" dirty="0"/>
            <a:t>Percent who said “no”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0.88121</cdr:x>
      <cdr:y>0.43256</cdr:y>
    </cdr:from>
    <cdr:to>
      <cdr:x>0.9892</cdr:x>
      <cdr:y>0.52443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15477" y="1844991"/>
          <a:ext cx="896470" cy="391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600" b="1" dirty="0">
              <a:solidFill>
                <a:schemeClr val="tx1"/>
              </a:solidFill>
            </a:rPr>
            <a:t>87</a:t>
          </a:r>
        </a:p>
      </cdr:txBody>
    </cdr:sp>
  </cdr:relSizeAnchor>
  <cdr:relSizeAnchor xmlns:cdr="http://schemas.openxmlformats.org/drawingml/2006/chartDrawing">
    <cdr:from>
      <cdr:x>0.89849</cdr:x>
      <cdr:y>0.64972</cdr:y>
    </cdr:from>
    <cdr:to>
      <cdr:x>0.98488</cdr:x>
      <cdr:y>0.72484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458914" y="2771269"/>
          <a:ext cx="717176" cy="320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600" b="1" dirty="0">
              <a:solidFill>
                <a:schemeClr val="tx1"/>
              </a:solidFill>
            </a:rPr>
            <a:t>88</a:t>
          </a:r>
        </a:p>
      </cdr:txBody>
    </cdr:sp>
  </cdr:relSizeAnchor>
  <cdr:relSizeAnchor xmlns:cdr="http://schemas.openxmlformats.org/drawingml/2006/chartDrawing">
    <cdr:from>
      <cdr:x>0.89633</cdr:x>
      <cdr:y>0.23335</cdr:y>
    </cdr:from>
    <cdr:to>
      <cdr:x>0.98272</cdr:x>
      <cdr:y>0.31516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40986" y="995332"/>
          <a:ext cx="717176" cy="348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600" b="1" dirty="0">
              <a:solidFill>
                <a:schemeClr val="tx1"/>
              </a:solidFill>
            </a:rPr>
            <a:t>87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0.78853</cdr:x>
      <cdr:y>0.36112</cdr:y>
    </cdr:from>
    <cdr:to>
      <cdr:x>0.82848</cdr:x>
      <cdr:y>0.42705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097641" y="1393533"/>
          <a:ext cx="359596" cy="254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7256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7256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12/6/17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12/6/17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5"/>
            <a:ext cx="5486400" cy="42383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65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990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88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43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43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3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98134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655675" y="6368920"/>
            <a:ext cx="7416824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M</a:t>
            </a:r>
            <a:r>
              <a:rPr lang="en-US" sz="900" dirty="0" smtClean="0"/>
              <a:t>. Z</a:t>
            </a:r>
            <a:r>
              <a:rPr lang="en-US" sz="900" dirty="0"/>
              <a:t>. Gunja, S. R. Collins, </a:t>
            </a:r>
            <a:r>
              <a:rPr lang="en-US" sz="900" dirty="0" smtClean="0"/>
              <a:t>and H</a:t>
            </a:r>
            <a:r>
              <a:rPr lang="en-US" sz="900" dirty="0"/>
              <a:t>. K. Bhupal, </a:t>
            </a:r>
            <a:r>
              <a:rPr lang="en-US" sz="900" i="1" dirty="0" smtClean="0"/>
              <a:t>Is the Affordable</a:t>
            </a:r>
            <a:r>
              <a:rPr lang="en-US" sz="900" i="1" baseline="0" dirty="0" smtClean="0"/>
              <a:t> </a:t>
            </a:r>
            <a:r>
              <a:rPr lang="en-US" sz="900" i="1" dirty="0" smtClean="0"/>
              <a:t>Care Act Helping Consumers </a:t>
            </a:r>
            <a:r>
              <a:rPr lang="en-US" sz="900" i="1" dirty="0"/>
              <a:t>Get Health Care? Findings from the Commonwealth Fund Affordable Care Act Tracking Survey, March–June 2017, </a:t>
            </a:r>
            <a:r>
              <a:rPr lang="en-US" sz="900" dirty="0"/>
              <a:t>The Commonwealth Fund</a:t>
            </a:r>
            <a:r>
              <a:rPr lang="en-US" sz="900" dirty="0" smtClean="0"/>
              <a:t>, December</a:t>
            </a:r>
            <a:r>
              <a:rPr lang="en-US" sz="900" baseline="0" dirty="0" smtClean="0"/>
              <a:t> </a:t>
            </a:r>
            <a:r>
              <a:rPr lang="en-US" sz="900" dirty="0" smtClean="0"/>
              <a:t>2017</a:t>
            </a:r>
            <a:r>
              <a:rPr lang="en-US" sz="900" dirty="0"/>
              <a:t>.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4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 majority of marketplace and Medicaid enrollees report getting health care they could not have afforded prior to having their coverage.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Note: FPL = federal poverty level.</a:t>
            </a:r>
            <a:br>
              <a:rPr lang="en-US" smtClean="0"/>
            </a:br>
            <a:r>
              <a:rPr lang="en-US" smtClean="0"/>
              <a:t>* 79% of adults ages 19–64 who are currently enrolled in marketplace coverage or Medicaid reported they had used their coverage to visit a doctor, hospital, or other health care provider, or to pay for prescription drugs. </a:t>
            </a:r>
          </a:p>
          <a:p>
            <a:r>
              <a:rPr lang="en-US" smtClean="0"/>
              <a:t>Data: The Commonwealth Fund Affordable Care Act Tracking Survey, March–June 2017.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50141" y="5151351"/>
            <a:ext cx="456303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b"/>
            <a:r>
              <a:rPr lang="en-US" sz="1200" i="1" dirty="0">
                <a:cs typeface="Arial" pitchFamily="34" charset="0"/>
              </a:rPr>
              <a:t>Adults ages 19–64 who are currently enrolled in marketplace coverage or </a:t>
            </a:r>
            <a:r>
              <a:rPr lang="en-US" sz="1200" i="1" dirty="0" smtClean="0">
                <a:cs typeface="Arial" pitchFamily="34" charset="0"/>
              </a:rPr>
              <a:t>Medicaid and </a:t>
            </a:r>
            <a:r>
              <a:rPr lang="en-US" sz="1200" i="1" dirty="0">
                <a:cs typeface="Arial" pitchFamily="34" charset="0"/>
              </a:rPr>
              <a:t>have used their new health insurance plan*</a:t>
            </a:r>
          </a:p>
        </p:txBody>
      </p:sp>
      <p:graphicFrame>
        <p:nvGraphicFramePr>
          <p:cNvPr id="30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586876"/>
              </p:ext>
            </p:extLst>
          </p:nvPr>
        </p:nvGraphicFramePr>
        <p:xfrm>
          <a:off x="71438" y="1419198"/>
          <a:ext cx="7835433" cy="3768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TextBox 3"/>
          <p:cNvSpPr txBox="1"/>
          <p:nvPr/>
        </p:nvSpPr>
        <p:spPr>
          <a:xfrm>
            <a:off x="0" y="735933"/>
            <a:ext cx="9072562" cy="417286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>
                <a:cs typeface="Arial" panose="020B0604020202020204" pitchFamily="34" charset="0"/>
              </a:rPr>
              <a:t>Prior to getting your Medicaid or health coverage through the marketplace, would you have been able to access and/or afford this care?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71438" y="726968"/>
            <a:ext cx="420867" cy="515901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36" name="Freeform 5"/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"/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471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Nearly all marketplace and Medicaid enrollees are satisfied with their doctors.</a:t>
            </a:r>
            <a:endParaRPr lang="en-US" dirty="0"/>
          </a:p>
        </p:txBody>
      </p:sp>
      <p:graphicFrame>
        <p:nvGraphicFramePr>
          <p:cNvPr id="11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759306821"/>
              </p:ext>
            </p:extLst>
          </p:nvPr>
        </p:nvGraphicFramePr>
        <p:xfrm>
          <a:off x="71438" y="1382995"/>
          <a:ext cx="8301597" cy="426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Note: Segments may not sum to subtotals because of rounding. </a:t>
            </a:r>
          </a:p>
          <a:p>
            <a:r>
              <a:rPr lang="en-US" smtClean="0"/>
              <a:t>Data: The Commonwealth Fund Affordable Care Act Tracking Survey, March–June 2017.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28411" y="5021197"/>
            <a:ext cx="512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i="1" dirty="0">
                <a:ea typeface="Calibri" charset="0"/>
                <a:cs typeface="Calibri" charset="0"/>
              </a:rPr>
              <a:t>Adults ages 19–64 who have marketplace or Medicaid coverage</a:t>
            </a:r>
          </a:p>
        </p:txBody>
      </p:sp>
      <p:sp>
        <p:nvSpPr>
          <p:cNvPr id="36" name="TextBox 3"/>
          <p:cNvSpPr txBox="1"/>
          <p:nvPr/>
        </p:nvSpPr>
        <p:spPr>
          <a:xfrm>
            <a:off x="0" y="726967"/>
            <a:ext cx="9072562" cy="423609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>
                <a:cs typeface="Arial" panose="020B0604020202020204" pitchFamily="34" charset="0"/>
              </a:rPr>
              <a:t>How satisfied are you with the doctors covered by your current insurance?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1438" y="726968"/>
            <a:ext cx="420867" cy="515901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38" name="Freeform 5"/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/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04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than three of five marketplace and Medicaid enrollees have insurance that includes all or some of the doctors they want.</a:t>
            </a:r>
            <a:endParaRPr lang="en-US" dirty="0"/>
          </a:p>
        </p:txBody>
      </p:sp>
      <p:graphicFrame>
        <p:nvGraphicFramePr>
          <p:cNvPr id="12" name="Chart Placeholder 8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682352147"/>
              </p:ext>
            </p:extLst>
          </p:nvPr>
        </p:nvGraphicFramePr>
        <p:xfrm>
          <a:off x="71438" y="1341777"/>
          <a:ext cx="9001125" cy="4306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Note: Segments may not sum to 100 percent because of rounding. </a:t>
            </a:r>
          </a:p>
          <a:p>
            <a:r>
              <a:rPr lang="en-US" dirty="0" smtClean="0"/>
              <a:t>Data: The Commonwealth Fund Affordable Care Act Tracking Survey, March–June 2017.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57459" y="3185350"/>
            <a:ext cx="1829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ea typeface="Calibri" charset="0"/>
                <a:cs typeface="Calibri" charset="0"/>
              </a:rPr>
              <a:t>Adults ages </a:t>
            </a:r>
            <a:r>
              <a:rPr lang="en-US" sz="1200" i="1">
                <a:ea typeface="Calibri" charset="0"/>
                <a:cs typeface="Calibri" charset="0"/>
              </a:rPr>
              <a:t>19–64 </a:t>
            </a:r>
            <a:r>
              <a:rPr lang="en-US" sz="1200" i="1" smtClean="0">
                <a:ea typeface="Calibri" charset="0"/>
                <a:cs typeface="Calibri" charset="0"/>
              </a:rPr>
              <a:t/>
            </a:r>
            <a:br>
              <a:rPr lang="en-US" sz="1200" i="1" smtClean="0">
                <a:ea typeface="Calibri" charset="0"/>
                <a:cs typeface="Calibri" charset="0"/>
              </a:rPr>
            </a:br>
            <a:r>
              <a:rPr lang="en-US" sz="1200" i="1" smtClean="0">
                <a:ea typeface="Calibri" charset="0"/>
                <a:cs typeface="Calibri" charset="0"/>
              </a:rPr>
              <a:t>who </a:t>
            </a:r>
            <a:r>
              <a:rPr lang="en-US" sz="1200" i="1" dirty="0">
                <a:ea typeface="Calibri" charset="0"/>
                <a:cs typeface="Calibri" charset="0"/>
              </a:rPr>
              <a:t>have </a:t>
            </a:r>
            <a:r>
              <a:rPr lang="en-US" sz="1200" i="1">
                <a:ea typeface="Calibri" charset="0"/>
                <a:cs typeface="Calibri" charset="0"/>
              </a:rPr>
              <a:t>marketplace </a:t>
            </a:r>
            <a:r>
              <a:rPr lang="en-US" sz="1200" i="1" smtClean="0">
                <a:ea typeface="Calibri" charset="0"/>
                <a:cs typeface="Calibri" charset="0"/>
              </a:rPr>
              <a:t/>
            </a:r>
            <a:br>
              <a:rPr lang="en-US" sz="1200" i="1" smtClean="0">
                <a:ea typeface="Calibri" charset="0"/>
                <a:cs typeface="Calibri" charset="0"/>
              </a:rPr>
            </a:br>
            <a:r>
              <a:rPr lang="en-US" sz="1200" i="1" smtClean="0">
                <a:ea typeface="Calibri" charset="0"/>
                <a:cs typeface="Calibri" charset="0"/>
              </a:rPr>
              <a:t>or </a:t>
            </a:r>
            <a:r>
              <a:rPr lang="en-US" sz="1200" i="1" dirty="0">
                <a:ea typeface="Calibri" charset="0"/>
                <a:cs typeface="Calibri" charset="0"/>
              </a:rPr>
              <a:t>Medicaid coverage</a:t>
            </a:r>
          </a:p>
        </p:txBody>
      </p:sp>
      <p:sp>
        <p:nvSpPr>
          <p:cNvPr id="21" name="TextBox 3"/>
          <p:cNvSpPr txBox="1"/>
          <p:nvPr/>
        </p:nvSpPr>
        <p:spPr>
          <a:xfrm>
            <a:off x="0" y="753863"/>
            <a:ext cx="9072562" cy="417286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>
                <a:cs typeface="Arial" panose="020B0604020202020204" pitchFamily="34" charset="0"/>
              </a:rPr>
              <a:t>Does your current insurance include all, some, or none of the doctors that you wanted or do you not know which doctors are included on your plan?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1438" y="744898"/>
            <a:ext cx="420867" cy="515901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23" name="Freeform 5"/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579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00" dirty="0"/>
              <a:t>Two-thirds of adults with Medicaid or marketplace coverage who tried to find a new primary care doctor found it very or somewhat easy to do so — similar to the experience of all insured Americans.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^ Among those who found a primary care doctor.</a:t>
            </a:r>
            <a:br>
              <a:rPr lang="en-US" smtClean="0"/>
            </a:br>
            <a:r>
              <a:rPr lang="en-US" smtClean="0"/>
              <a:t>* 25% of adults ages 19–64 who are currently enrolled in marketplace coverage or Medicaid tried to find a primary care or general doctor. </a:t>
            </a:r>
          </a:p>
          <a:p>
            <a:r>
              <a:rPr lang="en-US" smtClean="0"/>
              <a:t>Data: The Commonwealth Fund Affordable Care Act Tracking Survey, March–June 2017.</a:t>
            </a:r>
            <a:endParaRPr lang="en-US" dirty="0"/>
          </a:p>
        </p:txBody>
      </p:sp>
      <p:graphicFrame>
        <p:nvGraphicFramePr>
          <p:cNvPr id="13" name="Char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919807"/>
              </p:ext>
            </p:extLst>
          </p:nvPr>
        </p:nvGraphicFramePr>
        <p:xfrm>
          <a:off x="207202" y="834841"/>
          <a:ext cx="4817775" cy="4862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898163" y="4846717"/>
            <a:ext cx="5400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cs typeface="Arial" pitchFamily="34" charset="0"/>
              </a:rPr>
              <a:t>Adults ages 19–64 who are currently enrolled in marketplace coverage or Medicaid and tried to find a primary care doctor or general doctor since getting coverage*</a:t>
            </a:r>
          </a:p>
        </p:txBody>
      </p:sp>
      <p:graphicFrame>
        <p:nvGraphicFramePr>
          <p:cNvPr id="24" name="Char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975919"/>
              </p:ext>
            </p:extLst>
          </p:nvPr>
        </p:nvGraphicFramePr>
        <p:xfrm>
          <a:off x="5153951" y="1467230"/>
          <a:ext cx="3707127" cy="3298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3"/>
          <p:cNvSpPr txBox="1"/>
          <p:nvPr/>
        </p:nvSpPr>
        <p:spPr>
          <a:xfrm>
            <a:off x="0" y="753863"/>
            <a:ext cx="4482353" cy="417286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>
                <a:cs typeface="Arial" panose="020B0604020202020204" pitchFamily="34" charset="0"/>
              </a:rPr>
              <a:t>How easy or difficult was it for you to find a new primary care doctor or general doctor?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1438" y="744898"/>
            <a:ext cx="420867" cy="515901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22" name="Freeform 5"/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TextBox 3"/>
          <p:cNvSpPr txBox="1"/>
          <p:nvPr/>
        </p:nvSpPr>
        <p:spPr>
          <a:xfrm>
            <a:off x="4661647" y="753863"/>
            <a:ext cx="4482353" cy="417286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>
                <a:cs typeface="Arial" panose="020B0604020202020204" pitchFamily="34" charset="0"/>
              </a:rPr>
              <a:t>How long did you have to wait to get your last appointment to see this doctor?^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733085" y="744898"/>
            <a:ext cx="420867" cy="515901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29" name="Freeform 5"/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/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481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902105702"/>
              </p:ext>
            </p:extLst>
          </p:nvPr>
        </p:nvGraphicFramePr>
        <p:xfrm>
          <a:off x="896471" y="1341777"/>
          <a:ext cx="7351058" cy="3931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ubtitle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* 50% of adults ages 19–64 who are currently enrolled in marketplace coverage Medicaid needed to see a specialist doctor. </a:t>
            </a:r>
          </a:p>
          <a:p>
            <a:r>
              <a:rPr lang="en-US" smtClean="0"/>
              <a:t>Data: The Commonwealth Fund Affordable Care Act Tracking Survey, March–June 2017.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30219" y="5228795"/>
            <a:ext cx="539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cs typeface="Arial" pitchFamily="34" charset="0"/>
              </a:rPr>
              <a:t>Adults ages 19–64 who are currently enrolled in marketplace </a:t>
            </a:r>
            <a:r>
              <a:rPr lang="en-US" sz="1200" i="1" dirty="0" smtClean="0">
                <a:cs typeface="Arial" pitchFamily="34" charset="0"/>
              </a:rPr>
              <a:t>coverage </a:t>
            </a:r>
            <a:br>
              <a:rPr lang="en-US" sz="1200" i="1" dirty="0" smtClean="0">
                <a:cs typeface="Arial" pitchFamily="34" charset="0"/>
              </a:rPr>
            </a:br>
            <a:r>
              <a:rPr lang="en-US" sz="1200" i="1" dirty="0" smtClean="0">
                <a:cs typeface="Arial" pitchFamily="34" charset="0"/>
              </a:rPr>
              <a:t>or </a:t>
            </a:r>
            <a:r>
              <a:rPr lang="en-US" sz="1200" i="1" dirty="0">
                <a:cs typeface="Arial" pitchFamily="34" charset="0"/>
              </a:rPr>
              <a:t>Medicaid and needed to see a specialist*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7"/>
          <p:cNvSpPr txBox="1">
            <a:spLocks/>
          </p:cNvSpPr>
          <p:nvPr/>
        </p:nvSpPr>
        <p:spPr>
          <a:xfrm>
            <a:off x="98134" y="0"/>
            <a:ext cx="8490054" cy="614459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1" kern="800" spc="0" baseline="0">
                <a:solidFill>
                  <a:srgbClr val="4C515A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Three 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of five adults with marketplace or Medicaid coverage who needed to see a specialist waited two weeks or less.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753863"/>
            <a:ext cx="9072562" cy="417286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>
                <a:cs typeface="Arial" panose="020B0604020202020204" pitchFamily="34" charset="0"/>
              </a:rPr>
              <a:t>How long did you have to wait to get your last appointment to see the specialist?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1438" y="744898"/>
            <a:ext cx="420867" cy="515901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334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Relatively few marketplace enrollees who changed plans did so to get more of the doctors they wanted.</a:t>
            </a:r>
            <a:endParaRPr lang="en-US" dirty="0"/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174641527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ubtitle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* “Some other reason” includes those who responded “Don’t know/refused.”</a:t>
            </a:r>
            <a:br>
              <a:rPr lang="en-US" smtClean="0"/>
            </a:br>
            <a:r>
              <a:rPr lang="en-US" smtClean="0"/>
              <a:t>** 42 percent of adults ages 19–64 who have had marketplace coverage since before January 2017 switched plans since enrolling.</a:t>
            </a:r>
          </a:p>
          <a:p>
            <a:r>
              <a:rPr lang="en-US" smtClean="0"/>
              <a:t>Data: The Commonwealth Fund Affordable Care Act Tracking Survey, March–June 2017.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0673" y="3173788"/>
            <a:ext cx="1602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ea typeface="Calibri" charset="0"/>
                <a:cs typeface="Calibri" charset="0"/>
              </a:rPr>
              <a:t>Adults ages 19–64 who changed marketplace plans**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753863"/>
            <a:ext cx="9072562" cy="417286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>
                <a:cs typeface="Arial" panose="020B0604020202020204" pitchFamily="34" charset="0"/>
              </a:rPr>
              <a:t>What is the </a:t>
            </a:r>
            <a:r>
              <a:rPr lang="en-US" sz="1800" b="1" dirty="0">
                <a:cs typeface="Arial" panose="020B0604020202020204" pitchFamily="34" charset="0"/>
              </a:rPr>
              <a:t>main </a:t>
            </a:r>
            <a:r>
              <a:rPr lang="en-US" sz="1800" dirty="0">
                <a:cs typeface="Arial" panose="020B0604020202020204" pitchFamily="34" charset="0"/>
              </a:rPr>
              <a:t>reason you changed plans?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1438" y="744898"/>
            <a:ext cx="420867" cy="515901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777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668813564"/>
              </p:ext>
            </p:extLst>
          </p:nvPr>
        </p:nvGraphicFramePr>
        <p:xfrm>
          <a:off x="1" y="1377287"/>
          <a:ext cx="8946776" cy="4243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ubtitle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Note: Segments may not sum to 100 percent because of rounding. </a:t>
            </a:r>
            <a:br>
              <a:rPr lang="en-US" dirty="0"/>
            </a:br>
            <a:r>
              <a:rPr lang="en-US" dirty="0"/>
              <a:t>* </a:t>
            </a:r>
            <a:r>
              <a:rPr lang="en-US" dirty="0" smtClean="0"/>
              <a:t>“Some other reason” includes those who responded “Don’t know/refused.”</a:t>
            </a:r>
            <a:br>
              <a:rPr lang="en-US" dirty="0" smtClean="0"/>
            </a:br>
            <a:r>
              <a:rPr lang="en-US" dirty="0" smtClean="0">
                <a:ea typeface="Calibri Light" charset="0"/>
                <a:cs typeface="Calibri Light" charset="0"/>
              </a:rPr>
              <a:t>** 55 percent of adults ages 19–64 who have had marketplace coverage since before January 2017 stayed in the same plan since enrolling.</a:t>
            </a:r>
          </a:p>
          <a:p>
            <a:r>
              <a:rPr lang="en-US" dirty="0" smtClean="0"/>
              <a:t>Data: The Commonwealth Fund Affordable Care Act Tracking Survey, March–June 2017.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70234" y="3175913"/>
            <a:ext cx="200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ea typeface="Calibri" charset="0"/>
                <a:cs typeface="Calibri" charset="0"/>
              </a:rPr>
              <a:t>Adults ages 19–64 who stayed in the same marketplace plan</a:t>
            </a:r>
            <a:r>
              <a:rPr lang="en-US" sz="1200" i="1" dirty="0" smtClean="0">
                <a:ea typeface="Calibri" charset="0"/>
                <a:cs typeface="Calibri" charset="0"/>
              </a:rPr>
              <a:t>**</a:t>
            </a:r>
            <a:endParaRPr lang="en-US" sz="1200" i="1" dirty="0">
              <a:ea typeface="Calibri" charset="0"/>
              <a:cs typeface="Calibri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Just 10 percent of marketplace enrollees who stayed in the same plan did so because they didn’t want to change doctors.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753863"/>
            <a:ext cx="9072562" cy="417286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>
                <a:cs typeface="Arial" panose="020B0604020202020204" pitchFamily="34" charset="0"/>
              </a:rPr>
              <a:t>What is the </a:t>
            </a:r>
            <a:r>
              <a:rPr lang="en-US" sz="1800" b="1" dirty="0">
                <a:cs typeface="Arial" panose="020B0604020202020204" pitchFamily="34" charset="0"/>
              </a:rPr>
              <a:t>main</a:t>
            </a:r>
            <a:r>
              <a:rPr lang="en-US" sz="1800" dirty="0">
                <a:cs typeface="Arial" panose="020B0604020202020204" pitchFamily="34" charset="0"/>
              </a:rPr>
              <a:t> reason you kept the same plan?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1438" y="744898"/>
            <a:ext cx="420867" cy="515901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084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"/>
          <p:cNvSpPr txBox="1"/>
          <p:nvPr/>
        </p:nvSpPr>
        <p:spPr>
          <a:xfrm>
            <a:off x="5325036" y="2028619"/>
            <a:ext cx="3583436" cy="3147404"/>
          </a:xfrm>
          <a:prstGeom prst="rect">
            <a:avLst/>
          </a:prstGeom>
          <a:solidFill>
            <a:schemeClr val="accent2">
              <a:alpha val="10000"/>
            </a:schemeClr>
          </a:solidFill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b"/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Given the option, nearly half of adults chose a less expensive “narrow network” plan with fewer providers.</a:t>
            </a:r>
            <a:endParaRPr lang="en-US" dirty="0"/>
          </a:p>
        </p:txBody>
      </p:sp>
      <p:graphicFrame>
        <p:nvGraphicFramePr>
          <p:cNvPr id="15" name="Chart Placeholder 8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87644092"/>
              </p:ext>
            </p:extLst>
          </p:nvPr>
        </p:nvGraphicFramePr>
        <p:xfrm>
          <a:off x="71438" y="1825827"/>
          <a:ext cx="4755361" cy="387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Note: Segments may not sum to 100 percent because of rounding.</a:t>
            </a:r>
          </a:p>
          <a:p>
            <a:r>
              <a:rPr lang="en-US" dirty="0" smtClean="0"/>
              <a:t>Data: The Commonwealth Fund Affordable Care Act Tracking Survey, March–June 2017.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058878" y="1944340"/>
            <a:ext cx="2266157" cy="8427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54215" y="4960598"/>
            <a:ext cx="2370820" cy="1939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har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195188"/>
              </p:ext>
            </p:extLst>
          </p:nvPr>
        </p:nvGraphicFramePr>
        <p:xfrm>
          <a:off x="5259835" y="2719878"/>
          <a:ext cx="3603595" cy="233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753863"/>
            <a:ext cx="9072562" cy="417286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>
                <a:cs typeface="Arial" panose="020B0604020202020204" pitchFamily="34" charset="0"/>
              </a:rPr>
              <a:t>When choosing your current plan, did you have the option of choosing a less expensive plan with fewer doctors or fewer hospitals?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1438" y="744898"/>
            <a:ext cx="420867" cy="515901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259835" y="2132562"/>
            <a:ext cx="3648636" cy="417286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cs typeface="Arial" panose="020B0604020202020204" pitchFamily="34" charset="0"/>
              </a:rPr>
              <a:t>Did you select the less expensive plan with fewer doctors or hospitals?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464153" y="2170572"/>
            <a:ext cx="344976" cy="422872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6263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50" dirty="0" smtClean="0"/>
              <a:t>People shopping for marketplace plans find it harder to compare plans based on the network’s doctors and hospitals than on the plan’s cost and its covered benefits.</a:t>
            </a:r>
            <a:endParaRPr lang="en-US" spc="-50" dirty="0"/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510920734"/>
              </p:ext>
            </p:extLst>
          </p:nvPr>
        </p:nvGraphicFramePr>
        <p:xfrm>
          <a:off x="161167" y="1296602"/>
          <a:ext cx="8848362" cy="3445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ubtitle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Notes: Segments may not sum to subtotals because of rounding. “Obtained </a:t>
            </a:r>
            <a:r>
              <a:rPr lang="en-US" dirty="0"/>
              <a:t>marketplace </a:t>
            </a:r>
            <a:r>
              <a:rPr lang="en-US" dirty="0" smtClean="0"/>
              <a:t>coverage” </a:t>
            </a:r>
            <a:r>
              <a:rPr lang="en-US" dirty="0"/>
              <a:t>includes those who visited the marketplace and have marketplace </a:t>
            </a:r>
            <a:r>
              <a:rPr lang="en-US" dirty="0" smtClean="0"/>
              <a:t>coverage.</a:t>
            </a:r>
            <a:br>
              <a:rPr lang="en-US" dirty="0" smtClean="0"/>
            </a:br>
            <a:r>
              <a:rPr lang="en-US" smtClean="0"/>
              <a:t>“Did </a:t>
            </a:r>
            <a:r>
              <a:rPr lang="en-US" dirty="0"/>
              <a:t>not </a:t>
            </a:r>
            <a:r>
              <a:rPr lang="en-US"/>
              <a:t>obtain </a:t>
            </a:r>
            <a:r>
              <a:rPr lang="en-US" smtClean="0"/>
              <a:t>coverage” </a:t>
            </a:r>
            <a:r>
              <a:rPr lang="en-US" dirty="0"/>
              <a:t>includes those who visited the marketplace but did not select marketplace coverage or another source of coverage.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Marketplace-eligible includes adults in expansion states who are above 138% of the federal poverty level (FPL) and adults in nonexpansion states who are above 100% FPL. </a:t>
            </a:r>
          </a:p>
          <a:p>
            <a:r>
              <a:rPr lang="en-US" dirty="0" smtClean="0"/>
              <a:t>Data: The Commonwealth Fund Affordable Care Act Tracking Survey, March–June 2017.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1871" y="4711815"/>
            <a:ext cx="1386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ea typeface="Calibri" charset="0"/>
                <a:cs typeface="Calibri" charset="0"/>
              </a:rPr>
              <a:t>Premiums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5239" y="5212638"/>
            <a:ext cx="5553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ea typeface="Calibri" charset="0"/>
                <a:cs typeface="Calibri" charset="0"/>
              </a:rPr>
              <a:t>Adults ages 19–64 who went to the marketplace and are </a:t>
            </a:r>
            <a:r>
              <a:rPr lang="en-US" sz="1200" i="1" dirty="0" smtClean="0">
                <a:ea typeface="Calibri" charset="0"/>
                <a:cs typeface="Calibri" charset="0"/>
              </a:rPr>
              <a:t>marketplace-eligible*</a:t>
            </a:r>
            <a:endParaRPr lang="en-US" sz="1200" i="1" dirty="0">
              <a:ea typeface="Calibri" charset="0"/>
              <a:cs typeface="Calibri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3567580" y="2450025"/>
            <a:ext cx="397400" cy="2693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49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169113" y="2020370"/>
            <a:ext cx="397400" cy="2693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65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5949239" y="2565196"/>
            <a:ext cx="397400" cy="2693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45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366728" y="1876739"/>
            <a:ext cx="397400" cy="2693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70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1182848" y="2252864"/>
            <a:ext cx="397400" cy="2693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56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2785850" y="2002440"/>
            <a:ext cx="397400" cy="2693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65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8336098" y="3020143"/>
            <a:ext cx="397400" cy="2693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28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548310" y="2387530"/>
            <a:ext cx="397400" cy="2693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51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7899" y="4711815"/>
            <a:ext cx="1532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ea typeface="Calibri" charset="0"/>
                <a:cs typeface="Calibri" charset="0"/>
              </a:rPr>
              <a:t>Benefits covered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80547" y="4711815"/>
            <a:ext cx="238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ea typeface="Calibri" charset="0"/>
                <a:cs typeface="Calibri" charset="0"/>
              </a:rPr>
              <a:t>Potential out-of-pocket </a:t>
            </a:r>
            <a:r>
              <a:rPr lang="en-US" sz="1200" dirty="0" smtClean="0">
                <a:ea typeface="Calibri" charset="0"/>
                <a:cs typeface="Calibri" charset="0"/>
              </a:rPr>
              <a:t>costs</a:t>
            </a:r>
            <a:br>
              <a:rPr lang="en-US" sz="1200" dirty="0" smtClean="0">
                <a:ea typeface="Calibri" charset="0"/>
                <a:cs typeface="Calibri" charset="0"/>
              </a:rPr>
            </a:br>
            <a:r>
              <a:rPr lang="en-US" sz="1200" smtClean="0">
                <a:ea typeface="Calibri" charset="0"/>
                <a:cs typeface="Calibri" charset="0"/>
              </a:rPr>
              <a:t>from deductibles and copayments</a:t>
            </a:r>
            <a:endParaRPr lang="en-US" sz="1200" dirty="0">
              <a:ea typeface="Calibri" charset="0"/>
              <a:cs typeface="Calibri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35508" y="4711815"/>
            <a:ext cx="1243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ea typeface="Calibri" charset="0"/>
                <a:cs typeface="Calibri" charset="0"/>
              </a:rPr>
              <a:t>Doctors, </a:t>
            </a:r>
            <a:r>
              <a:rPr lang="en-US" sz="1200" smtClean="0">
                <a:ea typeface="Calibri" charset="0"/>
                <a:cs typeface="Calibri" charset="0"/>
              </a:rPr>
              <a:t>clinics,</a:t>
            </a:r>
            <a:br>
              <a:rPr lang="en-US" sz="1200" smtClean="0">
                <a:ea typeface="Calibri" charset="0"/>
                <a:cs typeface="Calibri" charset="0"/>
              </a:rPr>
            </a:br>
            <a:r>
              <a:rPr lang="en-US" sz="1200" smtClean="0">
                <a:ea typeface="Calibri" charset="0"/>
                <a:cs typeface="Calibri" charset="0"/>
              </a:rPr>
              <a:t>and </a:t>
            </a:r>
            <a:r>
              <a:rPr lang="en-US" sz="1200" dirty="0">
                <a:ea typeface="Calibri" charset="0"/>
                <a:cs typeface="Calibri" charset="0"/>
              </a:rPr>
              <a:t>hospitals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753863"/>
            <a:ext cx="9072562" cy="417286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>
                <a:cs typeface="Arial" panose="020B0604020202020204" pitchFamily="34" charset="0"/>
              </a:rPr>
              <a:t>How easy or difficult was it to compare the … of </a:t>
            </a:r>
            <a:r>
              <a:rPr lang="en-US" sz="1800" dirty="0" smtClean="0">
                <a:cs typeface="Arial" panose="020B0604020202020204" pitchFamily="34" charset="0"/>
              </a:rPr>
              <a:t>different </a:t>
            </a:r>
            <a:r>
              <a:rPr lang="en-US" sz="1800" dirty="0">
                <a:cs typeface="Arial" panose="020B0604020202020204" pitchFamily="34" charset="0"/>
              </a:rPr>
              <a:t>insurance plans?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1438" y="744898"/>
            <a:ext cx="420867" cy="515901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4931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164160</TotalTime>
  <Words>814</Words>
  <Application>Microsoft Macintosh PowerPoint</Application>
  <PresentationFormat>On-screen Show (4:3)</PresentationFormat>
  <Paragraphs>106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Berlingske Serif Text</vt:lpstr>
      <vt:lpstr>Calibri</vt:lpstr>
      <vt:lpstr>Calibri Light</vt:lpstr>
      <vt:lpstr>InterFace</vt:lpstr>
      <vt:lpstr>1_Office Theme</vt:lpstr>
      <vt:lpstr>A majority of marketplace and Medicaid enrollees report getting health care they could not have afforded prior to having their coverage.</vt:lpstr>
      <vt:lpstr>Nearly all marketplace and Medicaid enrollees are satisfied with their doctors.</vt:lpstr>
      <vt:lpstr>More than three of five marketplace and Medicaid enrollees have insurance that includes all or some of the doctors they want.</vt:lpstr>
      <vt:lpstr>Two-thirds of adults with Medicaid or marketplace coverage who tried to find a new primary care doctor found it very or somewhat easy to do so — similar to the experience of all insured Americans.</vt:lpstr>
      <vt:lpstr>PowerPoint Presentation</vt:lpstr>
      <vt:lpstr>Relatively few marketplace enrollees who changed plans did so to get more of the doctors they wanted.</vt:lpstr>
      <vt:lpstr>Just 10 percent of marketplace enrollees who stayed in the same plan did so because they didn’t want to change doctors.</vt:lpstr>
      <vt:lpstr>Given the option, nearly half of adults chose a less expensive “narrow network” plan with fewer providers.</vt:lpstr>
      <vt:lpstr>People shopping for marketplace plans find it harder to compare plans based on the network’s doctors and hospitals than on the plan’s cost and its covered benefits.</vt:lpstr>
    </vt:vector>
  </TitlesOfParts>
  <Manager/>
  <Company/>
  <LinksUpToDate>false</LinksUpToDate>
  <SharedDoc>false</SharedDoc>
  <HyperlinkBase/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Is the Affordable Care Act Helping Consumers Get Health Care? Findings from the Commonwealth Fund Affordable Care Act Tracking Survey, March–June 2017</dc:title>
  <dc:subject/>
  <dc:creator>Gunja Collins Bhupal</dc:creator>
  <cp:keywords>Exhibits — Is the Affordable Care Act Helping Consumers Get Health Care? Findings from the Commonwealth Fund Affordable Care Act Tracking Survey, March–June 2017</cp:keywords>
  <dc:description/>
  <cp:lastModifiedBy>Paul Frame</cp:lastModifiedBy>
  <cp:revision>2154</cp:revision>
  <cp:lastPrinted>2017-12-06T15:25:03Z</cp:lastPrinted>
  <dcterms:created xsi:type="dcterms:W3CDTF">2014-10-08T23:03:32Z</dcterms:created>
  <dcterms:modified xsi:type="dcterms:W3CDTF">2017-12-06T15:56:09Z</dcterms:modified>
  <cp:category/>
</cp:coreProperties>
</file>