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398" r:id="rId2"/>
    <p:sldId id="401" r:id="rId3"/>
    <p:sldId id="399" r:id="rId4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3B"/>
    <a:srgbClr val="A93607"/>
    <a:srgbClr val="FF7300"/>
    <a:srgbClr val="FFAB66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2" autoAdjust="0"/>
    <p:restoredTop sz="50000" autoAdjust="0"/>
  </p:normalViewPr>
  <p:slideViewPr>
    <p:cSldViewPr>
      <p:cViewPr varScale="1">
        <p:scale>
          <a:sx n="149" d="100"/>
          <a:sy n="149" d="100"/>
        </p:scale>
        <p:origin x="2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4628154569615"/>
          <c:y val="0.0676190476190476"/>
          <c:w val="0.940971678118653"/>
          <c:h val="0.784997422197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AB66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dLbl>
              <c:idx val="0"/>
              <c:layout>
                <c:manualLayout>
                  <c:x val="0.0014124295356143"/>
                  <c:y val="0.097526004420484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141242953561425"/>
                  <c:y val="0.0975260044204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14124295356142"/>
                  <c:y val="0.09404293283403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Uninsured</c:v>
                </c:pt>
                <c:pt idx="1">
                  <c:v>Cost-related delay in care</c:v>
                </c:pt>
                <c:pt idx="2">
                  <c:v>Skipped medication due to cost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41.8</c:v>
                </c:pt>
                <c:pt idx="1">
                  <c:v>39.5</c:v>
                </c:pt>
                <c:pt idx="2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.0"/>
                  <c:y val="0.101009076006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14124295356143"/>
                  <c:y val="0.1149413623527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14124295356144"/>
                  <c:y val="0.10449214759337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Uninsured</c:v>
                </c:pt>
                <c:pt idx="1">
                  <c:v>Cost-related delay in care</c:v>
                </c:pt>
                <c:pt idx="2">
                  <c:v>Skipped medication due to cost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14.2</c:v>
                </c:pt>
                <c:pt idx="1">
                  <c:v>29.8</c:v>
                </c:pt>
                <c:pt idx="2">
                  <c:v>29.5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Uninsured</c:v>
                </c:pt>
                <c:pt idx="1">
                  <c:v>Cost-related delay in care</c:v>
                </c:pt>
                <c:pt idx="2">
                  <c:v>Skipped medication due to cost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20132</c:v>
                </c:pt>
              </c:strCache>
            </c:strRef>
          </c:tx>
          <c:spPr>
            <a:solidFill>
              <a:srgbClr val="FFAB66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.00282485907122855"/>
                  <c:y val="0.10797521917982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282485907122849"/>
                  <c:y val="0.10797521917982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14124295356143"/>
                  <c:y val="0.10449214759337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Uninsured</c:v>
                </c:pt>
                <c:pt idx="1">
                  <c:v>Cost-related delay in care</c:v>
                </c:pt>
                <c:pt idx="2">
                  <c:v>Skipped medication due to cost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39.0</c:v>
                </c:pt>
                <c:pt idx="1">
                  <c:v>32.0</c:v>
                </c:pt>
                <c:pt idx="2">
                  <c:v>28.0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20152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8.67361737988407E-19"/>
                  <c:y val="0.1114582907662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398587614950355"/>
                      <c:h val="0.078473602842625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"/>
                  <c:y val="0.1114582907662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7153938830119E-16"/>
                  <c:y val="0.10449214759337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Uninsured</c:v>
                </c:pt>
                <c:pt idx="1">
                  <c:v>Cost-related delay in care</c:v>
                </c:pt>
                <c:pt idx="2">
                  <c:v>Skipped medication due to cost 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32.0</c:v>
                </c:pt>
                <c:pt idx="1">
                  <c:v>38.0</c:v>
                </c:pt>
                <c:pt idx="2">
                  <c:v>29.0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5"/>
        <c:axId val="1259938912"/>
        <c:axId val="1259928832"/>
      </c:barChart>
      <c:valAx>
        <c:axId val="125992883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0" i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1259938912"/>
        <c:crosses val="autoZero"/>
        <c:crossBetween val="between"/>
        <c:majorUnit val="25.0"/>
      </c:valAx>
      <c:catAx>
        <c:axId val="125993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noFill/>
              </a:defRPr>
            </a:pPr>
            <a:endParaRPr lang="en-US"/>
          </a:p>
        </c:txPr>
        <c:crossAx val="1259928832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34367561781812"/>
          <c:y val="0.016100266884109"/>
          <c:w val="0.329787628783717"/>
          <c:h val="0.0812918955566813"/>
        </c:manualLayout>
      </c:layout>
      <c:overlay val="0"/>
      <c:txPr>
        <a:bodyPr/>
        <a:lstStyle/>
        <a:p>
          <a:pPr>
            <a:defRPr b="0" i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8511903080868"/>
          <c:y val="0.0676190476190476"/>
          <c:w val="0.939737214713644"/>
          <c:h val="0.8038353843871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AB66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dLbl>
              <c:idx val="0"/>
              <c:layout>
                <c:manualLayout>
                  <c:x val="0.00141242922144788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"/>
                  <c:y val="0.09636093450716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0282485844289576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0141242922144778"/>
                  <c:y val="0.092792011006897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57.0</c:v>
                </c:pt>
                <c:pt idx="1">
                  <c:v>22.0</c:v>
                </c:pt>
                <c:pt idx="2">
                  <c:v>45.0</c:v>
                </c:pt>
                <c:pt idx="3">
                  <c:v>23.0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1.29471182970569E-17"/>
                  <c:y val="0.1034987815076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3576946376455E-16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64.0</c:v>
                </c:pt>
                <c:pt idx="1">
                  <c:v>19.0</c:v>
                </c:pt>
                <c:pt idx="2">
                  <c:v>55.0</c:v>
                </c:pt>
                <c:pt idx="3">
                  <c:v>17.0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20132</c:v>
                </c:pt>
              </c:strCache>
            </c:strRef>
          </c:tx>
          <c:spPr>
            <a:solidFill>
              <a:srgbClr val="FFAB66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.00282485844289574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3576946376455E-16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0141242922144788"/>
                  <c:y val="0.09279201100689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0141242922144788"/>
                  <c:y val="0.09279201100689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52.0</c:v>
                </c:pt>
                <c:pt idx="1">
                  <c:v>17.0</c:v>
                </c:pt>
                <c:pt idx="2">
                  <c:v>51.0</c:v>
                </c:pt>
                <c:pt idx="3">
                  <c:v>20.0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20152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2.58942365941137E-17"/>
                  <c:y val="0.09636093450716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"/>
                  <c:y val="0.1034987815076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141242922144788"/>
                  <c:y val="0.09279201100689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0141242922144778"/>
                  <c:y val="0.09279201100689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51.0</c:v>
                </c:pt>
                <c:pt idx="1">
                  <c:v>22.0</c:v>
                </c:pt>
                <c:pt idx="2">
                  <c:v>46.0</c:v>
                </c:pt>
                <c:pt idx="3">
                  <c:v>24.0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5"/>
        <c:axId val="1146062240"/>
        <c:axId val="1191276160"/>
      </c:barChart>
      <c:valAx>
        <c:axId val="119127616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146062240"/>
        <c:crosses val="autoZero"/>
        <c:crossBetween val="between"/>
        <c:majorUnit val="25.0"/>
      </c:valAx>
      <c:catAx>
        <c:axId val="114606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1276160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56526276571701"/>
          <c:y val="0.0193203202609308"/>
          <c:w val="0.302484173841789"/>
          <c:h val="0.08129189555668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000420259509"/>
          <c:y val="0.145458829033311"/>
          <c:w val="0.709734212904421"/>
          <c:h val="0.6507734468681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rgbClr val="FFAB66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2015.0</c:v>
                </c:pt>
                <c:pt idx="1">
                  <c:v>2013.0</c:v>
                </c:pt>
                <c:pt idx="3">
                  <c:v>2015.0</c:v>
                </c:pt>
                <c:pt idx="4">
                  <c:v>2013.0</c:v>
                </c:pt>
                <c:pt idx="6">
                  <c:v>2015.0</c:v>
                </c:pt>
                <c:pt idx="7">
                  <c:v>2013.0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0.783</c:v>
                </c:pt>
                <c:pt idx="1">
                  <c:v>0.748</c:v>
                </c:pt>
                <c:pt idx="3">
                  <c:v>0.786</c:v>
                </c:pt>
                <c:pt idx="4">
                  <c:v>0.784</c:v>
                </c:pt>
                <c:pt idx="6">
                  <c:v>0.79</c:v>
                </c:pt>
                <c:pt idx="7">
                  <c:v>0.771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 change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2015.0</c:v>
                </c:pt>
                <c:pt idx="1">
                  <c:v>2013.0</c:v>
                </c:pt>
                <c:pt idx="3">
                  <c:v>2015.0</c:v>
                </c:pt>
                <c:pt idx="4">
                  <c:v>2013.0</c:v>
                </c:pt>
                <c:pt idx="6">
                  <c:v>2015.0</c:v>
                </c:pt>
                <c:pt idx="7">
                  <c:v>2013.0</c:v>
                </c:pt>
              </c:numCache>
            </c:numRef>
          </c:cat>
          <c:val>
            <c:numRef>
              <c:f>Sheet1!$C$2:$C$9</c:f>
              <c:numCache>
                <c:formatCode>0.0%</c:formatCode>
                <c:ptCount val="8"/>
                <c:pt idx="0">
                  <c:v>0.179</c:v>
                </c:pt>
                <c:pt idx="1">
                  <c:v>0.196</c:v>
                </c:pt>
                <c:pt idx="3">
                  <c:v>0.179</c:v>
                </c:pt>
                <c:pt idx="4">
                  <c:v>0.165</c:v>
                </c:pt>
                <c:pt idx="6">
                  <c:v>0.178</c:v>
                </c:pt>
                <c:pt idx="7">
                  <c:v>0.214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Two or more changes</c:v>
                </c:pt>
              </c:strCache>
            </c:strRef>
          </c:tx>
          <c:spPr>
            <a:solidFill>
              <a:srgbClr val="A93607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.0459403165737566"/>
                  <c:y val="0.00305003034419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703022157900559"/>
                      <c:h val="0.06844268092383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502264201904161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428401819271196"/>
                  <c:y val="-0.00305003034419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514888331163655"/>
                  <c:y val="0.00610006068839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0398856866218011"/>
                  <c:y val="-0.003050030344199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0381936252706073"/>
                  <c:y val="-0.00305003034419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2015.0</c:v>
                </c:pt>
                <c:pt idx="1">
                  <c:v>2013.0</c:v>
                </c:pt>
                <c:pt idx="3">
                  <c:v>2015.0</c:v>
                </c:pt>
                <c:pt idx="4">
                  <c:v>2013.0</c:v>
                </c:pt>
                <c:pt idx="6">
                  <c:v>2015.0</c:v>
                </c:pt>
                <c:pt idx="7">
                  <c:v>2013.0</c:v>
                </c:pt>
              </c:numCache>
            </c:numRef>
          </c:cat>
          <c:val>
            <c:numRef>
              <c:f>Sheet1!$D$2:$D$9</c:f>
              <c:numCache>
                <c:formatCode>0.0%</c:formatCode>
                <c:ptCount val="8"/>
                <c:pt idx="0">
                  <c:v>0.039</c:v>
                </c:pt>
                <c:pt idx="1">
                  <c:v>0.056</c:v>
                </c:pt>
                <c:pt idx="3">
                  <c:v>0.035</c:v>
                </c:pt>
                <c:pt idx="4">
                  <c:v>0.051</c:v>
                </c:pt>
                <c:pt idx="6">
                  <c:v>0.032</c:v>
                </c:pt>
                <c:pt idx="7">
                  <c:v>0.015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147718400"/>
        <c:axId val="1237152544"/>
      </c:barChart>
      <c:valAx>
        <c:axId val="123715254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147718400"/>
        <c:crosses val="autoZero"/>
        <c:crossBetween val="between"/>
      </c:valAx>
      <c:catAx>
        <c:axId val="1147718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37152544"/>
        <c:crosses val="autoZero"/>
        <c:auto val="1"/>
        <c:lblAlgn val="ctr"/>
        <c:lblOffset val="100"/>
        <c:tickMarkSkip val="1"/>
        <c:noMultiLvlLbl val="0"/>
      </c:catAx>
    </c:plotArea>
    <c:legend>
      <c:legendPos val="t"/>
      <c:layout>
        <c:manualLayout>
          <c:xMode val="edge"/>
          <c:yMode val="edge"/>
          <c:x val="0.213587444744249"/>
          <c:y val="0.0110714285714286"/>
          <c:w val="0.725545299217675"/>
          <c:h val="0.06966221274177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2/22/17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2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0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4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5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" y="6318984"/>
            <a:ext cx="58674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B. </a:t>
            </a:r>
            <a:r>
              <a:rPr lang="en-US" sz="1100" dirty="0" err="1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Maylone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and B. D. Sommers, </a:t>
            </a:r>
            <a:r>
              <a:rPr lang="en-US" sz="1100" i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Evidence from the Private Option: The </a:t>
            </a:r>
            <a:r>
              <a:rPr lang="en-US" sz="1100" i="1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Arkansas Experience,</a:t>
            </a:r>
            <a:r>
              <a:rPr lang="en-US" sz="110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Commonwealth Fund, February 2017.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768326962"/>
              </p:ext>
            </p:extLst>
          </p:nvPr>
        </p:nvGraphicFramePr>
        <p:xfrm>
          <a:off x="76200" y="1546905"/>
          <a:ext cx="8991599" cy="364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0" y="301756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600" b="1" kern="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Greater Gains in Coverage and Access for Low-Income Adults in Arkansas Compared to Texas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88" y="1143000"/>
            <a:ext cx="2595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Percent of low-income adults</a:t>
            </a:r>
            <a:endParaRPr lang="en-US" sz="1400" i="1" dirty="0">
              <a:solidFill>
                <a:srgbClr val="33383B"/>
              </a:solidFill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4648200"/>
            <a:ext cx="943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57950" y="4648200"/>
            <a:ext cx="964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4648200"/>
            <a:ext cx="945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8883" y="5029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Uninsured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7872" y="5029200"/>
            <a:ext cx="245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Cost-related delay in care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31083" y="5029200"/>
            <a:ext cx="2760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Skipped medication because of cost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3992" y="4648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3951" y="4648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72400" y="4648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16" name="Text Placeholder 7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60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Text Placeholder 9"/>
          <p:cNvSpPr txBox="1">
            <a:spLocks/>
          </p:cNvSpPr>
          <p:nvPr/>
        </p:nvSpPr>
        <p:spPr>
          <a:xfrm>
            <a:off x="0" y="5334000"/>
            <a:ext cx="9144000" cy="794764"/>
          </a:xfrm>
          <a:prstGeom prst="rect">
            <a:avLst/>
          </a:prstGeom>
        </p:spPr>
        <p:txBody>
          <a:bodyPr anchor="b" anchorCtr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Note: Analysis in the exhibit excludes Kentucky.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: Authors’ analysis of data from telephone surveys of 5,665 adults ages 19–64 with family incomes below 138 percent of the federal poverty level, November–December 2013 and November–December 2015.</a:t>
            </a:r>
          </a:p>
        </p:txBody>
      </p:sp>
    </p:spTree>
    <p:extLst>
      <p:ext uri="{BB962C8B-B14F-4D97-AF65-F5344CB8AC3E}">
        <p14:creationId xmlns:p14="http://schemas.microsoft.com/office/powerpoint/2010/main" val="20703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25168661"/>
              </p:ext>
            </p:extLst>
          </p:nvPr>
        </p:nvGraphicFramePr>
        <p:xfrm>
          <a:off x="76199" y="1546904"/>
          <a:ext cx="8991601" cy="355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0" y="301752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600" b="1" kern="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Improvements in Quality of Care for Low-Income Adults in Arkansas Compared to Texas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5216" y="4648200"/>
            <a:ext cx="1071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2312" y="4648200"/>
            <a:ext cx="1113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4648200"/>
            <a:ext cx="9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928" y="50292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Has a personal doctor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2072" y="5029200"/>
            <a:ext cx="172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Any ED visit in the past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23176" y="5029200"/>
            <a:ext cx="1613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Fair/Poor</a:t>
            </a:r>
            <a:b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</a:br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quality of care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9344" y="4648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4648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24728" y="4648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36992" y="4648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31152" y="4648200"/>
            <a:ext cx="1016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74920" y="5029200"/>
            <a:ext cx="1527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Checkup in the past year </a:t>
            </a:r>
          </a:p>
        </p:txBody>
      </p:sp>
      <p:sp>
        <p:nvSpPr>
          <p:cNvPr id="19" name="Text Placeholder 7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2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" y="1143000"/>
            <a:ext cx="2595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Percent of low-income adults</a:t>
            </a:r>
            <a:endParaRPr lang="en-US" sz="1400" i="1" dirty="0">
              <a:solidFill>
                <a:srgbClr val="33383B"/>
              </a:solidFill>
              <a:ea typeface="Calibri" charset="0"/>
              <a:cs typeface="Calibri" charset="0"/>
            </a:endParaRPr>
          </a:p>
        </p:txBody>
      </p:sp>
      <p:sp>
        <p:nvSpPr>
          <p:cNvPr id="21" name="Text Placeholder 9"/>
          <p:cNvSpPr txBox="1">
            <a:spLocks/>
          </p:cNvSpPr>
          <p:nvPr/>
        </p:nvSpPr>
        <p:spPr>
          <a:xfrm>
            <a:off x="0" y="5334000"/>
            <a:ext cx="9144000" cy="794764"/>
          </a:xfrm>
          <a:prstGeom prst="rect">
            <a:avLst/>
          </a:prstGeom>
        </p:spPr>
        <p:txBody>
          <a:bodyPr anchor="b" anchorCtr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Note: Analysis in the exhibit excludes Kentucky.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: Authors’ analysis of data from telephone surveys of 5,665 adults ages 19–64 with family incomes below 138 percent of the federal poverty level, November–December 2013 and November–December 2015.</a:t>
            </a:r>
          </a:p>
        </p:txBody>
      </p:sp>
    </p:spTree>
    <p:extLst>
      <p:ext uri="{BB962C8B-B14F-4D97-AF65-F5344CB8AC3E}">
        <p14:creationId xmlns:p14="http://schemas.microsoft.com/office/powerpoint/2010/main" val="27138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6025291"/>
              </p:ext>
            </p:extLst>
          </p:nvPr>
        </p:nvGraphicFramePr>
        <p:xfrm>
          <a:off x="136981" y="1600200"/>
          <a:ext cx="8854619" cy="416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0" y="301752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600" b="1" kern="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Rates of Churning Are No Different in Arkansas Than </a:t>
            </a:r>
            <a:r>
              <a:rPr lang="en-US" sz="2600" b="1" kern="0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</a:t>
            </a:r>
            <a:r>
              <a:rPr lang="en-US" sz="2600" b="1" kern="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hey Are in Kentucky and Texas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362200"/>
            <a:ext cx="974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Arkansas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395246"/>
            <a:ext cx="1127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Kentucky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419600"/>
            <a:ext cx="974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Texas</a:t>
            </a: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" y="1143000"/>
            <a:ext cx="577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33383B"/>
                </a:solidFill>
                <a:ea typeface="Calibri" charset="0"/>
                <a:cs typeface="Calibri" charset="0"/>
              </a:rPr>
              <a:t>Frequency of health insurance coverage changes among low-income adults</a:t>
            </a:r>
            <a:endParaRPr lang="en-US" sz="1400" i="1" dirty="0">
              <a:solidFill>
                <a:srgbClr val="33383B"/>
              </a:solidFill>
              <a:ea typeface="Calibri" charset="0"/>
              <a:cs typeface="Calibri" charset="0"/>
            </a:endParaRPr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0" y="5334000"/>
            <a:ext cx="9144000" cy="794764"/>
          </a:xfrm>
          <a:prstGeom prst="rect">
            <a:avLst/>
          </a:prstGeom>
        </p:spPr>
        <p:txBody>
          <a:bodyPr anchor="b" anchorCtr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Note: “Change” refers to change in health insurance coverage during the previous 12 months.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: Authors’ analysis of data from telephone surveys of 5,665 adults ages 19–64 with family incomes below 138 percent of the federal poverty level, November–December 2013 and November–December 2015.</a:t>
            </a:r>
          </a:p>
        </p:txBody>
      </p:sp>
    </p:spTree>
    <p:extLst>
      <p:ext uri="{BB962C8B-B14F-4D97-AF65-F5344CB8AC3E}">
        <p14:creationId xmlns:p14="http://schemas.microsoft.com/office/powerpoint/2010/main" val="756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17777</TotalTime>
  <Words>259</Words>
  <Application>Microsoft Macintosh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Calibri Light</vt:lpstr>
      <vt:lpstr>Corbel</vt:lpstr>
      <vt:lpstr>Georgia</vt:lpstr>
      <vt:lpstr>ＭＳ Ｐゴシック</vt:lpstr>
      <vt:lpstr>Trebuchet MS</vt:lpstr>
      <vt:lpstr>Arial</vt:lpstr>
      <vt:lpstr>CMWF_template_5-2014_white_bg</vt:lpstr>
      <vt:lpstr>PowerPoint Presentation</vt:lpstr>
      <vt:lpstr>PowerPoint Presentation</vt:lpstr>
      <vt:lpstr>PowerPoint Presentation</vt:lpstr>
    </vt:vector>
  </TitlesOfParts>
  <Manager/>
  <Company>Microsoft</Company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Exhibits—Evidence from the Private Option: The Arkansas Experience</dc:title>
  <dc:subject/>
  <dc:creator>Maylone Sommers</dc:creator>
  <cp:keywords/>
  <dc:description/>
  <cp:lastModifiedBy>Paul Frame</cp:lastModifiedBy>
  <cp:revision>961</cp:revision>
  <cp:lastPrinted>2017-02-17T18:34:27Z</cp:lastPrinted>
  <dcterms:created xsi:type="dcterms:W3CDTF">2014-06-13T13:57:10Z</dcterms:created>
  <dcterms:modified xsi:type="dcterms:W3CDTF">2017-02-22T14:56:10Z</dcterms:modified>
  <cp:category/>
</cp:coreProperties>
</file>