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4"/>
  </p:notesMasterIdLst>
  <p:handoutMasterIdLst>
    <p:handoutMasterId r:id="rId15"/>
  </p:handoutMasterIdLst>
  <p:sldIdLst>
    <p:sldId id="276" r:id="rId2"/>
    <p:sldId id="277" r:id="rId3"/>
    <p:sldId id="278" r:id="rId4"/>
    <p:sldId id="279" r:id="rId5"/>
    <p:sldId id="280" r:id="rId6"/>
    <p:sldId id="288" r:id="rId7"/>
    <p:sldId id="282" r:id="rId8"/>
    <p:sldId id="283" r:id="rId9"/>
    <p:sldId id="284" r:id="rId10"/>
    <p:sldId id="285" r:id="rId11"/>
    <p:sldId id="286" r:id="rId12"/>
    <p:sldId id="287" r:id="rId13"/>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7" autoAdjust="0"/>
    <p:restoredTop sz="95491" autoAdjust="0"/>
  </p:normalViewPr>
  <p:slideViewPr>
    <p:cSldViewPr snapToGrid="0" snapToObjects="1">
      <p:cViewPr varScale="1">
        <p:scale>
          <a:sx n="149" d="100"/>
          <a:sy n="149" d="100"/>
        </p:scale>
        <p:origin x="2960"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4" Type="http://schemas.openxmlformats.org/officeDocument/2006/relationships/chartUserShapes" Target="../drawings/drawing1.xml"/><Relationship Id="rId1" Type="http://schemas.microsoft.com/office/2011/relationships/chartStyle" Target="style3.xml"/><Relationship Id="rId2"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35498444229101"/>
          <c:y val="0.0322963602514637"/>
          <c:w val="0.936045995006851"/>
          <c:h val="0.883464771840101"/>
        </c:manualLayout>
      </c:layout>
      <c:areaChart>
        <c:grouping val="standard"/>
        <c:varyColors val="0"/>
        <c:ser>
          <c:idx val="0"/>
          <c:order val="0"/>
          <c:tx>
            <c:strRef>
              <c:f>Sheet1!$B$1</c:f>
              <c:strCache>
                <c:ptCount val="1"/>
                <c:pt idx="0">
                  <c:v>Underinsured</c:v>
                </c:pt>
              </c:strCache>
            </c:strRef>
          </c:tx>
          <c:spPr>
            <a:gradFill flip="none" rotWithShape="1">
              <a:gsLst>
                <a:gs pos="100000">
                  <a:schemeClr val="accent2">
                    <a:lumMod val="20000"/>
                    <a:lumOff val="80000"/>
                  </a:schemeClr>
                </a:gs>
                <a:gs pos="17000">
                  <a:schemeClr val="accent2"/>
                </a:gs>
              </a:gsLst>
              <a:lin ang="5400000" scaled="1"/>
              <a:tileRect/>
            </a:gradFill>
            <a:ln>
              <a:noFill/>
            </a:ln>
            <a:effectLst/>
          </c:spPr>
          <c:dLbls>
            <c:dLbl>
              <c:idx val="0"/>
              <c:layout>
                <c:manualLayout>
                  <c:x val="0.00282186948853615"/>
                  <c:y val="-0.21554406490082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564373897707231"/>
                  <c:y val="-0.2293609921380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17336763246527E-17"/>
                  <c:y val="-0.3592401081680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3467352649305E-16"/>
                  <c:y val="-0.373057035405278"/>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282186948853615"/>
                  <c:y val="-0.378583806300171"/>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423280423280423"/>
                  <c:y val="-0.4421416715914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2003.0</c:v>
                </c:pt>
                <c:pt idx="1">
                  <c:v>2005.0</c:v>
                </c:pt>
                <c:pt idx="2">
                  <c:v>2010.0</c:v>
                </c:pt>
                <c:pt idx="3">
                  <c:v>2012.0</c:v>
                </c:pt>
                <c:pt idx="4">
                  <c:v>2014.0</c:v>
                </c:pt>
                <c:pt idx="5">
                  <c:v>2016.0</c:v>
                </c:pt>
              </c:numCache>
            </c:numRef>
          </c:cat>
          <c:val>
            <c:numRef>
              <c:f>Sheet1!$B$2:$B$7</c:f>
              <c:numCache>
                <c:formatCode>0</c:formatCode>
                <c:ptCount val="6"/>
                <c:pt idx="0">
                  <c:v>12.32</c:v>
                </c:pt>
                <c:pt idx="1">
                  <c:v>12.94</c:v>
                </c:pt>
                <c:pt idx="2">
                  <c:v>22.23</c:v>
                </c:pt>
                <c:pt idx="3">
                  <c:v>22.9</c:v>
                </c:pt>
                <c:pt idx="4">
                  <c:v>23.28</c:v>
                </c:pt>
                <c:pt idx="5">
                  <c:v>27.98</c:v>
                </c:pt>
              </c:numCache>
            </c:numRef>
          </c:val>
          <c:extLst xmlns:c16r2="http://schemas.microsoft.com/office/drawing/2015/06/chart">
            <c:ext xmlns:c16="http://schemas.microsoft.com/office/drawing/2014/chart" uri="{C3380CC4-5D6E-409C-BE32-E72D297353CC}">
              <c16:uniqueId val="{00000003-A637-4A52-8B8A-D3F654DA4DDD}"/>
            </c:ext>
          </c:extLst>
        </c:ser>
        <c:dLbls>
          <c:showLegendKey val="0"/>
          <c:showVal val="1"/>
          <c:showCatName val="0"/>
          <c:showSerName val="0"/>
          <c:showPercent val="0"/>
          <c:showBubbleSize val="0"/>
        </c:dLbls>
        <c:axId val="95914608"/>
        <c:axId val="95916928"/>
      </c:areaChart>
      <c:catAx>
        <c:axId val="9591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916928"/>
        <c:crosses val="autoZero"/>
        <c:auto val="1"/>
        <c:lblAlgn val="ctr"/>
        <c:lblOffset val="100"/>
        <c:noMultiLvlLbl val="0"/>
      </c:catAx>
      <c:valAx>
        <c:axId val="95916928"/>
        <c:scaling>
          <c:orientation val="minMax"/>
          <c:max val="30.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914608"/>
        <c:crosses val="autoZero"/>
        <c:crossBetween val="midCat"/>
        <c:majorUnit val="10.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19801989801559"/>
          <c:y val="0.114806262745299"/>
          <c:w val="0.941734215568412"/>
          <c:h val="0.640891533422168"/>
        </c:manualLayout>
      </c:layout>
      <c:barChart>
        <c:barDir val="col"/>
        <c:grouping val="clustered"/>
        <c:varyColors val="0"/>
        <c:ser>
          <c:idx val="0"/>
          <c:order val="0"/>
          <c:tx>
            <c:strRef>
              <c:f>Sheet1!$B$1</c:f>
              <c:strCache>
                <c:ptCount val="1"/>
                <c:pt idx="0">
                  <c:v>No deductible</c:v>
                </c:pt>
              </c:strCache>
            </c:strRef>
          </c:tx>
          <c:spPr>
            <a:solidFill>
              <a:schemeClr val="tx1"/>
            </a:solidFill>
            <a:ln>
              <a:noFill/>
            </a:ln>
            <a:effectLst/>
          </c:spPr>
          <c:invertIfNegative val="0"/>
          <c:dLbls>
            <c:dLbl>
              <c:idx val="3"/>
              <c:layout>
                <c:manualLayout>
                  <c:x val="0.0"/>
                  <c:y val="0.00407196813098534"/>
                </c:manualLayout>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Sheet1!$B$2:$B$6</c:f>
              <c:numCache>
                <c:formatCode>0</c:formatCode>
                <c:ptCount val="5"/>
                <c:pt idx="0">
                  <c:v>9.59</c:v>
                </c:pt>
                <c:pt idx="1">
                  <c:v>14.08</c:v>
                </c:pt>
                <c:pt idx="2">
                  <c:v>7.6</c:v>
                </c:pt>
                <c:pt idx="3">
                  <c:v>4.68</c:v>
                </c:pt>
                <c:pt idx="4">
                  <c:v>22.34</c:v>
                </c:pt>
              </c:numCache>
            </c:numRef>
          </c:val>
          <c:extLst xmlns:c16r2="http://schemas.microsoft.com/office/drawing/2015/06/chart">
            <c:ext xmlns:c16="http://schemas.microsoft.com/office/drawing/2014/chart" uri="{C3380CC4-5D6E-409C-BE32-E72D297353CC}">
              <c16:uniqueId val="{00000000-2425-4F7B-96EC-039A49FE43F9}"/>
            </c:ext>
          </c:extLst>
        </c:ser>
        <c:ser>
          <c:idx val="1"/>
          <c:order val="1"/>
          <c:tx>
            <c:strRef>
              <c:f>Sheet1!$C$1</c:f>
              <c:strCache>
                <c:ptCount val="1"/>
                <c:pt idx="0">
                  <c:v>Deductible $3,000 or more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Sheet1!$C$2:$C$6</c:f>
              <c:numCache>
                <c:formatCode>0</c:formatCode>
                <c:ptCount val="5"/>
                <c:pt idx="0">
                  <c:v>29.53</c:v>
                </c:pt>
                <c:pt idx="1">
                  <c:v>23.09</c:v>
                </c:pt>
                <c:pt idx="2">
                  <c:v>31.56</c:v>
                </c:pt>
                <c:pt idx="3">
                  <c:v>20.13</c:v>
                </c:pt>
                <c:pt idx="4">
                  <c:v>47.37</c:v>
                </c:pt>
              </c:numCache>
            </c:numRef>
          </c:val>
          <c:extLst xmlns:c16r2="http://schemas.microsoft.com/office/drawing/2015/06/chart">
            <c:ext xmlns:c16="http://schemas.microsoft.com/office/drawing/2014/chart" uri="{C3380CC4-5D6E-409C-BE32-E72D297353CC}">
              <c16:uniqueId val="{00000001-2425-4F7B-96EC-039A49FE43F9}"/>
            </c:ext>
          </c:extLst>
        </c:ser>
        <c:dLbls>
          <c:showLegendKey val="0"/>
          <c:showVal val="0"/>
          <c:showCatName val="0"/>
          <c:showSerName val="0"/>
          <c:showPercent val="0"/>
          <c:showBubbleSize val="0"/>
        </c:dLbls>
        <c:gapWidth val="150"/>
        <c:axId val="56360192"/>
        <c:axId val="56416768"/>
      </c:barChart>
      <c:catAx>
        <c:axId val="5636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6416768"/>
        <c:crosses val="autoZero"/>
        <c:auto val="1"/>
        <c:lblAlgn val="ctr"/>
        <c:lblOffset val="100"/>
        <c:noMultiLvlLbl val="0"/>
      </c:catAx>
      <c:valAx>
        <c:axId val="56416768"/>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6360192"/>
        <c:crosses val="autoZero"/>
        <c:crossBetween val="between"/>
        <c:majorUnit val="15.0"/>
      </c:valAx>
      <c:spPr>
        <a:noFill/>
        <a:ln>
          <a:noFill/>
        </a:ln>
        <a:effectLst/>
      </c:spPr>
    </c:plotArea>
    <c:legend>
      <c:legendPos val="b"/>
      <c:layout>
        <c:manualLayout>
          <c:xMode val="edge"/>
          <c:yMode val="edge"/>
          <c:x val="0.0813909730065685"/>
          <c:y val="0.123693203189069"/>
          <c:w val="0.899999962923997"/>
          <c:h val="0.06970523233642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51193952360054"/>
          <c:y val="0.156256975317396"/>
          <c:w val="0.936045995006851"/>
          <c:h val="0.635585865001017"/>
        </c:manualLayout>
      </c:layout>
      <c:barChart>
        <c:barDir val="col"/>
        <c:grouping val="clustered"/>
        <c:varyColors val="0"/>
        <c:ser>
          <c:idx val="0"/>
          <c:order val="0"/>
          <c:tx>
            <c:strRef>
              <c:f>Sheet1!$B$1</c:f>
              <c:strCache>
                <c:ptCount val="1"/>
                <c:pt idx="0">
                  <c:v>Insured all year, not underinsured*</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Skipped doses or did not fill prescription for medications for _x000d_health conditions because of the cost of the medicines</c:v>
                </c:pt>
                <c:pt idx="1">
                  <c:v>Stayed overnight in a hospital or visited the emergency _x000d_department because of health condition</c:v>
                </c:pt>
              </c:strCache>
            </c:strRef>
          </c:cat>
          <c:val>
            <c:numRef>
              <c:f>Sheet1!$B$2:$B$3</c:f>
              <c:numCache>
                <c:formatCode>0</c:formatCode>
                <c:ptCount val="2"/>
                <c:pt idx="0">
                  <c:v>9.520000000000001</c:v>
                </c:pt>
                <c:pt idx="1">
                  <c:v>15.75</c:v>
                </c:pt>
              </c:numCache>
            </c:numRef>
          </c:val>
          <c:extLst xmlns:c16r2="http://schemas.microsoft.com/office/drawing/2015/06/chart">
            <c:ext xmlns:c16="http://schemas.microsoft.com/office/drawing/2014/chart" uri="{C3380CC4-5D6E-409C-BE32-E72D297353CC}">
              <c16:uniqueId val="{00000000-D740-45D4-A27F-0D2B4FAECB91}"/>
            </c:ext>
          </c:extLst>
        </c:ser>
        <c:ser>
          <c:idx val="1"/>
          <c:order val="1"/>
          <c:tx>
            <c:strRef>
              <c:f>Sheet1!$C$1</c:f>
              <c:strCache>
                <c:ptCount val="1"/>
                <c:pt idx="0">
                  <c:v>Insured all year,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Skipped doses or did not fill prescription for medications for _x000d_health conditions because of the cost of the medicines</c:v>
                </c:pt>
                <c:pt idx="1">
                  <c:v>Stayed overnight in a hospital or visited the emergency _x000d_department because of health condition</c:v>
                </c:pt>
              </c:strCache>
            </c:strRef>
          </c:cat>
          <c:val>
            <c:numRef>
              <c:f>Sheet1!$C$2:$C$3</c:f>
              <c:numCache>
                <c:formatCode>0</c:formatCode>
                <c:ptCount val="2"/>
                <c:pt idx="0">
                  <c:v>24.1</c:v>
                </c:pt>
                <c:pt idx="1">
                  <c:v>22.71</c:v>
                </c:pt>
              </c:numCache>
            </c:numRef>
          </c:val>
          <c:extLst xmlns:c16r2="http://schemas.microsoft.com/office/drawing/2015/06/chart">
            <c:ext xmlns:c16="http://schemas.microsoft.com/office/drawing/2014/chart" uri="{C3380CC4-5D6E-409C-BE32-E72D297353CC}">
              <c16:uniqueId val="{00000001-D740-45D4-A27F-0D2B4FAECB91}"/>
            </c:ext>
          </c:extLst>
        </c:ser>
        <c:ser>
          <c:idx val="2"/>
          <c:order val="2"/>
          <c:tx>
            <c:strRef>
              <c:f>Sheet1!$D$1</c:f>
              <c:strCache>
                <c:ptCount val="1"/>
                <c:pt idx="0">
                  <c:v>Uninsured during the year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Skipped doses or did not fill prescription for medications for _x000d_health conditions because of the cost of the medicines</c:v>
                </c:pt>
                <c:pt idx="1">
                  <c:v>Stayed overnight in a hospital or visited the emergency _x000d_department because of health condition</c:v>
                </c:pt>
              </c:strCache>
            </c:strRef>
          </c:cat>
          <c:val>
            <c:numRef>
              <c:f>Sheet1!$D$2:$D$3</c:f>
              <c:numCache>
                <c:formatCode>0</c:formatCode>
                <c:ptCount val="2"/>
                <c:pt idx="0">
                  <c:v>35.13</c:v>
                </c:pt>
                <c:pt idx="1">
                  <c:v>25.87</c:v>
                </c:pt>
              </c:numCache>
            </c:numRef>
          </c:val>
          <c:extLst xmlns:c16r2="http://schemas.microsoft.com/office/drawing/2015/06/chart">
            <c:ext xmlns:c16="http://schemas.microsoft.com/office/drawing/2014/chart" uri="{C3380CC4-5D6E-409C-BE32-E72D297353CC}">
              <c16:uniqueId val="{00000002-D740-45D4-A27F-0D2B4FAECB91}"/>
            </c:ext>
          </c:extLst>
        </c:ser>
        <c:dLbls>
          <c:showLegendKey val="0"/>
          <c:showVal val="0"/>
          <c:showCatName val="0"/>
          <c:showSerName val="0"/>
          <c:showPercent val="0"/>
          <c:showBubbleSize val="0"/>
        </c:dLbls>
        <c:gapWidth val="350"/>
        <c:axId val="96396192"/>
        <c:axId val="96403008"/>
      </c:barChart>
      <c:catAx>
        <c:axId val="9639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6403008"/>
        <c:crosses val="autoZero"/>
        <c:auto val="1"/>
        <c:lblAlgn val="ctr"/>
        <c:lblOffset val="100"/>
        <c:noMultiLvlLbl val="0"/>
      </c:catAx>
      <c:valAx>
        <c:axId val="96403008"/>
        <c:scaling>
          <c:orientation val="minMax"/>
          <c:max val="75.0"/>
          <c:min val="0.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6396192"/>
        <c:crosses val="autoZero"/>
        <c:crossBetween val="between"/>
        <c:majorUnit val="15.0"/>
      </c:valAx>
      <c:spPr>
        <a:noFill/>
        <a:ln>
          <a:noFill/>
        </a:ln>
        <a:effectLst/>
      </c:spPr>
    </c:plotArea>
    <c:legend>
      <c:legendPos val="b"/>
      <c:layout>
        <c:manualLayout>
          <c:xMode val="edge"/>
          <c:yMode val="edge"/>
          <c:x val="0.125129914316266"/>
          <c:y val="0.12092988137896"/>
          <c:w val="0.791357969142746"/>
          <c:h val="0.061898026254940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2016</c:v>
                </c:pt>
              </c:strCache>
            </c:strRef>
          </c:tx>
          <c:spPr>
            <a:solidFill>
              <a:schemeClr val="bg2"/>
            </a:solidFill>
            <a:ln>
              <a:noFill/>
            </a:ln>
            <a:effectLst/>
          </c:spPr>
          <c:invertIfNegative val="0"/>
          <c:dPt>
            <c:idx val="0"/>
            <c:invertIfNegative val="0"/>
            <c:bubble3D val="0"/>
            <c:spPr>
              <a:solidFill>
                <a:schemeClr val="tx2"/>
              </a:solidFill>
              <a:ln>
                <a:noFill/>
              </a:ln>
              <a:effectLst/>
            </c:spPr>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All states</c:v>
                </c:pt>
                <c:pt idx="1">
                  <c:v>California</c:v>
                </c:pt>
                <c:pt idx="2">
                  <c:v>New York</c:v>
                </c:pt>
                <c:pt idx="3">
                  <c:v>Florida</c:v>
                </c:pt>
                <c:pt idx="4">
                  <c:v>Texas</c:v>
                </c:pt>
              </c:strCache>
            </c:strRef>
          </c:cat>
          <c:val>
            <c:numRef>
              <c:f>Sheet1!$B$2:$B$6</c:f>
              <c:numCache>
                <c:formatCode>0</c:formatCode>
                <c:ptCount val="5"/>
                <c:pt idx="0">
                  <c:v>27.98</c:v>
                </c:pt>
                <c:pt idx="1">
                  <c:v>20.83000000000001</c:v>
                </c:pt>
                <c:pt idx="2">
                  <c:v>21.36</c:v>
                </c:pt>
                <c:pt idx="3">
                  <c:v>31.56999999999999</c:v>
                </c:pt>
                <c:pt idx="4">
                  <c:v>33.04000000000001</c:v>
                </c:pt>
              </c:numCache>
            </c:numRef>
          </c:val>
          <c:extLst xmlns:c16r2="http://schemas.microsoft.com/office/drawing/2015/06/chart">
            <c:ext xmlns:c16="http://schemas.microsoft.com/office/drawing/2014/chart" uri="{C3380CC4-5D6E-409C-BE32-E72D297353CC}">
              <c16:uniqueId val="{00000000-2BEE-4EBA-BECC-93C62595639D}"/>
            </c:ext>
          </c:extLst>
        </c:ser>
        <c:dLbls>
          <c:showLegendKey val="0"/>
          <c:showVal val="0"/>
          <c:showCatName val="0"/>
          <c:showSerName val="0"/>
          <c:showPercent val="0"/>
          <c:showBubbleSize val="0"/>
        </c:dLbls>
        <c:gapWidth val="150"/>
        <c:overlap val="-27"/>
        <c:axId val="95480544"/>
        <c:axId val="95482864"/>
      </c:barChart>
      <c:catAx>
        <c:axId val="9548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482864"/>
        <c:crosses val="autoZero"/>
        <c:auto val="1"/>
        <c:lblAlgn val="ctr"/>
        <c:lblOffset val="100"/>
        <c:noMultiLvlLbl val="0"/>
      </c:catAx>
      <c:valAx>
        <c:axId val="95482864"/>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480544"/>
        <c:crosses val="autoZero"/>
        <c:crossBetween val="between"/>
        <c:majorUnit val="15.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63808968323404"/>
          <c:y val="0.0470880880244884"/>
          <c:w val="0.958463272095001"/>
          <c:h val="0.808191240198685"/>
        </c:manualLayout>
      </c:layout>
      <c:barChart>
        <c:barDir val="col"/>
        <c:grouping val="clustered"/>
        <c:varyColors val="0"/>
        <c:ser>
          <c:idx val="0"/>
          <c:order val="0"/>
          <c:tx>
            <c:strRef>
              <c:f>Sheet1!$B$1</c:f>
              <c:strCache>
                <c:ptCount val="1"/>
                <c:pt idx="0">
                  <c:v>2003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deductible</c:v>
                </c:pt>
                <c:pt idx="1">
                  <c:v>$1–$999</c:v>
                </c:pt>
                <c:pt idx="2">
                  <c:v>$1,000–$2,999</c:v>
                </c:pt>
                <c:pt idx="3">
                  <c:v>$3,000 or more</c:v>
                </c:pt>
              </c:strCache>
            </c:strRef>
          </c:cat>
          <c:val>
            <c:numRef>
              <c:f>Sheet1!$B$2:$B$5</c:f>
              <c:numCache>
                <c:formatCode>General</c:formatCode>
                <c:ptCount val="4"/>
                <c:pt idx="0">
                  <c:v>40.0</c:v>
                </c:pt>
                <c:pt idx="1">
                  <c:v>52.0</c:v>
                </c:pt>
                <c:pt idx="2">
                  <c:v>7.0</c:v>
                </c:pt>
                <c:pt idx="3">
                  <c:v>1.0</c:v>
                </c:pt>
              </c:numCache>
            </c:numRef>
          </c:val>
          <c:extLst xmlns:c16r2="http://schemas.microsoft.com/office/drawing/2015/06/chart">
            <c:ext xmlns:c16="http://schemas.microsoft.com/office/drawing/2014/chart" uri="{C3380CC4-5D6E-409C-BE32-E72D297353CC}">
              <c16:uniqueId val="{00000000-40C3-462E-99B9-A2B21319F3E9}"/>
            </c:ext>
          </c:extLst>
        </c:ser>
        <c:ser>
          <c:idx val="1"/>
          <c:order val="1"/>
          <c:tx>
            <c:strRef>
              <c:f>Sheet1!$C$1</c:f>
              <c:strCache>
                <c:ptCount val="1"/>
                <c:pt idx="0">
                  <c:v>2005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 deductible</c:v>
                </c:pt>
                <c:pt idx="1">
                  <c:v>$1–$999</c:v>
                </c:pt>
                <c:pt idx="2">
                  <c:v>$1,000–$2,999</c:v>
                </c:pt>
                <c:pt idx="3">
                  <c:v>$3,000 or more</c:v>
                </c:pt>
              </c:strCache>
            </c:strRef>
          </c:cat>
          <c:val>
            <c:numRef>
              <c:f>Sheet1!$C$2:$C$5</c:f>
              <c:numCache>
                <c:formatCode>General</c:formatCode>
                <c:ptCount val="4"/>
                <c:pt idx="0">
                  <c:v>38.0</c:v>
                </c:pt>
                <c:pt idx="1">
                  <c:v>51.0</c:v>
                </c:pt>
                <c:pt idx="2">
                  <c:v>9.0</c:v>
                </c:pt>
                <c:pt idx="3">
                  <c:v>2.0</c:v>
                </c:pt>
              </c:numCache>
            </c:numRef>
          </c:val>
          <c:extLst xmlns:c16r2="http://schemas.microsoft.com/office/drawing/2015/06/chart">
            <c:ext xmlns:c16="http://schemas.microsoft.com/office/drawing/2014/chart" uri="{C3380CC4-5D6E-409C-BE32-E72D297353CC}">
              <c16:uniqueId val="{00000001-40C3-462E-99B9-A2B21319F3E9}"/>
            </c:ext>
          </c:extLst>
        </c:ser>
        <c:ser>
          <c:idx val="2"/>
          <c:order val="2"/>
          <c:tx>
            <c:strRef>
              <c:f>Sheet1!$D$1</c:f>
              <c:strCache>
                <c:ptCount val="1"/>
                <c:pt idx="0">
                  <c:v>2010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 deductible</c:v>
                </c:pt>
                <c:pt idx="1">
                  <c:v>$1–$999</c:v>
                </c:pt>
                <c:pt idx="2">
                  <c:v>$1,000–$2,999</c:v>
                </c:pt>
                <c:pt idx="3">
                  <c:v>$3,000 or more</c:v>
                </c:pt>
              </c:strCache>
            </c:strRef>
          </c:cat>
          <c:val>
            <c:numRef>
              <c:f>Sheet1!$D$2:$D$5</c:f>
              <c:numCache>
                <c:formatCode>General</c:formatCode>
                <c:ptCount val="4"/>
                <c:pt idx="0">
                  <c:v>34.0</c:v>
                </c:pt>
                <c:pt idx="1">
                  <c:v>44.0</c:v>
                </c:pt>
                <c:pt idx="2">
                  <c:v>18.0</c:v>
                </c:pt>
                <c:pt idx="3">
                  <c:v>4.0</c:v>
                </c:pt>
              </c:numCache>
            </c:numRef>
          </c:val>
          <c:extLst xmlns:c16r2="http://schemas.microsoft.com/office/drawing/2015/06/chart">
            <c:ext xmlns:c16="http://schemas.microsoft.com/office/drawing/2014/chart" uri="{C3380CC4-5D6E-409C-BE32-E72D297353CC}">
              <c16:uniqueId val="{00000006-40C3-462E-99B9-A2B21319F3E9}"/>
            </c:ext>
          </c:extLst>
        </c:ser>
        <c:ser>
          <c:idx val="3"/>
          <c:order val="3"/>
          <c:tx>
            <c:strRef>
              <c:f>Sheet1!$E$1</c:f>
              <c:strCache>
                <c:ptCount val="1"/>
                <c:pt idx="0">
                  <c:v>2012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 deductible</c:v>
                </c:pt>
                <c:pt idx="1">
                  <c:v>$1–$999</c:v>
                </c:pt>
                <c:pt idx="2">
                  <c:v>$1,000–$2,999</c:v>
                </c:pt>
                <c:pt idx="3">
                  <c:v>$3,000 or more</c:v>
                </c:pt>
              </c:strCache>
            </c:strRef>
          </c:cat>
          <c:val>
            <c:numRef>
              <c:f>Sheet1!$E$2:$E$5</c:f>
              <c:numCache>
                <c:formatCode>General</c:formatCode>
                <c:ptCount val="4"/>
                <c:pt idx="0">
                  <c:v>29.0</c:v>
                </c:pt>
                <c:pt idx="1">
                  <c:v>39.0</c:v>
                </c:pt>
                <c:pt idx="2">
                  <c:v>23.0</c:v>
                </c:pt>
                <c:pt idx="3">
                  <c:v>9.0</c:v>
                </c:pt>
              </c:numCache>
            </c:numRef>
          </c:val>
          <c:extLst xmlns:c16r2="http://schemas.microsoft.com/office/drawing/2015/06/chart">
            <c:ext xmlns:c16="http://schemas.microsoft.com/office/drawing/2014/chart" uri="{C3380CC4-5D6E-409C-BE32-E72D297353CC}">
              <c16:uniqueId val="{0000000A-40C3-462E-99B9-A2B21319F3E9}"/>
            </c:ext>
          </c:extLst>
        </c:ser>
        <c:ser>
          <c:idx val="4"/>
          <c:order val="4"/>
          <c:tx>
            <c:strRef>
              <c:f>Sheet1!$F$1</c:f>
              <c:strCache>
                <c:ptCount val="1"/>
                <c:pt idx="0">
                  <c:v>2014</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deductible</c:v>
                </c:pt>
                <c:pt idx="1">
                  <c:v>$1–$999</c:v>
                </c:pt>
                <c:pt idx="2">
                  <c:v>$1,000–$2,999</c:v>
                </c:pt>
                <c:pt idx="3">
                  <c:v>$3,000 or more</c:v>
                </c:pt>
              </c:strCache>
            </c:strRef>
          </c:cat>
          <c:val>
            <c:numRef>
              <c:f>Sheet1!$F$2:$F$5</c:f>
              <c:numCache>
                <c:formatCode>General</c:formatCode>
                <c:ptCount val="4"/>
                <c:pt idx="0">
                  <c:v>25.0</c:v>
                </c:pt>
                <c:pt idx="1">
                  <c:v>37.0</c:v>
                </c:pt>
                <c:pt idx="2">
                  <c:v>27.0</c:v>
                </c:pt>
                <c:pt idx="3">
                  <c:v>11.0</c:v>
                </c:pt>
              </c:numCache>
            </c:numRef>
          </c:val>
        </c:ser>
        <c:ser>
          <c:idx val="5"/>
          <c:order val="5"/>
          <c:tx>
            <c:strRef>
              <c:f>Sheet1!$G$1</c:f>
              <c:strCache>
                <c:ptCount val="1"/>
                <c:pt idx="0">
                  <c:v>2016</c:v>
                </c:pt>
              </c:strCache>
            </c:strRef>
          </c:tx>
          <c:spPr>
            <a:solidFill>
              <a:schemeClr val="accent6"/>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0322266191181719"/>
                      <c:h val="0.0467980413472091"/>
                    </c:manualLayout>
                  </c15:layout>
                </c:ext>
              </c:extLst>
            </c:dLbl>
            <c:dLbl>
              <c:idx val="2"/>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0294603174603175"/>
                      <c:h val="0.0523248122421021"/>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deductible</c:v>
                </c:pt>
                <c:pt idx="1">
                  <c:v>$1–$999</c:v>
                </c:pt>
                <c:pt idx="2">
                  <c:v>$1,000–$2,999</c:v>
                </c:pt>
                <c:pt idx="3">
                  <c:v>$3,000 or more</c:v>
                </c:pt>
              </c:strCache>
            </c:strRef>
          </c:cat>
          <c:val>
            <c:numRef>
              <c:f>Sheet1!$G$2:$G$5</c:f>
              <c:numCache>
                <c:formatCode>0</c:formatCode>
                <c:ptCount val="4"/>
                <c:pt idx="0">
                  <c:v>22.0</c:v>
                </c:pt>
                <c:pt idx="1">
                  <c:v>35.0</c:v>
                </c:pt>
                <c:pt idx="2">
                  <c:v>30.0</c:v>
                </c:pt>
                <c:pt idx="3">
                  <c:v>13.0</c:v>
                </c:pt>
              </c:numCache>
            </c:numRef>
          </c:val>
        </c:ser>
        <c:dLbls>
          <c:showLegendKey val="0"/>
          <c:showVal val="1"/>
          <c:showCatName val="0"/>
          <c:showSerName val="0"/>
          <c:showPercent val="0"/>
          <c:showBubbleSize val="0"/>
        </c:dLbls>
        <c:gapWidth val="150"/>
        <c:axId val="56178400"/>
        <c:axId val="56191872"/>
      </c:barChart>
      <c:catAx>
        <c:axId val="5617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6191872"/>
        <c:crosses val="autoZero"/>
        <c:auto val="1"/>
        <c:lblAlgn val="ctr"/>
        <c:lblOffset val="100"/>
        <c:noMultiLvlLbl val="0"/>
      </c:catAx>
      <c:valAx>
        <c:axId val="56191872"/>
        <c:scaling>
          <c:orientation val="minMax"/>
          <c:max val="75.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6178400"/>
        <c:crosses val="autoZero"/>
        <c:crossBetween val="between"/>
        <c:majorUnit val="15.0"/>
      </c:valAx>
      <c:spPr>
        <a:noFill/>
        <a:ln>
          <a:noFill/>
        </a:ln>
        <a:effectLst/>
      </c:spPr>
    </c:plotArea>
    <c:legend>
      <c:legendPos val="t"/>
      <c:layout>
        <c:manualLayout>
          <c:xMode val="edge"/>
          <c:yMode val="edge"/>
          <c:x val="0.32018144378622"/>
          <c:y val="0.0635578652912695"/>
          <c:w val="0.388354469222696"/>
          <c:h val="0.06062650082292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66889460491007"/>
          <c:y val="0.0315171725910459"/>
          <c:w val="0.919327922171168"/>
          <c:h val="0.781503246869106"/>
        </c:manualLayout>
      </c:layout>
      <c:lineChart>
        <c:grouping val="standard"/>
        <c:varyColors val="0"/>
        <c:ser>
          <c:idx val="0"/>
          <c:order val="0"/>
          <c:tx>
            <c:strRef>
              <c:f>Sheet1!$A$2</c:f>
              <c:strCache>
                <c:ptCount val="1"/>
                <c:pt idx="0">
                  <c:v>&lt;200% FPL</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2003</c:v>
                </c:pt>
                <c:pt idx="1">
                  <c:v>2005</c:v>
                </c:pt>
                <c:pt idx="2">
                  <c:v>2010</c:v>
                </c:pt>
                <c:pt idx="3">
                  <c:v>2012</c:v>
                </c:pt>
                <c:pt idx="4">
                  <c:v>2014</c:v>
                </c:pt>
                <c:pt idx="5">
                  <c:v>2016</c:v>
                </c:pt>
              </c:strCache>
            </c:strRef>
          </c:cat>
          <c:val>
            <c:numRef>
              <c:f>Sheet1!$B$2:$G$2</c:f>
              <c:numCache>
                <c:formatCode>0</c:formatCode>
                <c:ptCount val="6"/>
                <c:pt idx="0">
                  <c:v>37.85</c:v>
                </c:pt>
                <c:pt idx="1">
                  <c:v>33.05</c:v>
                </c:pt>
                <c:pt idx="2">
                  <c:v>49.42</c:v>
                </c:pt>
                <c:pt idx="3">
                  <c:v>44.34</c:v>
                </c:pt>
                <c:pt idx="4">
                  <c:v>41.69</c:v>
                </c:pt>
                <c:pt idx="5">
                  <c:v>44.12</c:v>
                </c:pt>
              </c:numCache>
            </c:numRef>
          </c:val>
          <c:smooth val="0"/>
          <c:extLst xmlns:c16r2="http://schemas.microsoft.com/office/drawing/2015/06/chart">
            <c:ext xmlns:c16="http://schemas.microsoft.com/office/drawing/2014/chart" uri="{C3380CC4-5D6E-409C-BE32-E72D297353CC}">
              <c16:uniqueId val="{00000000-84FF-4951-923A-3198E1D17012}"/>
            </c:ext>
          </c:extLst>
        </c:ser>
        <c:ser>
          <c:idx val="1"/>
          <c:order val="1"/>
          <c:tx>
            <c:strRef>
              <c:f>Sheet1!$A$3</c:f>
              <c:strCache>
                <c:ptCount val="1"/>
                <c:pt idx="0">
                  <c:v>200% FPL or more</c:v>
                </c:pt>
              </c:strCache>
            </c:strRef>
          </c:tx>
          <c:spPr>
            <a:ln w="28575" cap="rnd">
              <a:solidFill>
                <a:schemeClr val="accent2">
                  <a:lumMod val="60000"/>
                  <a:lumOff val="40000"/>
                </a:schemeClr>
              </a:solidFill>
              <a:round/>
            </a:ln>
            <a:effectLst/>
          </c:spPr>
          <c:marker>
            <c:symbol val="none"/>
          </c:marker>
          <c:dLbls>
            <c:dLbl>
              <c:idx val="0"/>
              <c:layout>
                <c:manualLayout>
                  <c:x val="-0.0178231690064699"/>
                  <c:y val="0.029730481531301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lumMod val="60000"/>
                        <a:lumOff val="40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2003</c:v>
                </c:pt>
                <c:pt idx="1">
                  <c:v>2005</c:v>
                </c:pt>
                <c:pt idx="2">
                  <c:v>2010</c:v>
                </c:pt>
                <c:pt idx="3">
                  <c:v>2012</c:v>
                </c:pt>
                <c:pt idx="4">
                  <c:v>2014</c:v>
                </c:pt>
                <c:pt idx="5">
                  <c:v>2016</c:v>
                </c:pt>
              </c:strCache>
            </c:strRef>
          </c:cat>
          <c:val>
            <c:numRef>
              <c:f>Sheet1!$B$3:$G$3</c:f>
              <c:numCache>
                <c:formatCode>0</c:formatCode>
                <c:ptCount val="6"/>
                <c:pt idx="0">
                  <c:v>4.83</c:v>
                </c:pt>
                <c:pt idx="1">
                  <c:v>9.11</c:v>
                </c:pt>
                <c:pt idx="2">
                  <c:v>13.77</c:v>
                </c:pt>
                <c:pt idx="3">
                  <c:v>16.03</c:v>
                </c:pt>
                <c:pt idx="4">
                  <c:v>15.65</c:v>
                </c:pt>
                <c:pt idx="5">
                  <c:v>20.2</c:v>
                </c:pt>
              </c:numCache>
            </c:numRef>
          </c:val>
          <c:smooth val="0"/>
          <c:extLst xmlns:c16r2="http://schemas.microsoft.com/office/drawing/2015/06/chart">
            <c:ext xmlns:c16="http://schemas.microsoft.com/office/drawing/2014/chart" uri="{C3380CC4-5D6E-409C-BE32-E72D297353CC}">
              <c16:uniqueId val="{00000001-84FF-4951-923A-3198E1D17012}"/>
            </c:ext>
          </c:extLst>
        </c:ser>
        <c:dLbls>
          <c:dLblPos val="t"/>
          <c:showLegendKey val="0"/>
          <c:showVal val="1"/>
          <c:showCatName val="0"/>
          <c:showSerName val="0"/>
          <c:showPercent val="0"/>
          <c:showBubbleSize val="0"/>
        </c:dLbls>
        <c:smooth val="0"/>
        <c:axId val="95957392"/>
        <c:axId val="96029568"/>
      </c:lineChart>
      <c:catAx>
        <c:axId val="9595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6029568"/>
        <c:crosses val="autoZero"/>
        <c:auto val="1"/>
        <c:lblAlgn val="ctr"/>
        <c:lblOffset val="100"/>
        <c:noMultiLvlLbl val="0"/>
      </c:catAx>
      <c:valAx>
        <c:axId val="96029568"/>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957392"/>
        <c:crosses val="autoZero"/>
        <c:crossBetween val="between"/>
        <c:majorUnit val="15.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66889460491007"/>
          <c:y val="0.0315171725910459"/>
          <c:w val="0.919327922171168"/>
          <c:h val="0.781503246869106"/>
        </c:manualLayout>
      </c:layout>
      <c:lineChart>
        <c:grouping val="standard"/>
        <c:varyColors val="0"/>
        <c:ser>
          <c:idx val="0"/>
          <c:order val="0"/>
          <c:tx>
            <c:strRef>
              <c:f>Sheet1!$A$2</c:f>
              <c:strCache>
                <c:ptCount val="1"/>
                <c:pt idx="0">
                  <c:v>Fair/poor health status, or any chronic condition* or disability</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2003</c:v>
                </c:pt>
                <c:pt idx="1">
                  <c:v>2005</c:v>
                </c:pt>
                <c:pt idx="2">
                  <c:v>2010</c:v>
                </c:pt>
                <c:pt idx="3">
                  <c:v>2012</c:v>
                </c:pt>
                <c:pt idx="4">
                  <c:v>2014</c:v>
                </c:pt>
                <c:pt idx="5">
                  <c:v>2016</c:v>
                </c:pt>
              </c:strCache>
            </c:strRef>
          </c:cat>
          <c:val>
            <c:numRef>
              <c:f>Sheet1!$B$2:$G$2</c:f>
              <c:numCache>
                <c:formatCode>0</c:formatCode>
                <c:ptCount val="6"/>
                <c:pt idx="0">
                  <c:v>16.54</c:v>
                </c:pt>
                <c:pt idx="1">
                  <c:v>20.13</c:v>
                </c:pt>
                <c:pt idx="2">
                  <c:v>28.11</c:v>
                </c:pt>
                <c:pt idx="3">
                  <c:v>26.63</c:v>
                </c:pt>
                <c:pt idx="4">
                  <c:v>30.4</c:v>
                </c:pt>
                <c:pt idx="5">
                  <c:v>34.36</c:v>
                </c:pt>
              </c:numCache>
            </c:numRef>
          </c:val>
          <c:smooth val="0"/>
          <c:extLst xmlns:c16r2="http://schemas.microsoft.com/office/drawing/2015/06/chart">
            <c:ext xmlns:c16="http://schemas.microsoft.com/office/drawing/2014/chart" uri="{C3380CC4-5D6E-409C-BE32-E72D297353CC}">
              <c16:uniqueId val="{00000000-84FF-4951-923A-3198E1D17012}"/>
            </c:ext>
          </c:extLst>
        </c:ser>
        <c:ser>
          <c:idx val="1"/>
          <c:order val="1"/>
          <c:tx>
            <c:strRef>
              <c:f>Sheet1!$A$3</c:f>
              <c:strCache>
                <c:ptCount val="1"/>
                <c:pt idx="0">
                  <c:v>No health problem</c:v>
                </c:pt>
              </c:strCache>
            </c:strRef>
          </c:tx>
          <c:spPr>
            <a:ln w="28575" cap="rnd">
              <a:solidFill>
                <a:schemeClr val="bg2">
                  <a:lumMod val="60000"/>
                  <a:lumOff val="40000"/>
                </a:schemeClr>
              </a:solidFill>
              <a:round/>
            </a:ln>
            <a:effectLst/>
          </c:spPr>
          <c:marker>
            <c:symbol val="none"/>
          </c:marker>
          <c:dLbls>
            <c:dLbl>
              <c:idx val="0"/>
              <c:layout>
                <c:manualLayout>
                  <c:x val="-0.0178231690064699"/>
                  <c:y val="0.029730481531301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2">
                          <a:lumMod val="60000"/>
                          <a:lumOff val="40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layout>
                    <c:manualLayout>
                      <c:w val="0.0556605840342946"/>
                      <c:h val="0.0328101330046631"/>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lumMod val="60000"/>
                        <a:lumOff val="40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2003</c:v>
                </c:pt>
                <c:pt idx="1">
                  <c:v>2005</c:v>
                </c:pt>
                <c:pt idx="2">
                  <c:v>2010</c:v>
                </c:pt>
                <c:pt idx="3">
                  <c:v>2012</c:v>
                </c:pt>
                <c:pt idx="4">
                  <c:v>2014</c:v>
                </c:pt>
                <c:pt idx="5">
                  <c:v>2016</c:v>
                </c:pt>
              </c:strCache>
            </c:strRef>
          </c:cat>
          <c:val>
            <c:numRef>
              <c:f>Sheet1!$B$3:$G$3</c:f>
              <c:numCache>
                <c:formatCode>0</c:formatCode>
                <c:ptCount val="6"/>
                <c:pt idx="0">
                  <c:v>8.84</c:v>
                </c:pt>
                <c:pt idx="1">
                  <c:v>8.92</c:v>
                </c:pt>
                <c:pt idx="2">
                  <c:v>17.15</c:v>
                </c:pt>
                <c:pt idx="3">
                  <c:v>19.64</c:v>
                </c:pt>
                <c:pt idx="4">
                  <c:v>16.51</c:v>
                </c:pt>
                <c:pt idx="5">
                  <c:v>22.99</c:v>
                </c:pt>
              </c:numCache>
            </c:numRef>
          </c:val>
          <c:smooth val="0"/>
          <c:extLst xmlns:c16r2="http://schemas.microsoft.com/office/drawing/2015/06/chart">
            <c:ext xmlns:c16="http://schemas.microsoft.com/office/drawing/2014/chart" uri="{C3380CC4-5D6E-409C-BE32-E72D297353CC}">
              <c16:uniqueId val="{00000001-84FF-4951-923A-3198E1D17012}"/>
            </c:ext>
          </c:extLst>
        </c:ser>
        <c:dLbls>
          <c:dLblPos val="t"/>
          <c:showLegendKey val="0"/>
          <c:showVal val="1"/>
          <c:showCatName val="0"/>
          <c:showSerName val="0"/>
          <c:showPercent val="0"/>
          <c:showBubbleSize val="0"/>
        </c:dLbls>
        <c:smooth val="0"/>
        <c:axId val="96065488"/>
        <c:axId val="96072288"/>
      </c:lineChart>
      <c:catAx>
        <c:axId val="9606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6072288"/>
        <c:crosses val="autoZero"/>
        <c:auto val="1"/>
        <c:lblAlgn val="ctr"/>
        <c:lblOffset val="100"/>
        <c:noMultiLvlLbl val="0"/>
      </c:catAx>
      <c:valAx>
        <c:axId val="96072288"/>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6065488"/>
        <c:crosses val="autoZero"/>
        <c:crossBetween val="between"/>
        <c:majorUnit val="15.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3416447944007"/>
          <c:y val="0.0982259500606204"/>
          <c:w val="0.938823818897638"/>
          <c:h val="0.693616927759447"/>
        </c:manualLayout>
      </c:layout>
      <c:barChart>
        <c:barDir val="col"/>
        <c:grouping val="clustered"/>
        <c:varyColors val="0"/>
        <c:ser>
          <c:idx val="0"/>
          <c:order val="0"/>
          <c:tx>
            <c:strRef>
              <c:f>Sheet1!$B$1</c:f>
              <c:strCache>
                <c:ptCount val="1"/>
                <c:pt idx="0">
                  <c:v>Insured all year, not underinsured*</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Sheet1!$B$2:$B$6</c:f>
              <c:numCache>
                <c:formatCode>0</c:formatCode>
                <c:ptCount val="5"/>
                <c:pt idx="0">
                  <c:v>12.7</c:v>
                </c:pt>
                <c:pt idx="1">
                  <c:v>8.23</c:v>
                </c:pt>
                <c:pt idx="2">
                  <c:v>7.74</c:v>
                </c:pt>
                <c:pt idx="3">
                  <c:v>17.53</c:v>
                </c:pt>
                <c:pt idx="4">
                  <c:v>25.34</c:v>
                </c:pt>
              </c:numCache>
            </c:numRef>
          </c:val>
          <c:extLst xmlns:c16r2="http://schemas.microsoft.com/office/drawing/2015/06/chart">
            <c:ext xmlns:c16="http://schemas.microsoft.com/office/drawing/2014/chart" uri="{C3380CC4-5D6E-409C-BE32-E72D297353CC}">
              <c16:uniqueId val="{00000000-F366-49FF-8110-2B144AA9739A}"/>
            </c:ext>
          </c:extLst>
        </c:ser>
        <c:ser>
          <c:idx val="1"/>
          <c:order val="1"/>
          <c:tx>
            <c:strRef>
              <c:f>Sheet1!$C$1</c:f>
              <c:strCache>
                <c:ptCount val="1"/>
                <c:pt idx="0">
                  <c:v>Insured all year,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Sheet1!$C$2:$C$6</c:f>
              <c:numCache>
                <c:formatCode>0</c:formatCode>
                <c:ptCount val="5"/>
                <c:pt idx="0">
                  <c:v>31.69</c:v>
                </c:pt>
                <c:pt idx="1">
                  <c:v>16.98</c:v>
                </c:pt>
                <c:pt idx="2">
                  <c:v>19.9</c:v>
                </c:pt>
                <c:pt idx="3">
                  <c:v>38.41</c:v>
                </c:pt>
                <c:pt idx="4">
                  <c:v>51.73</c:v>
                </c:pt>
              </c:numCache>
            </c:numRef>
          </c:val>
          <c:extLst xmlns:c16r2="http://schemas.microsoft.com/office/drawing/2015/06/chart">
            <c:ext xmlns:c16="http://schemas.microsoft.com/office/drawing/2014/chart" uri="{C3380CC4-5D6E-409C-BE32-E72D297353CC}">
              <c16:uniqueId val="{00000001-F366-49FF-8110-2B144AA9739A}"/>
            </c:ext>
          </c:extLst>
        </c:ser>
        <c:ser>
          <c:idx val="2"/>
          <c:order val="2"/>
          <c:tx>
            <c:strRef>
              <c:f>Sheet1!$D$1</c:f>
              <c:strCache>
                <c:ptCount val="1"/>
                <c:pt idx="0">
                  <c:v>Uninsured during the year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Sheet1!$D$2:$D$6</c:f>
              <c:numCache>
                <c:formatCode>0</c:formatCode>
                <c:ptCount val="5"/>
                <c:pt idx="0">
                  <c:v>39.81</c:v>
                </c:pt>
                <c:pt idx="1">
                  <c:v>23.8</c:v>
                </c:pt>
                <c:pt idx="2">
                  <c:v>23.78</c:v>
                </c:pt>
                <c:pt idx="3">
                  <c:v>28.58</c:v>
                </c:pt>
                <c:pt idx="4">
                  <c:v>54.01000000000001</c:v>
                </c:pt>
              </c:numCache>
            </c:numRef>
          </c:val>
          <c:extLst xmlns:c16r2="http://schemas.microsoft.com/office/drawing/2015/06/chart">
            <c:ext xmlns:c16="http://schemas.microsoft.com/office/drawing/2014/chart" uri="{C3380CC4-5D6E-409C-BE32-E72D297353CC}">
              <c16:uniqueId val="{00000002-F366-49FF-8110-2B144AA9739A}"/>
            </c:ext>
          </c:extLst>
        </c:ser>
        <c:dLbls>
          <c:showLegendKey val="0"/>
          <c:showVal val="0"/>
          <c:showCatName val="0"/>
          <c:showSerName val="0"/>
          <c:showPercent val="0"/>
          <c:showBubbleSize val="0"/>
        </c:dLbls>
        <c:gapWidth val="140"/>
        <c:axId val="55605600"/>
        <c:axId val="55608800"/>
      </c:barChart>
      <c:catAx>
        <c:axId val="5560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5608800"/>
        <c:crosses val="autoZero"/>
        <c:auto val="1"/>
        <c:lblAlgn val="ctr"/>
        <c:lblOffset val="100"/>
        <c:noMultiLvlLbl val="0"/>
      </c:catAx>
      <c:valAx>
        <c:axId val="55608800"/>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5605600"/>
        <c:crosses val="autoZero"/>
        <c:crossBetween val="between"/>
        <c:majorUnit val="15.0"/>
      </c:valAx>
      <c:spPr>
        <a:noFill/>
        <a:ln>
          <a:noFill/>
        </a:ln>
        <a:effectLst/>
      </c:spPr>
    </c:plotArea>
    <c:legend>
      <c:legendPos val="b"/>
      <c:layout>
        <c:manualLayout>
          <c:xMode val="edge"/>
          <c:yMode val="edge"/>
          <c:x val="0.0577798556430446"/>
          <c:y val="0.123693266826406"/>
          <c:w val="0.891666666666667"/>
          <c:h val="0.061898026254940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51193952360054"/>
          <c:y val="0.109279491850406"/>
          <c:w val="0.936045995006851"/>
          <c:h val="0.682563385969661"/>
        </c:manualLayout>
      </c:layout>
      <c:barChart>
        <c:barDir val="col"/>
        <c:grouping val="clustered"/>
        <c:varyColors val="0"/>
        <c:ser>
          <c:idx val="0"/>
          <c:order val="0"/>
          <c:tx>
            <c:strRef>
              <c:f>Sheet1!$B$1</c:f>
              <c:strCache>
                <c:ptCount val="1"/>
                <c:pt idx="0">
                  <c:v>No deductible</c:v>
                </c:pt>
              </c:strCache>
            </c:strRef>
          </c:tx>
          <c:spPr>
            <a:solidFill>
              <a:schemeClr val="tx1"/>
            </a:solidFill>
            <a:ln>
              <a:noFill/>
            </a:ln>
            <a:effectLst/>
          </c:spPr>
          <c:invertIfNegative val="0"/>
          <c:dLbls>
            <c:dLbl>
              <c:idx val="1"/>
              <c:layout>
                <c:manualLayout>
                  <c:x val="-5.092533763208E-17"/>
                  <c:y val="0.0567565644547687"/>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0173124453193351"/>
                      <c:h val="0.0554887797847257"/>
                    </c:manualLayout>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Sheet1!$B$2:$B$6</c:f>
              <c:numCache>
                <c:formatCode>0</c:formatCode>
                <c:ptCount val="5"/>
                <c:pt idx="0">
                  <c:v>11.89</c:v>
                </c:pt>
                <c:pt idx="1">
                  <c:v>4.87</c:v>
                </c:pt>
                <c:pt idx="2">
                  <c:v>7.26</c:v>
                </c:pt>
                <c:pt idx="3">
                  <c:v>13.43</c:v>
                </c:pt>
                <c:pt idx="4">
                  <c:v>21.33</c:v>
                </c:pt>
              </c:numCache>
            </c:numRef>
          </c:val>
          <c:extLst xmlns:c16r2="http://schemas.microsoft.com/office/drawing/2015/06/chart">
            <c:ext xmlns:c16="http://schemas.microsoft.com/office/drawing/2014/chart" uri="{C3380CC4-5D6E-409C-BE32-E72D297353CC}">
              <c16:uniqueId val="{00000000-F366-49FF-8110-2B144AA9739A}"/>
            </c:ext>
          </c:extLst>
        </c:ser>
        <c:ser>
          <c:idx val="1"/>
          <c:order val="1"/>
          <c:tx>
            <c:strRef>
              <c:f>Sheet1!$C$1</c:f>
              <c:strCache>
                <c:ptCount val="1"/>
                <c:pt idx="0">
                  <c:v>Deductible $3,000 or more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Sheet1!$C$2:$C$6</c:f>
              <c:numCache>
                <c:formatCode>0</c:formatCode>
                <c:ptCount val="5"/>
                <c:pt idx="0">
                  <c:v>24.21</c:v>
                </c:pt>
                <c:pt idx="1">
                  <c:v>9.92</c:v>
                </c:pt>
                <c:pt idx="2">
                  <c:v>18.0</c:v>
                </c:pt>
                <c:pt idx="3">
                  <c:v>27.43</c:v>
                </c:pt>
                <c:pt idx="4">
                  <c:v>40.37</c:v>
                </c:pt>
              </c:numCache>
            </c:numRef>
          </c:val>
          <c:extLst xmlns:c16r2="http://schemas.microsoft.com/office/drawing/2015/06/chart">
            <c:ext xmlns:c16="http://schemas.microsoft.com/office/drawing/2014/chart" uri="{C3380CC4-5D6E-409C-BE32-E72D297353CC}">
              <c16:uniqueId val="{00000001-F366-49FF-8110-2B144AA9739A}"/>
            </c:ext>
          </c:extLst>
        </c:ser>
        <c:dLbls>
          <c:showLegendKey val="0"/>
          <c:showVal val="0"/>
          <c:showCatName val="0"/>
          <c:showSerName val="0"/>
          <c:showPercent val="0"/>
          <c:showBubbleSize val="0"/>
        </c:dLbls>
        <c:gapWidth val="150"/>
        <c:axId val="55798320"/>
        <c:axId val="55779408"/>
      </c:barChart>
      <c:catAx>
        <c:axId val="5579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5779408"/>
        <c:crosses val="autoZero"/>
        <c:auto val="1"/>
        <c:lblAlgn val="ctr"/>
        <c:lblOffset val="100"/>
        <c:noMultiLvlLbl val="0"/>
      </c:catAx>
      <c:valAx>
        <c:axId val="55779408"/>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5798320"/>
        <c:crosses val="autoZero"/>
        <c:crossBetween val="between"/>
        <c:majorUnit val="15.0"/>
      </c:valAx>
      <c:spPr>
        <a:noFill/>
        <a:ln>
          <a:noFill/>
        </a:ln>
        <a:effectLst/>
      </c:spPr>
    </c:plotArea>
    <c:legend>
      <c:legendPos val="b"/>
      <c:layout>
        <c:manualLayout>
          <c:xMode val="edge"/>
          <c:yMode val="edge"/>
          <c:x val="0.0813909730065685"/>
          <c:y val="0.123693203189069"/>
          <c:w val="0.899999962923997"/>
          <c:h val="0.061898026254940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19801989801559"/>
          <c:y val="0.0401948556642439"/>
          <c:w val="0.941734215568412"/>
          <c:h val="0.751648022155824"/>
        </c:manualLayout>
      </c:layout>
      <c:barChart>
        <c:barDir val="col"/>
        <c:grouping val="clustered"/>
        <c:varyColors val="0"/>
        <c:ser>
          <c:idx val="0"/>
          <c:order val="0"/>
          <c:tx>
            <c:strRef>
              <c:f>Sheet1!$B$1</c:f>
              <c:strCache>
                <c:ptCount val="1"/>
                <c:pt idx="0">
                  <c:v>Insured all year, not underinsured*</c:v>
                </c:pt>
              </c:strCache>
            </c:strRef>
          </c:tx>
          <c:spPr>
            <a:solidFill>
              <a:schemeClr val="bg2"/>
            </a:solidFill>
            <a:ln>
              <a:noFill/>
            </a:ln>
            <a:effectLst/>
          </c:spPr>
          <c:invertIfNegative val="0"/>
          <c:dLbls>
            <c:dLbl>
              <c:idx val="3"/>
              <c:layout>
                <c:manualLayout>
                  <c:x val="0.0"/>
                  <c:y val="0.0587434821093639"/>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spPr>
                <a:noFill/>
                <a:ln>
                  <a:noFill/>
                </a:ln>
                <a:effectLst/>
              </c:spPr>
              <c:txPr>
                <a:bodyPr rot="0" spcFirstLastPara="1" vertOverflow="ellipsis" vert="horz" wrap="square" anchor="ctr" anchorCtr="1"/>
                <a:lstStyle/>
                <a:p>
                  <a:pPr>
                    <a:defRPr sz="1197" b="0" i="0" u="none" strike="noStrike" kern="1200" baseline="0">
                      <a:solidFill>
                        <a:schemeClr val="bg2"/>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Used all of savings</c:v>
                </c:pt>
                <c:pt idx="1">
                  <c:v>Received a lower credit rating</c:v>
                </c:pt>
                <c:pt idx="2">
                  <c:v>Took on credit card debt</c:v>
                </c:pt>
                <c:pt idx="3">
                  <c:v>Took out a mortgage against your home or took out a loan</c:v>
                </c:pt>
                <c:pt idx="4">
                  <c:v>Had to declare bankruptcy</c:v>
                </c:pt>
              </c:strCache>
            </c:strRef>
          </c:cat>
          <c:val>
            <c:numRef>
              <c:f>Sheet1!$B$2:$B$6</c:f>
              <c:numCache>
                <c:formatCode>0</c:formatCode>
                <c:ptCount val="5"/>
                <c:pt idx="0">
                  <c:v>24.89</c:v>
                </c:pt>
                <c:pt idx="1">
                  <c:v>29.04</c:v>
                </c:pt>
                <c:pt idx="2">
                  <c:v>22.11</c:v>
                </c:pt>
                <c:pt idx="3">
                  <c:v>5.31</c:v>
                </c:pt>
                <c:pt idx="4">
                  <c:v>1.1</c:v>
                </c:pt>
              </c:numCache>
            </c:numRef>
          </c:val>
          <c:extLst xmlns:c16r2="http://schemas.microsoft.com/office/drawing/2015/06/chart">
            <c:ext xmlns:c16="http://schemas.microsoft.com/office/drawing/2014/chart" uri="{C3380CC4-5D6E-409C-BE32-E72D297353CC}">
              <c16:uniqueId val="{00000000-C4F4-47DF-AB49-1CDD8C8DC4F2}"/>
            </c:ext>
          </c:extLst>
        </c:ser>
        <c:ser>
          <c:idx val="1"/>
          <c:order val="1"/>
          <c:tx>
            <c:strRef>
              <c:f>Sheet1!$C$1</c:f>
              <c:strCache>
                <c:ptCount val="1"/>
                <c:pt idx="0">
                  <c:v>Insured all year,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Used all of savings</c:v>
                </c:pt>
                <c:pt idx="1">
                  <c:v>Received a lower credit rating</c:v>
                </c:pt>
                <c:pt idx="2">
                  <c:v>Took on credit card debt</c:v>
                </c:pt>
                <c:pt idx="3">
                  <c:v>Took out a mortgage against your home or took out a loan</c:v>
                </c:pt>
                <c:pt idx="4">
                  <c:v>Had to declare bankruptcy</c:v>
                </c:pt>
              </c:strCache>
            </c:strRef>
          </c:cat>
          <c:val>
            <c:numRef>
              <c:f>Sheet1!$C$2:$C$6</c:f>
              <c:numCache>
                <c:formatCode>0</c:formatCode>
                <c:ptCount val="5"/>
                <c:pt idx="0">
                  <c:v>46.91</c:v>
                </c:pt>
                <c:pt idx="1">
                  <c:v>40.04</c:v>
                </c:pt>
                <c:pt idx="2">
                  <c:v>37.65</c:v>
                </c:pt>
                <c:pt idx="3">
                  <c:v>9.93</c:v>
                </c:pt>
                <c:pt idx="4">
                  <c:v>5.729999999999999</c:v>
                </c:pt>
              </c:numCache>
            </c:numRef>
          </c:val>
          <c:extLst xmlns:c16r2="http://schemas.microsoft.com/office/drawing/2015/06/chart">
            <c:ext xmlns:c16="http://schemas.microsoft.com/office/drawing/2014/chart" uri="{C3380CC4-5D6E-409C-BE32-E72D297353CC}">
              <c16:uniqueId val="{00000001-C4F4-47DF-AB49-1CDD8C8DC4F2}"/>
            </c:ext>
          </c:extLst>
        </c:ser>
        <c:ser>
          <c:idx val="2"/>
          <c:order val="2"/>
          <c:tx>
            <c:strRef>
              <c:f>Sheet1!$D$1</c:f>
              <c:strCache>
                <c:ptCount val="1"/>
                <c:pt idx="0">
                  <c:v>Uninsured during the year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Used all of savings</c:v>
                </c:pt>
                <c:pt idx="1">
                  <c:v>Received a lower credit rating</c:v>
                </c:pt>
                <c:pt idx="2">
                  <c:v>Took on credit card debt</c:v>
                </c:pt>
                <c:pt idx="3">
                  <c:v>Took out a mortgage against your home or took out a loan</c:v>
                </c:pt>
                <c:pt idx="4">
                  <c:v>Had to declare bankruptcy</c:v>
                </c:pt>
              </c:strCache>
            </c:strRef>
          </c:cat>
          <c:val>
            <c:numRef>
              <c:f>Sheet1!$D$2:$D$6</c:f>
              <c:numCache>
                <c:formatCode>0</c:formatCode>
                <c:ptCount val="5"/>
                <c:pt idx="0">
                  <c:v>34.07</c:v>
                </c:pt>
                <c:pt idx="1">
                  <c:v>48.93</c:v>
                </c:pt>
                <c:pt idx="2">
                  <c:v>21.33</c:v>
                </c:pt>
                <c:pt idx="3">
                  <c:v>8.35</c:v>
                </c:pt>
                <c:pt idx="4">
                  <c:v>8.140000000000001</c:v>
                </c:pt>
              </c:numCache>
            </c:numRef>
          </c:val>
          <c:extLst xmlns:c16r2="http://schemas.microsoft.com/office/drawing/2015/06/chart">
            <c:ext xmlns:c16="http://schemas.microsoft.com/office/drawing/2014/chart" uri="{C3380CC4-5D6E-409C-BE32-E72D297353CC}">
              <c16:uniqueId val="{00000002-C4F4-47DF-AB49-1CDD8C8DC4F2}"/>
            </c:ext>
          </c:extLst>
        </c:ser>
        <c:dLbls>
          <c:showLegendKey val="0"/>
          <c:showVal val="0"/>
          <c:showCatName val="0"/>
          <c:showSerName val="0"/>
          <c:showPercent val="0"/>
          <c:showBubbleSize val="0"/>
        </c:dLbls>
        <c:gapWidth val="150"/>
        <c:axId val="55891360"/>
        <c:axId val="55923664"/>
      </c:barChart>
      <c:catAx>
        <c:axId val="55891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5923664"/>
        <c:crosses val="autoZero"/>
        <c:auto val="1"/>
        <c:lblAlgn val="ctr"/>
        <c:lblOffset val="100"/>
        <c:noMultiLvlLbl val="0"/>
      </c:catAx>
      <c:valAx>
        <c:axId val="55923664"/>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5891360"/>
        <c:crosses val="autoZero"/>
        <c:crossBetween val="between"/>
        <c:majorUnit val="15.0"/>
      </c:valAx>
      <c:spPr>
        <a:noFill/>
        <a:ln>
          <a:noFill/>
        </a:ln>
        <a:effectLst/>
      </c:spPr>
    </c:plotArea>
    <c:legend>
      <c:legendPos val="b"/>
      <c:layout>
        <c:manualLayout>
          <c:xMode val="edge"/>
          <c:yMode val="edge"/>
          <c:x val="0.0715143940340791"/>
          <c:y val="0.0352649325081182"/>
          <c:w val="0.881657792775903"/>
          <c:h val="0.061898026254940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4182196410218"/>
          <c:y val="0.0926991791657274"/>
          <c:w val="0.948545865701319"/>
          <c:h val="0.660235231554293"/>
        </c:manualLayout>
      </c:layout>
      <c:barChart>
        <c:barDir val="col"/>
        <c:grouping val="clustered"/>
        <c:varyColors val="0"/>
        <c:ser>
          <c:idx val="0"/>
          <c:order val="0"/>
          <c:tx>
            <c:strRef>
              <c:f>Sheet1!$B$1</c:f>
              <c:strCache>
                <c:ptCount val="1"/>
                <c:pt idx="0">
                  <c:v>Insured all year, not underinsured*</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Sheet1!$B$2:$B$6</c:f>
              <c:numCache>
                <c:formatCode>0</c:formatCode>
                <c:ptCount val="5"/>
                <c:pt idx="0">
                  <c:v>10.79</c:v>
                </c:pt>
                <c:pt idx="1">
                  <c:v>11.44</c:v>
                </c:pt>
                <c:pt idx="2">
                  <c:v>10.96</c:v>
                </c:pt>
                <c:pt idx="3">
                  <c:v>7.07</c:v>
                </c:pt>
                <c:pt idx="4">
                  <c:v>22.37</c:v>
                </c:pt>
              </c:numCache>
            </c:numRef>
          </c:val>
          <c:extLst xmlns:c16r2="http://schemas.microsoft.com/office/drawing/2015/06/chart">
            <c:ext xmlns:c16="http://schemas.microsoft.com/office/drawing/2014/chart" uri="{C3380CC4-5D6E-409C-BE32-E72D297353CC}">
              <c16:uniqueId val="{00000000-2425-4F7B-96EC-039A49FE43F9}"/>
            </c:ext>
          </c:extLst>
        </c:ser>
        <c:ser>
          <c:idx val="1"/>
          <c:order val="1"/>
          <c:tx>
            <c:strRef>
              <c:f>Sheet1!$C$1</c:f>
              <c:strCache>
                <c:ptCount val="1"/>
                <c:pt idx="0">
                  <c:v>Insured all year,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Sheet1!$C$2:$C$6</c:f>
              <c:numCache>
                <c:formatCode>0</c:formatCode>
                <c:ptCount val="5"/>
                <c:pt idx="0">
                  <c:v>26.92</c:v>
                </c:pt>
                <c:pt idx="1">
                  <c:v>27.58</c:v>
                </c:pt>
                <c:pt idx="2">
                  <c:v>23.81</c:v>
                </c:pt>
                <c:pt idx="3">
                  <c:v>17.13</c:v>
                </c:pt>
                <c:pt idx="4">
                  <c:v>45.25</c:v>
                </c:pt>
              </c:numCache>
            </c:numRef>
          </c:val>
          <c:extLst xmlns:c16r2="http://schemas.microsoft.com/office/drawing/2015/06/chart">
            <c:ext xmlns:c16="http://schemas.microsoft.com/office/drawing/2014/chart" uri="{C3380CC4-5D6E-409C-BE32-E72D297353CC}">
              <c16:uniqueId val="{00000001-2425-4F7B-96EC-039A49FE43F9}"/>
            </c:ext>
          </c:extLst>
        </c:ser>
        <c:ser>
          <c:idx val="2"/>
          <c:order val="2"/>
          <c:tx>
            <c:strRef>
              <c:f>Sheet1!$D$1</c:f>
              <c:strCache>
                <c:ptCount val="1"/>
                <c:pt idx="0">
                  <c:v>Uninsured during the year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Sheet1!$D$2:$D$6</c:f>
              <c:numCache>
                <c:formatCode>0</c:formatCode>
                <c:ptCount val="5"/>
                <c:pt idx="0">
                  <c:v>35.91</c:v>
                </c:pt>
                <c:pt idx="1">
                  <c:v>30.54</c:v>
                </c:pt>
                <c:pt idx="2">
                  <c:v>31.15</c:v>
                </c:pt>
                <c:pt idx="3">
                  <c:v>26.22</c:v>
                </c:pt>
                <c:pt idx="4">
                  <c:v>52.03</c:v>
                </c:pt>
              </c:numCache>
            </c:numRef>
          </c:val>
          <c:extLst xmlns:c16r2="http://schemas.microsoft.com/office/drawing/2015/06/chart">
            <c:ext xmlns:c16="http://schemas.microsoft.com/office/drawing/2014/chart" uri="{C3380CC4-5D6E-409C-BE32-E72D297353CC}">
              <c16:uniqueId val="{00000002-2425-4F7B-96EC-039A49FE43F9}"/>
            </c:ext>
          </c:extLst>
        </c:ser>
        <c:dLbls>
          <c:showLegendKey val="0"/>
          <c:showVal val="0"/>
          <c:showCatName val="0"/>
          <c:showSerName val="0"/>
          <c:showPercent val="0"/>
          <c:showBubbleSize val="0"/>
        </c:dLbls>
        <c:gapWidth val="150"/>
        <c:axId val="56189808"/>
        <c:axId val="56223552"/>
      </c:barChart>
      <c:catAx>
        <c:axId val="5618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6223552"/>
        <c:crosses val="autoZero"/>
        <c:auto val="1"/>
        <c:lblAlgn val="ctr"/>
        <c:lblOffset val="100"/>
        <c:noMultiLvlLbl val="0"/>
      </c:catAx>
      <c:valAx>
        <c:axId val="56223552"/>
        <c:scaling>
          <c:orientation val="minMax"/>
          <c:max val="7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6189808"/>
        <c:crosses val="autoZero"/>
        <c:crossBetween val="between"/>
        <c:majorUnit val="15.0"/>
      </c:valAx>
      <c:spPr>
        <a:noFill/>
        <a:ln>
          <a:noFill/>
        </a:ln>
        <a:effectLst/>
      </c:spPr>
    </c:plotArea>
    <c:legend>
      <c:legendPos val="b"/>
      <c:layout>
        <c:manualLayout>
          <c:xMode val="edge"/>
          <c:yMode val="edge"/>
          <c:x val="0.0813909730065685"/>
          <c:y val="0.123693203189069"/>
          <c:w val="0.899999962923997"/>
          <c:h val="0.061898026254940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0.3364</cdr:x>
      <cdr:y>0.9426</cdr:y>
    </cdr:from>
    <cdr:to>
      <cdr:x>0.69951</cdr:x>
      <cdr:y>1</cdr:y>
    </cdr:to>
    <cdr:sp macro="" textlink="">
      <cdr:nvSpPr>
        <cdr:cNvPr id="2" name="TextBox 1"/>
        <cdr:cNvSpPr txBox="1"/>
      </cdr:nvSpPr>
      <cdr:spPr>
        <a:xfrm xmlns:a="http://schemas.openxmlformats.org/drawingml/2006/main">
          <a:off x="3052010" y="4332030"/>
          <a:ext cx="3294382" cy="2637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chemeClr val="tx1"/>
              </a:solidFill>
            </a:rPr>
            <a:t>Amount of </a:t>
          </a:r>
          <a:r>
            <a:rPr lang="en-US" sz="1400" b="1" dirty="0" smtClean="0">
              <a:solidFill>
                <a:schemeClr val="tx1"/>
              </a:solidFill>
            </a:rPr>
            <a:t>deductible</a:t>
          </a:r>
          <a:endParaRPr lang="en-US" sz="1400"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 Id="rId3"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More Than One-Quarter of Insured Adults Were Underinsured in 2016</a:t>
            </a:r>
            <a:br>
              <a:rPr lang="en-US" smtClean="0"/>
            </a:b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639472507"/>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p:cNvSpPr>
            <a:spLocks noGrp="1"/>
          </p:cNvSpPr>
          <p:nvPr>
            <p:ph type="body" sz="quarter" idx="21"/>
          </p:nvPr>
        </p:nvSpPr>
        <p:spPr/>
        <p:txBody>
          <a:bodyPr/>
          <a:lstStyle/>
          <a:p>
            <a:r>
              <a:rPr lang="en-US" smtClean="0"/>
              <a:t>Exhibit 1</a:t>
            </a:r>
            <a:endParaRPr lang="en-US" dirty="0"/>
          </a:p>
        </p:txBody>
      </p:sp>
      <p:sp>
        <p:nvSpPr>
          <p:cNvPr id="4" name="Subtitle 3"/>
          <p:cNvSpPr>
            <a:spLocks noGrp="1"/>
          </p:cNvSpPr>
          <p:nvPr>
            <p:ph type="body" sz="quarter" idx="23"/>
          </p:nvPr>
        </p:nvSpPr>
        <p:spPr/>
        <p:txBody>
          <a:bodyPr/>
          <a:lstStyle/>
          <a:p>
            <a:r>
              <a:rPr lang="en-US" dirty="0" smtClean="0"/>
              <a:t>* Underinsured defined as insured all year but experienced one of the following: out-of-pocket costs, excluding premiums, equaled 10% or more of income; out-of-pocket costs, </a:t>
            </a:r>
            <a:r>
              <a:rPr lang="en-US" dirty="0"/>
              <a:t>excluding premiums, </a:t>
            </a:r>
            <a:r>
              <a:rPr lang="en-US" dirty="0" smtClean="0"/>
              <a:t>equaled 5% or more of income if low-income (&lt;200% of poverty); or deductibles equaled 5% or more of income.</a:t>
            </a:r>
          </a:p>
          <a:p>
            <a:r>
              <a:rPr lang="en-US" dirty="0" smtClean="0"/>
              <a:t>Data: Commonwealth Fund Biennial Health Insurance Surveys (2003, 2005, 2010, 2012, 2014, and 2016).</a:t>
            </a:r>
            <a:endParaRPr lang="en-US" dirty="0"/>
          </a:p>
        </p:txBody>
      </p:sp>
      <p:sp>
        <p:nvSpPr>
          <p:cNvPr id="16" name="TextBox 15"/>
          <p:cNvSpPr txBox="1"/>
          <p:nvPr/>
        </p:nvSpPr>
        <p:spPr>
          <a:xfrm>
            <a:off x="-66" y="722733"/>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t>
            </a:r>
            <a:r>
              <a:rPr lang="en-US" sz="1200" i="1" dirty="0" smtClean="0"/>
              <a:t>ages </a:t>
            </a:r>
            <a:r>
              <a:rPr lang="en-US" sz="1200" i="1" dirty="0"/>
              <a:t>19–64 insured all year who </a:t>
            </a:r>
            <a:r>
              <a:rPr lang="en-US" sz="1200" i="1" dirty="0" smtClean="0"/>
              <a:t>were </a:t>
            </a:r>
            <a:r>
              <a:rPr lang="en-US" sz="1200" i="1" dirty="0"/>
              <a:t>underinsured*</a:t>
            </a:r>
          </a:p>
        </p:txBody>
      </p:sp>
    </p:spTree>
    <p:extLst>
      <p:ext uri="{BB962C8B-B14F-4D97-AF65-F5344CB8AC3E}">
        <p14:creationId xmlns:p14="http://schemas.microsoft.com/office/powerpoint/2010/main" val="46727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More Than Two of Five Underinsured Adults Reported Problems Getting Needed Care Because of Cost</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290523506"/>
              </p:ext>
            </p:extLst>
          </p:nvPr>
        </p:nvGraphicFramePr>
        <p:xfrm>
          <a:off x="-66" y="1344631"/>
          <a:ext cx="9144066" cy="430369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smtClean="0"/>
              <a:t>Exhibit 10</a:t>
            </a:r>
            <a:endParaRPr lang="en-US" dirty="0"/>
          </a:p>
        </p:txBody>
      </p:sp>
      <p:sp>
        <p:nvSpPr>
          <p:cNvPr id="4" name="Subtitle 3"/>
          <p:cNvSpPr>
            <a:spLocks noGrp="1"/>
          </p:cNvSpPr>
          <p:nvPr>
            <p:ph type="body" sz="quarter" idx="23"/>
          </p:nvPr>
        </p:nvSpPr>
        <p:spPr/>
        <p:txBody>
          <a:bodyPr/>
          <a:lstStyle/>
          <a:p>
            <a:r>
              <a:rPr lang="en-US" dirty="0" smtClean="0"/>
              <a:t>*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a:t>
            </a:r>
          </a:p>
          <a:p>
            <a:r>
              <a:rPr lang="en-US" dirty="0"/>
              <a:t>Data: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a:t>
            </a:r>
            <a:endParaRPr lang="en-US" sz="1200" i="1" dirty="0"/>
          </a:p>
        </p:txBody>
      </p:sp>
    </p:spTree>
    <p:extLst>
      <p:ext uri="{BB962C8B-B14F-4D97-AF65-F5344CB8AC3E}">
        <p14:creationId xmlns:p14="http://schemas.microsoft.com/office/powerpoint/2010/main" val="297332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Adults with High Deductibles Reported Problems Getting Needed Care Because of Cost</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002377724"/>
              </p:ext>
            </p:extLst>
          </p:nvPr>
        </p:nvGraphicFramePr>
        <p:xfrm>
          <a:off x="0" y="1052513"/>
          <a:ext cx="9072563"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smtClean="0"/>
              <a:t>Exhibit 11</a:t>
            </a:r>
            <a:endParaRPr lang="en-US" dirty="0"/>
          </a:p>
        </p:txBody>
      </p:sp>
      <p:sp>
        <p:nvSpPr>
          <p:cNvPr id="4" name="Subtitle 3"/>
          <p:cNvSpPr>
            <a:spLocks noGrp="1"/>
          </p:cNvSpPr>
          <p:nvPr>
            <p:ph type="body" sz="quarter" idx="23"/>
          </p:nvPr>
        </p:nvSpPr>
        <p:spPr/>
        <p:txBody>
          <a:bodyPr/>
          <a:lstStyle/>
          <a:p>
            <a:r>
              <a:rPr lang="en-US" dirty="0" smtClean="0"/>
              <a:t>Data</a:t>
            </a:r>
            <a:r>
              <a:rPr lang="en-US" dirty="0"/>
              <a:t>: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with private coverage who were insured all </a:t>
            </a:r>
            <a:r>
              <a:rPr lang="en-US" sz="1200" i="1" dirty="0" smtClean="0"/>
              <a:t>year</a:t>
            </a:r>
            <a:endParaRPr lang="en-US" sz="1200" i="1" dirty="0"/>
          </a:p>
        </p:txBody>
      </p:sp>
    </p:spTree>
    <p:extLst>
      <p:ext uri="{BB962C8B-B14F-4D97-AF65-F5344CB8AC3E}">
        <p14:creationId xmlns:p14="http://schemas.microsoft.com/office/powerpoint/2010/main" val="7691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Nearly a Quarter of Underinsured Adults with Health Problems Skimped on Medications or Got Care in a Hospital or Emergency Department</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751613131"/>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smtClean="0"/>
              <a:t>Exhibit 12</a:t>
            </a:r>
            <a:endParaRPr lang="en-US" dirty="0"/>
          </a:p>
        </p:txBody>
      </p:sp>
      <p:sp>
        <p:nvSpPr>
          <p:cNvPr id="4" name="Subtitle 3"/>
          <p:cNvSpPr>
            <a:spLocks noGrp="1"/>
          </p:cNvSpPr>
          <p:nvPr>
            <p:ph type="body" sz="quarter" idx="23"/>
          </p:nvPr>
        </p:nvSpPr>
        <p:spPr>
          <a:xfrm>
            <a:off x="71500" y="5477854"/>
            <a:ext cx="9001063" cy="771867"/>
          </a:xfrm>
        </p:spPr>
        <p:txBody>
          <a:bodyPr/>
          <a:lstStyle/>
          <a:p>
            <a:r>
              <a:rPr lang="en-US" dirty="0" smtClean="0"/>
              <a:t>^ Respondent has at least one of the following health conditions: hypertension or high blood pressure; heart disease; diabetes; asthma, emphysema, or lung disease; high cholesterol; depression or anxiety; chronic kidney disease or kidney failure; cancer, not including skin cancer; or a stroke. *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a:t>
            </a:r>
          </a:p>
          <a:p>
            <a:r>
              <a:rPr lang="en-US" dirty="0"/>
              <a:t>Data: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who have at least one health problem^</a:t>
            </a:r>
          </a:p>
        </p:txBody>
      </p:sp>
    </p:spTree>
    <p:extLst>
      <p:ext uri="{BB962C8B-B14F-4D97-AF65-F5344CB8AC3E}">
        <p14:creationId xmlns:p14="http://schemas.microsoft.com/office/powerpoint/2010/main" val="206619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21"/>
            <p:extLst>
              <p:ext uri="{D42A27DB-BD31-4B8C-83A1-F6EECF244321}">
                <p14:modId xmlns:p14="http://schemas.microsoft.com/office/powerpoint/2010/main" val="1765015285"/>
              </p:ext>
            </p:extLst>
          </p:nvPr>
        </p:nvGraphicFramePr>
        <p:xfrm>
          <a:off x="71438" y="749808"/>
          <a:ext cx="8979408" cy="3968496"/>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20000"/>
                    </a:ext>
                  </a:extLst>
                </a:gridCol>
                <a:gridCol w="886968">
                  <a:extLst>
                    <a:ext uri="{9D8B030D-6E8A-4147-A177-3AD203B41FA5}">
                      <a16:colId xmlns="" xmlns:a16="http://schemas.microsoft.com/office/drawing/2014/main" val="20001"/>
                    </a:ext>
                  </a:extLst>
                </a:gridCol>
                <a:gridCol w="886968">
                  <a:extLst>
                    <a:ext uri="{9D8B030D-6E8A-4147-A177-3AD203B41FA5}">
                      <a16:colId xmlns="" xmlns:a16="http://schemas.microsoft.com/office/drawing/2014/main" val="20002"/>
                    </a:ext>
                  </a:extLst>
                </a:gridCol>
                <a:gridCol w="886968">
                  <a:extLst>
                    <a:ext uri="{9D8B030D-6E8A-4147-A177-3AD203B41FA5}">
                      <a16:colId xmlns="" xmlns:a16="http://schemas.microsoft.com/office/drawing/2014/main" val="20003"/>
                    </a:ext>
                  </a:extLst>
                </a:gridCol>
                <a:gridCol w="886968">
                  <a:extLst>
                    <a:ext uri="{9D8B030D-6E8A-4147-A177-3AD203B41FA5}">
                      <a16:colId xmlns="" xmlns:a16="http://schemas.microsoft.com/office/drawing/2014/main" val="20004"/>
                    </a:ext>
                  </a:extLst>
                </a:gridCol>
                <a:gridCol w="886968">
                  <a:extLst>
                    <a:ext uri="{9D8B030D-6E8A-4147-A177-3AD203B41FA5}">
                      <a16:colId xmlns="" xmlns:a16="http://schemas.microsoft.com/office/drawing/2014/main" val="20005"/>
                    </a:ext>
                  </a:extLst>
                </a:gridCol>
                <a:gridCol w="886968">
                  <a:extLst>
                    <a:ext uri="{9D8B030D-6E8A-4147-A177-3AD203B41FA5}">
                      <a16:colId xmlns="" xmlns:a16="http://schemas.microsoft.com/office/drawing/2014/main" val="20006"/>
                    </a:ext>
                  </a:extLst>
                </a:gridCol>
              </a:tblGrid>
              <a:tr h="640080">
                <a:tc>
                  <a:txBody>
                    <a:bodyPr/>
                    <a:lstStyle/>
                    <a:p>
                      <a:pPr marL="91440" marR="0" indent="0" algn="l" defTabSz="914378" rtl="0" eaLnBrk="1" fontAlgn="auto" latinLnBrk="0" hangingPunct="1">
                        <a:lnSpc>
                          <a:spcPct val="100000"/>
                        </a:lnSpc>
                        <a:spcBef>
                          <a:spcPts val="0"/>
                        </a:spcBef>
                        <a:spcAft>
                          <a:spcPts val="0"/>
                        </a:spcAft>
                        <a:buClrTx/>
                        <a:buSzTx/>
                        <a:buFontTx/>
                        <a:buNone/>
                        <a:tabLst/>
                        <a:defRPr/>
                      </a:pPr>
                      <a:r>
                        <a:rPr lang="en-US" sz="1200" b="1" i="1" dirty="0" smtClean="0">
                          <a:solidFill>
                            <a:schemeClr val="tx1"/>
                          </a:solidFill>
                          <a:latin typeface="+mn-lt"/>
                        </a:rPr>
                        <a:t>Percent adults ages 19–64 insured all year </a:t>
                      </a:r>
                      <a:br>
                        <a:rPr lang="en-US" sz="1200" b="1" i="1" dirty="0" smtClean="0">
                          <a:solidFill>
                            <a:schemeClr val="tx1"/>
                          </a:solidFill>
                          <a:latin typeface="+mn-lt"/>
                        </a:rPr>
                      </a:br>
                      <a:r>
                        <a:rPr lang="en-US" sz="1200" b="1" i="1" dirty="0" smtClean="0">
                          <a:solidFill>
                            <a:schemeClr val="tx1"/>
                          </a:solidFill>
                          <a:latin typeface="+mn-lt"/>
                        </a:rPr>
                        <a:t>who were underinsured*</a:t>
                      </a:r>
                    </a:p>
                  </a:txBody>
                  <a:tcPr marL="0" anchor="ctr">
                    <a:lnB w="12700" cmpd="sng">
                      <a:noFill/>
                    </a:lnB>
                    <a:noFill/>
                  </a:tcPr>
                </a:tc>
                <a:tc>
                  <a:txBody>
                    <a:bodyPr/>
                    <a:lstStyle/>
                    <a:p>
                      <a:pPr algn="ctr"/>
                      <a:r>
                        <a:rPr lang="en-US" sz="1200" b="1" i="0" dirty="0">
                          <a:solidFill>
                            <a:schemeClr val="bg1"/>
                          </a:solidFill>
                          <a:latin typeface="+mn-lt"/>
                        </a:rPr>
                        <a:t>2003</a:t>
                      </a:r>
                    </a:p>
                  </a:txBody>
                  <a:tcPr marL="101720" marR="101720" anchor="ctr">
                    <a:lnR w="12700" cap="flat" cmpd="sng" algn="ctr">
                      <a:solidFill>
                        <a:schemeClr val="bg1"/>
                      </a:solidFill>
                      <a:prstDash val="solid"/>
                      <a:round/>
                      <a:headEnd type="none" w="med" len="med"/>
                      <a:tailEnd type="none" w="med" len="med"/>
                    </a:lnR>
                    <a:lnB w="12700" cmpd="sng">
                      <a:noFill/>
                    </a:lnB>
                    <a:solidFill>
                      <a:schemeClr val="bg2"/>
                    </a:solidFill>
                  </a:tcPr>
                </a:tc>
                <a:tc>
                  <a:txBody>
                    <a:bodyPr/>
                    <a:lstStyle/>
                    <a:p>
                      <a:pPr algn="ctr"/>
                      <a:r>
                        <a:rPr lang="en-US" sz="1200" b="1" i="0" dirty="0">
                          <a:solidFill>
                            <a:schemeClr val="bg1"/>
                          </a:solidFill>
                          <a:latin typeface="+mn-lt"/>
                        </a:rPr>
                        <a:t>2005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mpd="sng">
                      <a:noFill/>
                    </a:lnB>
                    <a:solidFill>
                      <a:schemeClr val="bg2"/>
                    </a:solidFill>
                  </a:tcPr>
                </a:tc>
                <a:tc>
                  <a:txBody>
                    <a:bodyPr/>
                    <a:lstStyle/>
                    <a:p>
                      <a:pPr algn="ctr"/>
                      <a:r>
                        <a:rPr lang="en-US" sz="1200" b="1" i="0" dirty="0">
                          <a:solidFill>
                            <a:schemeClr val="bg1"/>
                          </a:solidFill>
                          <a:latin typeface="+mn-lt"/>
                        </a:rPr>
                        <a:t>2010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mpd="sng">
                      <a:noFill/>
                    </a:lnB>
                    <a:solidFill>
                      <a:schemeClr val="bg2"/>
                    </a:solidFill>
                  </a:tcPr>
                </a:tc>
                <a:tc>
                  <a:txBody>
                    <a:bodyPr/>
                    <a:lstStyle/>
                    <a:p>
                      <a:pPr algn="ctr"/>
                      <a:r>
                        <a:rPr lang="en-US" sz="1200" b="1" i="0" dirty="0">
                          <a:solidFill>
                            <a:schemeClr val="bg1"/>
                          </a:solidFill>
                          <a:latin typeface="+mn-lt"/>
                        </a:rPr>
                        <a:t>2012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mpd="sng">
                      <a:noFill/>
                    </a:lnB>
                    <a:solidFill>
                      <a:schemeClr val="bg2"/>
                    </a:solidFill>
                  </a:tcPr>
                </a:tc>
                <a:tc>
                  <a:txBody>
                    <a:bodyPr/>
                    <a:lstStyle/>
                    <a:p>
                      <a:pPr algn="ctr"/>
                      <a:r>
                        <a:rPr lang="en-US" sz="1200" b="1" i="0" dirty="0">
                          <a:solidFill>
                            <a:schemeClr val="bg1"/>
                          </a:solidFill>
                          <a:latin typeface="+mn-lt"/>
                        </a:rPr>
                        <a:t>2014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mpd="sng">
                      <a:noFill/>
                    </a:lnB>
                    <a:solidFill>
                      <a:schemeClr val="bg2"/>
                    </a:solidFill>
                  </a:tcPr>
                </a:tc>
                <a:tc>
                  <a:txBody>
                    <a:bodyPr/>
                    <a:lstStyle/>
                    <a:p>
                      <a:pPr algn="ctr"/>
                      <a:r>
                        <a:rPr lang="en-US" sz="1200" b="1" i="0" dirty="0">
                          <a:solidFill>
                            <a:schemeClr val="bg1"/>
                          </a:solidFill>
                          <a:latin typeface="+mn-lt"/>
                        </a:rPr>
                        <a:t>2016</a:t>
                      </a:r>
                    </a:p>
                  </a:txBody>
                  <a:tcPr marL="101720" marR="101720" anchor="ctr">
                    <a:lnL w="12700" cap="flat" cmpd="sng" algn="ctr">
                      <a:solidFill>
                        <a:schemeClr val="bg1"/>
                      </a:solidFill>
                      <a:prstDash val="solid"/>
                      <a:round/>
                      <a:headEnd type="none" w="med" len="med"/>
                      <a:tailEnd type="none" w="med" len="med"/>
                    </a:lnL>
                    <a:lnB w="12700" cmpd="sng">
                      <a:noFill/>
                    </a:lnB>
                    <a:solidFill>
                      <a:schemeClr val="bg2"/>
                    </a:solidFill>
                  </a:tcPr>
                </a:tc>
                <a:extLst>
                  <a:ext uri="{0D108BD9-81ED-4DB2-BD59-A6C34878D82A}">
                    <a16:rowId xmlns="" xmlns:a16="http://schemas.microsoft.com/office/drawing/2014/main" val="10001"/>
                  </a:ext>
                </a:extLst>
              </a:tr>
              <a:tr h="365760">
                <a:tc>
                  <a:txBody>
                    <a:bodyPr/>
                    <a:lstStyle/>
                    <a:p>
                      <a:pPr lvl="0"/>
                      <a:r>
                        <a:rPr lang="en-US" sz="1200" b="1" i="0" dirty="0">
                          <a:latin typeface="+mn-lt"/>
                        </a:rPr>
                        <a:t>Total</a:t>
                      </a: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22%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23%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23%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28%</a:t>
                      </a: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extLst>
                  <a:ext uri="{0D108BD9-81ED-4DB2-BD59-A6C34878D82A}">
                    <a16:rowId xmlns="" xmlns:a16="http://schemas.microsoft.com/office/drawing/2014/main" val="10002"/>
                  </a:ext>
                </a:extLst>
              </a:tr>
              <a:tr h="365760">
                <a:tc>
                  <a:txBody>
                    <a:bodyPr/>
                    <a:lstStyle/>
                    <a:p>
                      <a:pPr lvl="0"/>
                      <a:r>
                        <a:rPr lang="en-US" sz="1200" b="1" i="0" dirty="0">
                          <a:latin typeface="+mn-lt"/>
                        </a:rPr>
                        <a:t>Insurance source at time of survey**</a:t>
                      </a: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 xmlns:a16="http://schemas.microsoft.com/office/drawing/2014/main" val="10003"/>
                  </a:ext>
                </a:extLst>
              </a:tr>
              <a:tr h="292608">
                <a:tc>
                  <a:txBody>
                    <a:bodyPr/>
                    <a:lstStyle/>
                    <a:p>
                      <a:pPr lvl="1"/>
                      <a:r>
                        <a:rPr lang="en-US" sz="1200" b="0" i="0" dirty="0" smtClean="0">
                          <a:latin typeface="+mn-lt"/>
                        </a:rPr>
                        <a:t>Employer-provided </a:t>
                      </a:r>
                      <a:r>
                        <a:rPr lang="en-US" sz="1200" b="0" i="0" dirty="0">
                          <a:latin typeface="+mn-lt"/>
                        </a:rPr>
                        <a:t>coverage</a:t>
                      </a: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24%</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4"/>
                  </a:ext>
                </a:extLst>
              </a:tr>
              <a:tr h="292608">
                <a:tc>
                  <a:txBody>
                    <a:bodyPr/>
                    <a:lstStyle/>
                    <a:p>
                      <a:pPr marL="457200" lvl="1"/>
                      <a:r>
                        <a:rPr lang="en-US" sz="1200" b="0" i="0" dirty="0">
                          <a:latin typeface="+mn-lt"/>
                        </a:rPr>
                        <a:t>Individual coverage^</a:t>
                      </a: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indent="0" algn="ctr">
                        <a:buNone/>
                      </a:pPr>
                      <a:r>
                        <a:rPr lang="en-US" sz="1200" b="0" i="0" dirty="0">
                          <a:solidFill>
                            <a:schemeClr val="tx1"/>
                          </a:solidFill>
                          <a:latin typeface="+mn-lt"/>
                        </a:rPr>
                        <a:t>19%</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37%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45%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37%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44%</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5"/>
                  </a:ext>
                </a:extLst>
              </a:tr>
              <a:tr h="292608">
                <a:tc>
                  <a:txBody>
                    <a:bodyPr/>
                    <a:lstStyle/>
                    <a:p>
                      <a:pPr lvl="1"/>
                      <a:r>
                        <a:rPr lang="en-US" sz="1200" b="0" i="0" dirty="0" smtClean="0">
                          <a:latin typeface="+mn-lt"/>
                        </a:rPr>
                        <a:t>Marketplace^^</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44%</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6"/>
                  </a:ext>
                </a:extLst>
              </a:tr>
              <a:tr h="292608">
                <a:tc>
                  <a:txBody>
                    <a:bodyPr/>
                    <a:lstStyle/>
                    <a:p>
                      <a:pPr lvl="1"/>
                      <a:r>
                        <a:rPr lang="en-US" sz="1200" b="0" i="0" dirty="0">
                          <a:latin typeface="+mn-lt"/>
                        </a:rPr>
                        <a:t>Medicaid</a:t>
                      </a: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32%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31%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26%</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7"/>
                  </a:ext>
                </a:extLst>
              </a:tr>
              <a:tr h="292608">
                <a:tc>
                  <a:txBody>
                    <a:bodyPr/>
                    <a:lstStyle/>
                    <a:p>
                      <a:pPr lvl="1"/>
                      <a:r>
                        <a:rPr lang="en-US" sz="1200" b="0" i="0" dirty="0">
                          <a:latin typeface="+mn-lt"/>
                        </a:rPr>
                        <a:t>Medicare (under age</a:t>
                      </a:r>
                      <a:r>
                        <a:rPr lang="en-US" sz="1200" b="0" i="0" baseline="0" dirty="0">
                          <a:latin typeface="+mn-lt"/>
                        </a:rPr>
                        <a:t> 65, disabled)</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39%</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45%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32%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42%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47%</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8"/>
                  </a:ext>
                </a:extLst>
              </a:tr>
              <a:tr h="548640">
                <a:tc>
                  <a:txBody>
                    <a:bodyPr/>
                    <a:lstStyle/>
                    <a:p>
                      <a:pPr lvl="0"/>
                      <a:r>
                        <a:rPr lang="en-US" sz="1200" b="1" i="0" dirty="0">
                          <a:latin typeface="+mn-lt"/>
                        </a:rPr>
                        <a:t>Firm size </a:t>
                      </a:r>
                      <a:r>
                        <a:rPr lang="en-US" sz="1200" b="1" i="0" dirty="0" smtClean="0">
                          <a:latin typeface="+mn-lt"/>
                        </a:rPr>
                        <a:t>(</a:t>
                      </a:r>
                      <a:r>
                        <a:rPr lang="en-US" sz="1200" b="1" i="1" dirty="0">
                          <a:latin typeface="+mn-lt"/>
                        </a:rPr>
                        <a:t>b</a:t>
                      </a:r>
                      <a:r>
                        <a:rPr lang="en-US" sz="1200" b="1" i="1" dirty="0" smtClean="0">
                          <a:latin typeface="+mn-lt"/>
                        </a:rPr>
                        <a:t>ase</a:t>
                      </a:r>
                      <a:r>
                        <a:rPr lang="en-US" sz="1200" b="1" i="1" dirty="0">
                          <a:latin typeface="+mn-lt"/>
                        </a:rPr>
                        <a:t>: </a:t>
                      </a:r>
                      <a:r>
                        <a:rPr lang="en-US" sz="1200" b="1" i="1" dirty="0" smtClean="0">
                          <a:latin typeface="+mn-lt"/>
                        </a:rPr>
                        <a:t>full-</a:t>
                      </a:r>
                      <a:r>
                        <a:rPr lang="en-US" sz="1200" b="1" i="1" baseline="0" dirty="0" smtClean="0">
                          <a:latin typeface="+mn-lt"/>
                        </a:rPr>
                        <a:t> </a:t>
                      </a:r>
                      <a:r>
                        <a:rPr lang="en-US" sz="1200" b="1" i="1" baseline="0" dirty="0">
                          <a:latin typeface="+mn-lt"/>
                        </a:rPr>
                        <a:t>or part-time workers with coverage through their own employer</a:t>
                      </a:r>
                      <a:r>
                        <a:rPr lang="en-US" sz="1200" b="1" i="0" baseline="0" dirty="0" smtClean="0">
                          <a:latin typeface="+mn-lt"/>
                        </a:rPr>
                        <a:t>)^^^</a:t>
                      </a:r>
                      <a:endParaRPr lang="en-US" sz="1200" b="1"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 xmlns:a16="http://schemas.microsoft.com/office/drawing/2014/main" val="10009"/>
                  </a:ext>
                </a:extLst>
              </a:tr>
              <a:tr h="292608">
                <a:tc>
                  <a:txBody>
                    <a:bodyPr/>
                    <a:lstStyle/>
                    <a:p>
                      <a:pPr lvl="1"/>
                      <a:r>
                        <a:rPr lang="en-US" sz="1200" b="0" i="0" dirty="0" smtClean="0">
                          <a:latin typeface="+mn-lt"/>
                        </a:rPr>
                        <a:t>2–99</a:t>
                      </a:r>
                      <a:r>
                        <a:rPr lang="en-US" sz="1200" b="0" i="0" baseline="0" dirty="0" smtClean="0">
                          <a:latin typeface="+mn-lt"/>
                        </a:rPr>
                        <a:t> </a:t>
                      </a:r>
                      <a:r>
                        <a:rPr lang="en-US" sz="1200" b="0" i="0" baseline="0" dirty="0">
                          <a:latin typeface="+mn-lt"/>
                        </a:rPr>
                        <a:t>employees</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16%</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26%</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26%</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22%</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10"/>
                  </a:ext>
                </a:extLst>
              </a:tr>
              <a:tr h="292608">
                <a:tc>
                  <a:txBody>
                    <a:bodyPr/>
                    <a:lstStyle/>
                    <a:p>
                      <a:pPr lvl="1"/>
                      <a:r>
                        <a:rPr lang="en-US" sz="1200" b="0" i="0" dirty="0">
                          <a:latin typeface="+mn-lt"/>
                        </a:rPr>
                        <a:t>100 </a:t>
                      </a:r>
                      <a:r>
                        <a:rPr lang="en-US" sz="1200" b="0" i="0" dirty="0" smtClean="0">
                          <a:latin typeface="+mn-lt"/>
                        </a:rPr>
                        <a:t>or more employees</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22%</a:t>
                      </a:r>
                    </a:p>
                  </a:txBody>
                  <a:tcPr marL="101720" marR="101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11"/>
                  </a:ext>
                </a:extLst>
              </a:tr>
            </a:tbl>
          </a:graphicData>
        </a:graphic>
      </p:graphicFrame>
      <p:sp>
        <p:nvSpPr>
          <p:cNvPr id="5" name="Title 4"/>
          <p:cNvSpPr>
            <a:spLocks noGrp="1"/>
          </p:cNvSpPr>
          <p:nvPr>
            <p:ph type="ctrTitle"/>
          </p:nvPr>
        </p:nvSpPr>
        <p:spPr/>
        <p:txBody>
          <a:bodyPr/>
          <a:lstStyle/>
          <a:p>
            <a:r>
              <a:rPr lang="en-US" smtClean="0"/>
              <a:t>Underinsured Rates by Source of Coverage</a:t>
            </a:r>
            <a:endParaRPr lang="en-US" dirty="0"/>
          </a:p>
        </p:txBody>
      </p:sp>
      <p:sp>
        <p:nvSpPr>
          <p:cNvPr id="3" name="Text Placeholder 2"/>
          <p:cNvSpPr>
            <a:spLocks noGrp="1"/>
          </p:cNvSpPr>
          <p:nvPr>
            <p:ph type="body" sz="quarter" idx="22"/>
          </p:nvPr>
        </p:nvSpPr>
        <p:spPr/>
        <p:txBody>
          <a:bodyPr/>
          <a:lstStyle/>
          <a:p>
            <a:r>
              <a:rPr lang="en-US" smtClean="0"/>
              <a:t>Exhibit 2</a:t>
            </a:r>
            <a:endParaRPr lang="en-US" dirty="0"/>
          </a:p>
        </p:txBody>
      </p:sp>
      <p:sp>
        <p:nvSpPr>
          <p:cNvPr id="4" name="Subtitle 3"/>
          <p:cNvSpPr>
            <a:spLocks noGrp="1"/>
          </p:cNvSpPr>
          <p:nvPr>
            <p:ph type="body" sz="quarter" idx="23"/>
          </p:nvPr>
        </p:nvSpPr>
        <p:spPr>
          <a:xfrm>
            <a:off x="71500" y="5392396"/>
            <a:ext cx="8961120" cy="857325"/>
          </a:xfrm>
        </p:spPr>
        <p:txBody>
          <a:bodyPr/>
          <a:lstStyle/>
          <a:p>
            <a:r>
              <a:rPr lang="en-US" dirty="0" smtClean="0"/>
              <a:t>*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 ** Adults with coverage through another source are not shown here. Respondents may have had another type of coverage at some point during the year, but had coverage for the entire previous 12 months. ^ For 2014 and 2016, includes those who get their individual coverage through the marketplace and outside of the marketplace. ^^ Adults enrolled in marketplace coverage are not shown for 2014 because no one in the sample would have had marketplace coverage for the full year. ^^^ Does not include adults who are self-employed. — Data not available.</a:t>
            </a:r>
          </a:p>
          <a:p>
            <a:r>
              <a:rPr lang="en-US" dirty="0" smtClean="0"/>
              <a:t>Data: Commonwealth Fund Biennial Health Insurance Surveys (2003, 2005, 2010, 2012, 2014, and 2016).</a:t>
            </a:r>
            <a:endParaRPr lang="en-US" dirty="0"/>
          </a:p>
        </p:txBody>
      </p:sp>
    </p:spTree>
    <p:extLst>
      <p:ext uri="{BB962C8B-B14F-4D97-AF65-F5344CB8AC3E}">
        <p14:creationId xmlns:p14="http://schemas.microsoft.com/office/powerpoint/2010/main" val="99989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In Florida and Texas, One-Third of Insured Adults Were Underinsured in 2016</a:t>
            </a:r>
            <a:br>
              <a:rPr lang="en-US" dirty="0" smtClean="0"/>
            </a:b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169711250"/>
              </p:ext>
            </p:extLst>
          </p:nvPr>
        </p:nvGraphicFramePr>
        <p:xfrm>
          <a:off x="-66" y="1052513"/>
          <a:ext cx="9072629" cy="323500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smtClean="0"/>
              <a:t>Exhibit 3</a:t>
            </a:r>
            <a:endParaRPr lang="en-US" dirty="0"/>
          </a:p>
        </p:txBody>
      </p:sp>
      <p:sp>
        <p:nvSpPr>
          <p:cNvPr id="4" name="Subtitle 3"/>
          <p:cNvSpPr>
            <a:spLocks noGrp="1"/>
          </p:cNvSpPr>
          <p:nvPr>
            <p:ph type="body" sz="quarter" idx="23"/>
          </p:nvPr>
        </p:nvSpPr>
        <p:spPr/>
        <p:txBody>
          <a:bodyPr/>
          <a:lstStyle/>
          <a:p>
            <a:r>
              <a:rPr lang="en-US" dirty="0" smtClean="0"/>
              <a:t>*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a:t>
            </a:r>
          </a:p>
          <a:p>
            <a:r>
              <a:rPr lang="en-US" dirty="0"/>
              <a:t>Data: </a:t>
            </a:r>
            <a:r>
              <a:rPr lang="en-US" dirty="0" smtClean="0"/>
              <a:t>Commonwealth Fund Biennial Health Insurance Survey (2016).</a:t>
            </a:r>
            <a:endParaRPr lang="en-US" dirty="0"/>
          </a:p>
        </p:txBody>
      </p:sp>
      <p:sp>
        <p:nvSpPr>
          <p:cNvPr id="14" name="TextBox 13"/>
          <p:cNvSpPr txBox="1"/>
          <p:nvPr/>
        </p:nvSpPr>
        <p:spPr>
          <a:xfrm>
            <a:off x="-66" y="722733"/>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t>
            </a:r>
            <a:r>
              <a:rPr lang="en-US" sz="1200" i="1" dirty="0" smtClean="0"/>
              <a:t>ages </a:t>
            </a:r>
            <a:r>
              <a:rPr lang="en-US" sz="1200" i="1" dirty="0"/>
              <a:t>19–64 insured all year who were underinsured*</a:t>
            </a:r>
          </a:p>
        </p:txBody>
      </p:sp>
    </p:spTree>
    <p:extLst>
      <p:ext uri="{BB962C8B-B14F-4D97-AF65-F5344CB8AC3E}">
        <p14:creationId xmlns:p14="http://schemas.microsoft.com/office/powerpoint/2010/main" val="110784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Deductibles in Private Plans Have Grown over the Past Decade</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907864565"/>
              </p:ext>
            </p:extLst>
          </p:nvPr>
        </p:nvGraphicFramePr>
        <p:xfrm>
          <a:off x="71500" y="1068912"/>
          <a:ext cx="9072562"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13"/>
          <p:cNvSpPr>
            <a:spLocks noGrp="1"/>
          </p:cNvSpPr>
          <p:nvPr>
            <p:ph type="body" sz="quarter" idx="21"/>
          </p:nvPr>
        </p:nvSpPr>
        <p:spPr/>
        <p:txBody>
          <a:bodyPr/>
          <a:lstStyle/>
          <a:p>
            <a:r>
              <a:rPr lang="en-US" smtClean="0"/>
              <a:t>Exhibit 4</a:t>
            </a:r>
            <a:endParaRPr lang="en-US" dirty="0"/>
          </a:p>
        </p:txBody>
      </p:sp>
      <p:sp>
        <p:nvSpPr>
          <p:cNvPr id="4" name="Subtitle 3"/>
          <p:cNvSpPr>
            <a:spLocks noGrp="1"/>
          </p:cNvSpPr>
          <p:nvPr>
            <p:ph type="body" sz="quarter" idx="23"/>
          </p:nvPr>
        </p:nvSpPr>
        <p:spPr/>
        <p:txBody>
          <a:bodyPr/>
          <a:lstStyle/>
          <a:p>
            <a:r>
              <a:rPr lang="en-US" dirty="0" smtClean="0"/>
              <a:t>* Base is those who specified deductible.</a:t>
            </a:r>
          </a:p>
          <a:p>
            <a:r>
              <a:rPr lang="en-US" dirty="0"/>
              <a:t>Data: </a:t>
            </a:r>
            <a:r>
              <a:rPr lang="en-US" dirty="0" smtClean="0"/>
              <a:t>Commonwealth Fund Biennial Health Insurance Surveys (2003, 2005, 2010, 2012, 2014, and 2016).</a:t>
            </a:r>
            <a:endParaRPr lang="en-US" dirty="0"/>
          </a:p>
        </p:txBody>
      </p:sp>
      <p:sp>
        <p:nvSpPr>
          <p:cNvPr id="6" name="TextBox 5"/>
          <p:cNvSpPr txBox="1"/>
          <p:nvPr/>
        </p:nvSpPr>
        <p:spPr>
          <a:xfrm>
            <a:off x="-66" y="722733"/>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19–64 </a:t>
            </a:r>
            <a:r>
              <a:rPr lang="en-US" sz="1200" i="1" dirty="0" smtClean="0"/>
              <a:t>with private coverage*</a:t>
            </a:r>
            <a:endParaRPr lang="en-US" sz="1200" i="1" dirty="0"/>
          </a:p>
        </p:txBody>
      </p:sp>
    </p:spTree>
    <p:extLst>
      <p:ext uri="{BB962C8B-B14F-4D97-AF65-F5344CB8AC3E}">
        <p14:creationId xmlns:p14="http://schemas.microsoft.com/office/powerpoint/2010/main" val="84672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sz="quarter" idx="21"/>
            <p:extLst>
              <p:ext uri="{D42A27DB-BD31-4B8C-83A1-F6EECF244321}">
                <p14:modId xmlns:p14="http://schemas.microsoft.com/office/powerpoint/2010/main" val="516292859"/>
              </p:ext>
            </p:extLst>
          </p:nvPr>
        </p:nvGraphicFramePr>
        <p:xfrm>
          <a:off x="71438" y="782322"/>
          <a:ext cx="8979408" cy="3749040"/>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20000"/>
                    </a:ext>
                  </a:extLst>
                </a:gridCol>
                <a:gridCol w="886968">
                  <a:extLst>
                    <a:ext uri="{9D8B030D-6E8A-4147-A177-3AD203B41FA5}">
                      <a16:colId xmlns="" xmlns:a16="http://schemas.microsoft.com/office/drawing/2014/main" val="20001"/>
                    </a:ext>
                  </a:extLst>
                </a:gridCol>
                <a:gridCol w="886968">
                  <a:extLst>
                    <a:ext uri="{9D8B030D-6E8A-4147-A177-3AD203B41FA5}">
                      <a16:colId xmlns="" xmlns:a16="http://schemas.microsoft.com/office/drawing/2014/main" val="20002"/>
                    </a:ext>
                  </a:extLst>
                </a:gridCol>
                <a:gridCol w="886968">
                  <a:extLst>
                    <a:ext uri="{9D8B030D-6E8A-4147-A177-3AD203B41FA5}">
                      <a16:colId xmlns="" xmlns:a16="http://schemas.microsoft.com/office/drawing/2014/main" val="20003"/>
                    </a:ext>
                  </a:extLst>
                </a:gridCol>
                <a:gridCol w="886968">
                  <a:extLst>
                    <a:ext uri="{9D8B030D-6E8A-4147-A177-3AD203B41FA5}">
                      <a16:colId xmlns="" xmlns:a16="http://schemas.microsoft.com/office/drawing/2014/main" val="20004"/>
                    </a:ext>
                  </a:extLst>
                </a:gridCol>
                <a:gridCol w="886968">
                  <a:extLst>
                    <a:ext uri="{9D8B030D-6E8A-4147-A177-3AD203B41FA5}">
                      <a16:colId xmlns="" xmlns:a16="http://schemas.microsoft.com/office/drawing/2014/main" val="20005"/>
                    </a:ext>
                  </a:extLst>
                </a:gridCol>
                <a:gridCol w="886968">
                  <a:extLst>
                    <a:ext uri="{9D8B030D-6E8A-4147-A177-3AD203B41FA5}">
                      <a16:colId xmlns="" xmlns:a16="http://schemas.microsoft.com/office/drawing/2014/main" val="20006"/>
                    </a:ext>
                  </a:extLst>
                </a:gridCol>
              </a:tblGrid>
              <a:tr h="640080">
                <a:tc>
                  <a:txBody>
                    <a:bodyPr/>
                    <a:lstStyle/>
                    <a:p>
                      <a:pPr marL="91440" marR="0" indent="0" algn="l" defTabSz="914378" rtl="0" eaLnBrk="1" fontAlgn="auto" latinLnBrk="0" hangingPunct="1">
                        <a:lnSpc>
                          <a:spcPct val="100000"/>
                        </a:lnSpc>
                        <a:spcBef>
                          <a:spcPts val="0"/>
                        </a:spcBef>
                        <a:spcAft>
                          <a:spcPts val="0"/>
                        </a:spcAft>
                        <a:buClrTx/>
                        <a:buSzTx/>
                        <a:buFontTx/>
                        <a:buNone/>
                        <a:tabLst/>
                        <a:defRPr/>
                      </a:pPr>
                      <a:r>
                        <a:rPr lang="en-US" sz="1200" b="1" i="1" dirty="0" smtClean="0">
                          <a:solidFill>
                            <a:schemeClr val="tx1"/>
                          </a:solidFill>
                          <a:latin typeface="+mn-lt"/>
                        </a:rPr>
                        <a:t>Percent adults ages 19–64 insured all year who had deductibles that were 5% or more of income</a:t>
                      </a:r>
                    </a:p>
                  </a:txBody>
                  <a:tcPr marL="0" marR="10172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i="0" dirty="0" smtClean="0">
                          <a:solidFill>
                            <a:schemeClr val="bg1"/>
                          </a:solidFill>
                          <a:latin typeface="+mn-lt"/>
                        </a:rPr>
                        <a:t>2003</a:t>
                      </a:r>
                      <a:endParaRPr lang="en-US" sz="1200" b="1" i="0" dirty="0">
                        <a:solidFill>
                          <a:schemeClr val="bg1"/>
                        </a:solidFill>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bg1"/>
                          </a:solidFill>
                          <a:latin typeface="+mn-lt"/>
                        </a:rPr>
                        <a:t>2005</a:t>
                      </a:r>
                      <a:endParaRPr lang="en-US" sz="1200" b="1" i="0" dirty="0">
                        <a:solidFill>
                          <a:schemeClr val="bg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bg1"/>
                          </a:solidFill>
                          <a:latin typeface="+mn-lt"/>
                        </a:rPr>
                        <a:t>2010</a:t>
                      </a:r>
                      <a:endParaRPr lang="en-US" sz="1200" b="1" i="0" dirty="0">
                        <a:solidFill>
                          <a:schemeClr val="bg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bg1"/>
                          </a:solidFill>
                          <a:latin typeface="+mn-lt"/>
                        </a:rPr>
                        <a:t>2012</a:t>
                      </a:r>
                      <a:endParaRPr lang="en-US" sz="1200" b="1" i="0" dirty="0">
                        <a:solidFill>
                          <a:schemeClr val="bg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bg1"/>
                          </a:solidFill>
                          <a:latin typeface="+mn-lt"/>
                        </a:rPr>
                        <a:t>2014</a:t>
                      </a:r>
                      <a:endParaRPr lang="en-US" sz="1200" b="1" i="0" dirty="0">
                        <a:solidFill>
                          <a:schemeClr val="bg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bg1"/>
                          </a:solidFill>
                          <a:latin typeface="+mn-lt"/>
                        </a:rPr>
                        <a:t>2016</a:t>
                      </a:r>
                      <a:endParaRPr lang="en-US" sz="1200" b="1" i="0" dirty="0">
                        <a:solidFill>
                          <a:schemeClr val="bg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1"/>
                  </a:ext>
                </a:extLst>
              </a:tr>
              <a:tr h="365760">
                <a:tc>
                  <a:txBody>
                    <a:bodyPr/>
                    <a:lstStyle/>
                    <a:p>
                      <a:pPr lvl="0"/>
                      <a:r>
                        <a:rPr lang="en-US" sz="1200" b="1" i="0" dirty="0" smtClean="0">
                          <a:latin typeface="+mn-lt"/>
                        </a:rPr>
                        <a:t>Total</a:t>
                      </a:r>
                      <a:endParaRPr lang="en-US" sz="1200" b="1"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smtClean="0">
                          <a:solidFill>
                            <a:schemeClr val="tx1"/>
                          </a:solidFill>
                          <a:latin typeface="+mn-lt"/>
                        </a:rPr>
                        <a:t>3%</a:t>
                      </a:r>
                      <a:endParaRPr lang="en-US" sz="1200" b="1"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smtClean="0">
                          <a:solidFill>
                            <a:schemeClr val="tx1"/>
                          </a:solidFill>
                          <a:latin typeface="+mn-lt"/>
                        </a:rPr>
                        <a:t>3%</a:t>
                      </a:r>
                      <a:endParaRPr lang="en-US" sz="1200" b="1"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smtClean="0">
                          <a:solidFill>
                            <a:schemeClr val="tx1"/>
                          </a:solidFill>
                          <a:latin typeface="+mn-lt"/>
                        </a:rPr>
                        <a:t>6%</a:t>
                      </a:r>
                      <a:endParaRPr lang="en-US" sz="1200" b="1"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smtClean="0">
                          <a:solidFill>
                            <a:schemeClr val="tx1"/>
                          </a:solidFill>
                          <a:latin typeface="+mn-lt"/>
                        </a:rPr>
                        <a:t>8%</a:t>
                      </a:r>
                      <a:endParaRPr lang="en-US" sz="1200" b="1"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smtClean="0">
                          <a:solidFill>
                            <a:schemeClr val="tx1"/>
                          </a:solidFill>
                          <a:latin typeface="+mn-lt"/>
                        </a:rPr>
                        <a:t>11%</a:t>
                      </a:r>
                      <a:endParaRPr lang="en-US" sz="1200" b="1"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smtClean="0">
                          <a:solidFill>
                            <a:schemeClr val="tx1"/>
                          </a:solidFill>
                          <a:latin typeface="+mn-lt"/>
                        </a:rPr>
                        <a:t>12%</a:t>
                      </a:r>
                      <a:endParaRPr lang="en-US" sz="1200" b="1"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extLst>
                  <a:ext uri="{0D108BD9-81ED-4DB2-BD59-A6C34878D82A}">
                    <a16:rowId xmlns="" xmlns:a16="http://schemas.microsoft.com/office/drawing/2014/main" val="10002"/>
                  </a:ext>
                </a:extLst>
              </a:tr>
              <a:tr h="365760">
                <a:tc>
                  <a:txBody>
                    <a:bodyPr/>
                    <a:lstStyle/>
                    <a:p>
                      <a:pPr lvl="0"/>
                      <a:r>
                        <a:rPr lang="en-US" sz="1200" b="1" i="0" dirty="0" smtClean="0">
                          <a:latin typeface="+mn-lt"/>
                        </a:rPr>
                        <a:t>Insurance source at time of survey*</a:t>
                      </a:r>
                      <a:endParaRPr lang="en-US" sz="1200" b="1"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 xmlns:a16="http://schemas.microsoft.com/office/drawing/2014/main" val="10003"/>
                  </a:ext>
                </a:extLst>
              </a:tr>
              <a:tr h="365760">
                <a:tc>
                  <a:txBody>
                    <a:bodyPr/>
                    <a:lstStyle/>
                    <a:p>
                      <a:pPr lvl="1"/>
                      <a:r>
                        <a:rPr lang="en-US" sz="1200" b="0" i="0" dirty="0" smtClean="0">
                          <a:latin typeface="+mn-lt"/>
                        </a:rPr>
                        <a:t>Employer-provided coverage</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smtClean="0">
                          <a:solidFill>
                            <a:schemeClr val="tx1"/>
                          </a:solidFill>
                          <a:latin typeface="+mn-lt"/>
                        </a:rPr>
                        <a:t>2%</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6%</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8%</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11%</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smtClean="0">
                          <a:solidFill>
                            <a:schemeClr val="tx1"/>
                          </a:solidFill>
                          <a:latin typeface="+mn-lt"/>
                        </a:rPr>
                        <a:t>13%</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4"/>
                  </a:ext>
                </a:extLst>
              </a:tr>
              <a:tr h="365760">
                <a:tc>
                  <a:txBody>
                    <a:bodyPr/>
                    <a:lstStyle/>
                    <a:p>
                      <a:pPr marL="457200" lvl="1"/>
                      <a:r>
                        <a:rPr lang="en-US" sz="1200" b="0" i="0" dirty="0" smtClean="0">
                          <a:latin typeface="+mn-lt"/>
                        </a:rPr>
                        <a:t>Individual coverage^</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7%</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indent="0" algn="ctr">
                        <a:buNone/>
                      </a:pPr>
                      <a:r>
                        <a:rPr lang="en-US" sz="1200" b="0" i="0" dirty="0" smtClean="0">
                          <a:solidFill>
                            <a:schemeClr val="tx1"/>
                          </a:solidFill>
                          <a:latin typeface="+mn-lt"/>
                        </a:rPr>
                        <a:t>12%</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17%</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30%</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24%</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23%</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5"/>
                  </a:ext>
                </a:extLst>
              </a:tr>
              <a:tr h="365760">
                <a:tc>
                  <a:txBody>
                    <a:bodyPr/>
                    <a:lstStyle/>
                    <a:p>
                      <a:pPr marL="457200" lvl="1"/>
                      <a:r>
                        <a:rPr lang="en-US" sz="1200" b="0" i="0" dirty="0" smtClean="0">
                          <a:latin typeface="+mn-lt"/>
                        </a:rPr>
                        <a:t>Marketplace^^</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22%</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6"/>
                  </a:ext>
                </a:extLst>
              </a:tr>
              <a:tr h="548640">
                <a:tc>
                  <a:txBody>
                    <a:bodyPr/>
                    <a:lstStyle/>
                    <a:p>
                      <a:pPr lvl="0"/>
                      <a:r>
                        <a:rPr lang="en-US" sz="1200" b="1" i="0" dirty="0" smtClean="0">
                          <a:latin typeface="+mn-lt"/>
                        </a:rPr>
                        <a:t>Firm size (</a:t>
                      </a:r>
                      <a:r>
                        <a:rPr lang="en-US" sz="1200" b="1" i="1" dirty="0" smtClean="0">
                          <a:latin typeface="+mn-lt"/>
                        </a:rPr>
                        <a:t>base: full-</a:t>
                      </a:r>
                      <a:r>
                        <a:rPr lang="en-US" sz="1200" b="1" i="1" baseline="0" dirty="0" smtClean="0">
                          <a:latin typeface="+mn-lt"/>
                        </a:rPr>
                        <a:t> or part-time workers with coverage through their own employer</a:t>
                      </a:r>
                      <a:r>
                        <a:rPr lang="en-US" sz="1200" b="1" i="0" baseline="0" dirty="0" smtClean="0">
                          <a:latin typeface="+mn-lt"/>
                        </a:rPr>
                        <a:t>)^^^</a:t>
                      </a:r>
                      <a:endParaRPr lang="en-US" sz="1200" b="1"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 xmlns:a16="http://schemas.microsoft.com/office/drawing/2014/main" val="10007"/>
                  </a:ext>
                </a:extLst>
              </a:tr>
              <a:tr h="365760">
                <a:tc>
                  <a:txBody>
                    <a:bodyPr/>
                    <a:lstStyle/>
                    <a:p>
                      <a:pPr lvl="1"/>
                      <a:r>
                        <a:rPr lang="en-US" sz="1200" b="0" i="0" dirty="0" smtClean="0">
                          <a:latin typeface="+mn-lt"/>
                        </a:rPr>
                        <a:t>2–99</a:t>
                      </a:r>
                      <a:r>
                        <a:rPr lang="en-US" sz="1200" b="0" i="0" baseline="0" dirty="0" smtClean="0">
                          <a:latin typeface="+mn-lt"/>
                        </a:rPr>
                        <a:t> employees</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smtClean="0">
                          <a:solidFill>
                            <a:schemeClr val="tx1"/>
                          </a:solidFill>
                          <a:latin typeface="+mn-lt"/>
                        </a:rPr>
                        <a:t>4%</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6%</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15%</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20%</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13%</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8"/>
                  </a:ext>
                </a:extLst>
              </a:tr>
              <a:tr h="365760">
                <a:tc>
                  <a:txBody>
                    <a:bodyPr/>
                    <a:lstStyle/>
                    <a:p>
                      <a:pPr lvl="1"/>
                      <a:r>
                        <a:rPr lang="en-US" sz="1200" b="0" i="0" dirty="0" smtClean="0">
                          <a:latin typeface="+mn-lt"/>
                        </a:rPr>
                        <a:t>100 or more employees</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5%</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smtClean="0">
                          <a:solidFill>
                            <a:schemeClr val="tx1"/>
                          </a:solidFill>
                          <a:latin typeface="+mn-lt"/>
                        </a:rPr>
                        <a:t>6%</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8%</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smtClean="0">
                          <a:solidFill>
                            <a:schemeClr val="tx1"/>
                          </a:solidFill>
                          <a:latin typeface="+mn-lt"/>
                        </a:rPr>
                        <a:t>13%</a:t>
                      </a: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 xmlns:a16="http://schemas.microsoft.com/office/drawing/2014/main" val="10009"/>
                  </a:ext>
                </a:extLst>
              </a:tr>
            </a:tbl>
          </a:graphicData>
        </a:graphic>
      </p:graphicFrame>
      <p:sp>
        <p:nvSpPr>
          <p:cNvPr id="5" name="Title 4"/>
          <p:cNvSpPr>
            <a:spLocks noGrp="1"/>
          </p:cNvSpPr>
          <p:nvPr>
            <p:ph type="ctrTitle"/>
          </p:nvPr>
        </p:nvSpPr>
        <p:spPr/>
        <p:txBody>
          <a:bodyPr/>
          <a:lstStyle/>
          <a:p>
            <a:r>
              <a:rPr lang="en-US" smtClean="0"/>
              <a:t>High Deductibles Relative to Income by Coverage Source</a:t>
            </a:r>
            <a:endParaRPr lang="en-US" dirty="0"/>
          </a:p>
        </p:txBody>
      </p:sp>
      <p:sp>
        <p:nvSpPr>
          <p:cNvPr id="3" name="Text Placeholder 2"/>
          <p:cNvSpPr>
            <a:spLocks noGrp="1"/>
          </p:cNvSpPr>
          <p:nvPr>
            <p:ph type="body" sz="quarter" idx="22"/>
          </p:nvPr>
        </p:nvSpPr>
        <p:spPr/>
        <p:txBody>
          <a:bodyPr/>
          <a:lstStyle/>
          <a:p>
            <a:r>
              <a:rPr lang="en-US" smtClean="0"/>
              <a:t>Exhibit 5</a:t>
            </a:r>
            <a:endParaRPr lang="en-US" dirty="0"/>
          </a:p>
        </p:txBody>
      </p:sp>
      <p:sp>
        <p:nvSpPr>
          <p:cNvPr id="4" name="Subtitle 3"/>
          <p:cNvSpPr>
            <a:spLocks noGrp="1"/>
          </p:cNvSpPr>
          <p:nvPr>
            <p:ph type="body" sz="quarter" idx="23"/>
          </p:nvPr>
        </p:nvSpPr>
        <p:spPr/>
        <p:txBody>
          <a:bodyPr/>
          <a:lstStyle/>
          <a:p>
            <a:r>
              <a:rPr lang="en-US" dirty="0" smtClean="0"/>
              <a:t>* Respondents may have had another type of coverage at some point during the year, but had coverage for the entire previous 12 months. ^ For 2014 and 2016, includes those who get their individual coverage through the marketplace and outside of the marketplace. ^^ Adults enrolled in marketplace coverage are not shown for 2014 because no one in the sample would have had marketplace coverage for the full year. ^^^ Does not include adults who are self-employed. — Data not available.</a:t>
            </a:r>
          </a:p>
          <a:p>
            <a:r>
              <a:rPr lang="en-US" dirty="0" smtClean="0"/>
              <a:t>Data: Commonwealth Fund Biennial Health Insurance Surveys (2003, 2005, 2010, 2012, 2014, and 2016).</a:t>
            </a:r>
            <a:endParaRPr lang="en-US" dirty="0"/>
          </a:p>
        </p:txBody>
      </p:sp>
    </p:spTree>
    <p:extLst>
      <p:ext uri="{BB962C8B-B14F-4D97-AF65-F5344CB8AC3E}">
        <p14:creationId xmlns:p14="http://schemas.microsoft.com/office/powerpoint/2010/main" val="160268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Underinsured Rates Highest Among Low-Income Adults and Those with </a:t>
            </a:r>
            <a:br>
              <a:rPr lang="en-US" dirty="0" smtClean="0"/>
            </a:br>
            <a:r>
              <a:rPr lang="en-US" dirty="0" smtClean="0"/>
              <a:t>Health Problems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495298571"/>
              </p:ext>
            </p:extLst>
          </p:nvPr>
        </p:nvGraphicFramePr>
        <p:xfrm>
          <a:off x="91440" y="1465090"/>
          <a:ext cx="4213143" cy="428879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dirty="0" smtClean="0"/>
              <a:t>Exhibit 6</a:t>
            </a:r>
            <a:endParaRPr lang="en-US" dirty="0"/>
          </a:p>
        </p:txBody>
      </p:sp>
      <p:sp>
        <p:nvSpPr>
          <p:cNvPr id="4" name="Subtitle 3"/>
          <p:cNvSpPr>
            <a:spLocks noGrp="1"/>
          </p:cNvSpPr>
          <p:nvPr>
            <p:ph type="body" sz="quarter" idx="23"/>
          </p:nvPr>
        </p:nvSpPr>
        <p:spPr>
          <a:xfrm>
            <a:off x="71500" y="5512037"/>
            <a:ext cx="9001063" cy="737684"/>
          </a:xfrm>
        </p:spPr>
        <p:txBody>
          <a:bodyPr/>
          <a:lstStyle/>
          <a:p>
            <a:r>
              <a:rPr lang="en-US" dirty="0" smtClean="0"/>
              <a:t>Notes: FPL refers to federal poverty level. Income levels are for a family of four in 2016.</a:t>
            </a:r>
            <a:br>
              <a:rPr lang="en-US" dirty="0" smtClean="0"/>
            </a:br>
            <a:r>
              <a:rPr lang="en-US" dirty="0" smtClean="0"/>
              <a:t>*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 ** Respondent has at least one of the following health conditions: hypertension or high blood pressure; heart disease; diabetes; asthma, emphysema, or lung disease; or high cholesterol.</a:t>
            </a:r>
          </a:p>
          <a:p>
            <a:r>
              <a:rPr lang="en-US" dirty="0"/>
              <a:t>Data: </a:t>
            </a:r>
            <a:r>
              <a:rPr lang="en-US" dirty="0" smtClean="0"/>
              <a:t>Commonwealth Fund Biennial Health Insurance Surveys (2003, 2005, 2010, 2012, 2014, and 2016).</a:t>
            </a:r>
            <a:endParaRPr lang="en-US" dirty="0"/>
          </a:p>
        </p:txBody>
      </p:sp>
      <p:sp>
        <p:nvSpPr>
          <p:cNvPr id="10" name="TextBox 9"/>
          <p:cNvSpPr txBox="1"/>
          <p:nvPr/>
        </p:nvSpPr>
        <p:spPr>
          <a:xfrm>
            <a:off x="-66" y="1067632"/>
            <a:ext cx="907256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i="1" dirty="0"/>
              <a:t>Percent adults ages 19–64 </a:t>
            </a:r>
            <a:r>
              <a:rPr lang="en-US" sz="1200" i="1" dirty="0" smtClean="0"/>
              <a:t>insured all year who were underinsured*</a:t>
            </a:r>
            <a:endParaRPr lang="en-US" sz="1200" i="1" dirty="0"/>
          </a:p>
        </p:txBody>
      </p:sp>
      <p:graphicFrame>
        <p:nvGraphicFramePr>
          <p:cNvPr id="15" name="Chart Placeholder 7"/>
          <p:cNvGraphicFramePr>
            <a:graphicFrameLocks/>
          </p:cNvGraphicFramePr>
          <p:nvPr>
            <p:extLst>
              <p:ext uri="{D42A27DB-BD31-4B8C-83A1-F6EECF244321}">
                <p14:modId xmlns:p14="http://schemas.microsoft.com/office/powerpoint/2010/main" val="1139618452"/>
              </p:ext>
            </p:extLst>
          </p:nvPr>
        </p:nvGraphicFramePr>
        <p:xfrm>
          <a:off x="4800600" y="1463040"/>
          <a:ext cx="4213143" cy="428879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6096470" y="2879476"/>
            <a:ext cx="1965960" cy="38779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200" b="1" dirty="0">
                <a:solidFill>
                  <a:schemeClr val="bg2"/>
                </a:solidFill>
              </a:rPr>
              <a:t>Fair/poor health </a:t>
            </a:r>
            <a:r>
              <a:rPr lang="en-US" sz="1200" b="1" dirty="0" smtClean="0">
                <a:solidFill>
                  <a:schemeClr val="bg2"/>
                </a:solidFill>
              </a:rPr>
              <a:t>status </a:t>
            </a:r>
            <a:r>
              <a:rPr lang="en-US" sz="1200" b="1" dirty="0">
                <a:solidFill>
                  <a:schemeClr val="bg2"/>
                </a:solidFill>
              </a:rPr>
              <a:t/>
            </a:r>
            <a:br>
              <a:rPr lang="en-US" sz="1200" b="1" dirty="0">
                <a:solidFill>
                  <a:schemeClr val="bg2"/>
                </a:solidFill>
              </a:rPr>
            </a:br>
            <a:r>
              <a:rPr lang="en-US" sz="1200" b="1" dirty="0">
                <a:solidFill>
                  <a:schemeClr val="bg2"/>
                </a:solidFill>
              </a:rPr>
              <a:t>or any chronic condition</a:t>
            </a:r>
            <a:r>
              <a:rPr lang="en-US" sz="1200" b="1" dirty="0" smtClean="0">
                <a:solidFill>
                  <a:schemeClr val="bg2"/>
                </a:solidFill>
              </a:rPr>
              <a:t>**</a:t>
            </a:r>
            <a:endParaRPr lang="en-US" sz="1200" b="1" dirty="0">
              <a:solidFill>
                <a:schemeClr val="bg2"/>
              </a:solidFill>
            </a:endParaRPr>
          </a:p>
        </p:txBody>
      </p:sp>
      <p:sp>
        <p:nvSpPr>
          <p:cNvPr id="13" name="TextBox 12"/>
          <p:cNvSpPr txBox="1"/>
          <p:nvPr/>
        </p:nvSpPr>
        <p:spPr>
          <a:xfrm>
            <a:off x="6346278" y="4525474"/>
            <a:ext cx="1466344"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solidFill>
                  <a:schemeClr val="bg2">
                    <a:lumMod val="60000"/>
                    <a:lumOff val="40000"/>
                  </a:schemeClr>
                </a:solidFill>
              </a:rPr>
              <a:t>No health problem</a:t>
            </a:r>
            <a:endParaRPr lang="en-US" sz="1200" b="1" dirty="0">
              <a:solidFill>
                <a:schemeClr val="bg2">
                  <a:lumMod val="60000"/>
                  <a:lumOff val="40000"/>
                </a:schemeClr>
              </a:solidFill>
            </a:endParaRPr>
          </a:p>
        </p:txBody>
      </p:sp>
      <p:sp>
        <p:nvSpPr>
          <p:cNvPr id="11" name="TextBox 10"/>
          <p:cNvSpPr txBox="1"/>
          <p:nvPr/>
        </p:nvSpPr>
        <p:spPr>
          <a:xfrm>
            <a:off x="1874265" y="3076485"/>
            <a:ext cx="945844"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solidFill>
                  <a:schemeClr val="accent2"/>
                </a:solidFill>
              </a:rPr>
              <a:t>&lt;200% FPL</a:t>
            </a:r>
            <a:endParaRPr lang="en-US" sz="1200" b="1" dirty="0">
              <a:solidFill>
                <a:schemeClr val="accent2"/>
              </a:solidFill>
            </a:endParaRPr>
          </a:p>
        </p:txBody>
      </p:sp>
      <p:sp>
        <p:nvSpPr>
          <p:cNvPr id="14" name="TextBox 13"/>
          <p:cNvSpPr txBox="1"/>
          <p:nvPr/>
        </p:nvSpPr>
        <p:spPr>
          <a:xfrm>
            <a:off x="1643529" y="3931068"/>
            <a:ext cx="1407317" cy="24006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200" b="1" dirty="0" smtClean="0">
                <a:solidFill>
                  <a:schemeClr val="accent2">
                    <a:lumMod val="60000"/>
                    <a:lumOff val="40000"/>
                  </a:schemeClr>
                </a:solidFill>
              </a:rPr>
              <a:t>200% FPL or more</a:t>
            </a:r>
            <a:endParaRPr lang="en-US" sz="1200" b="1" dirty="0">
              <a:solidFill>
                <a:schemeClr val="accent2">
                  <a:lumMod val="60000"/>
                  <a:lumOff val="40000"/>
                </a:schemeClr>
              </a:solidFill>
            </a:endParaRPr>
          </a:p>
        </p:txBody>
      </p:sp>
    </p:spTree>
    <p:extLst>
      <p:ext uri="{BB962C8B-B14F-4D97-AF65-F5344CB8AC3E}">
        <p14:creationId xmlns:p14="http://schemas.microsoft.com/office/powerpoint/2010/main" val="36875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More Than Half of Underinsured Adults Reported Medical Bill Problems, </a:t>
            </a:r>
            <a:br>
              <a:rPr lang="en-US" dirty="0" smtClean="0"/>
            </a:br>
            <a:r>
              <a:rPr lang="en-US" dirty="0" smtClean="0"/>
              <a:t>Close to Rate of Uninsured</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863560204"/>
              </p:ext>
            </p:extLst>
          </p:nvPr>
        </p:nvGraphicFramePr>
        <p:xfrm>
          <a:off x="0" y="1052513"/>
          <a:ext cx="9144000"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smtClean="0"/>
              <a:t>Exhibit 7</a:t>
            </a:r>
            <a:endParaRPr lang="en-US" dirty="0"/>
          </a:p>
        </p:txBody>
      </p:sp>
      <p:sp>
        <p:nvSpPr>
          <p:cNvPr id="4" name="Subtitle 3"/>
          <p:cNvSpPr>
            <a:spLocks noGrp="1"/>
          </p:cNvSpPr>
          <p:nvPr>
            <p:ph type="body" sz="quarter" idx="23"/>
          </p:nvPr>
        </p:nvSpPr>
        <p:spPr/>
        <p:txBody>
          <a:bodyPr/>
          <a:lstStyle/>
          <a:p>
            <a:r>
              <a:rPr lang="en-US" dirty="0" smtClean="0"/>
              <a:t>*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a:t>
            </a:r>
          </a:p>
          <a:p>
            <a:r>
              <a:rPr lang="en-US" dirty="0"/>
              <a:t>Data: </a:t>
            </a:r>
            <a:r>
              <a:rPr lang="en-US" dirty="0" smtClean="0"/>
              <a:t>Commonwealth Fund Biennial Health Insurance Survey (2016).</a:t>
            </a:r>
            <a:endParaRPr lang="en-US" dirty="0"/>
          </a:p>
        </p:txBody>
      </p:sp>
      <p:sp>
        <p:nvSpPr>
          <p:cNvPr id="15" name="TextBox 14"/>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t>
            </a:r>
            <a:r>
              <a:rPr lang="en-US" sz="1200" i="1" dirty="0" smtClean="0"/>
              <a:t>adults </a:t>
            </a:r>
            <a:r>
              <a:rPr lang="en-US" sz="1200" i="1" dirty="0"/>
              <a:t>ages </a:t>
            </a:r>
            <a:r>
              <a:rPr lang="en-US" sz="1200" i="1" dirty="0" smtClean="0"/>
              <a:t>19–64</a:t>
            </a:r>
            <a:endParaRPr lang="en-US" sz="1200" i="1" dirty="0"/>
          </a:p>
        </p:txBody>
      </p:sp>
    </p:spTree>
    <p:extLst>
      <p:ext uri="{BB962C8B-B14F-4D97-AF65-F5344CB8AC3E}">
        <p14:creationId xmlns:p14="http://schemas.microsoft.com/office/powerpoint/2010/main" val="1152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Adults with High Deductibles Reported Problems Paying Medical Bills at Twice the Rate of Adults Without Deductibles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06842748"/>
              </p:ext>
            </p:extLst>
          </p:nvPr>
        </p:nvGraphicFramePr>
        <p:xfrm>
          <a:off x="0" y="1052513"/>
          <a:ext cx="9144000"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smtClean="0"/>
              <a:t>Exhibit 8</a:t>
            </a:r>
            <a:endParaRPr lang="en-US" dirty="0" smtClean="0"/>
          </a:p>
        </p:txBody>
      </p:sp>
      <p:sp>
        <p:nvSpPr>
          <p:cNvPr id="4" name="Subtitle 3"/>
          <p:cNvSpPr>
            <a:spLocks noGrp="1"/>
          </p:cNvSpPr>
          <p:nvPr>
            <p:ph type="body" sz="quarter" idx="23"/>
          </p:nvPr>
        </p:nvSpPr>
        <p:spPr/>
        <p:txBody>
          <a:bodyPr/>
          <a:lstStyle/>
          <a:p>
            <a:r>
              <a:rPr lang="en-US" dirty="0" smtClean="0"/>
              <a:t>Data</a:t>
            </a:r>
            <a:r>
              <a:rPr lang="en-US" dirty="0"/>
              <a:t>: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with private coverage who were insured all </a:t>
            </a:r>
            <a:r>
              <a:rPr lang="en-US" sz="1200" i="1" dirty="0" smtClean="0"/>
              <a:t>year</a:t>
            </a:r>
            <a:endParaRPr lang="en-US" sz="1200" i="1" dirty="0"/>
          </a:p>
        </p:txBody>
      </p:sp>
    </p:spTree>
    <p:extLst>
      <p:ext uri="{BB962C8B-B14F-4D97-AF65-F5344CB8AC3E}">
        <p14:creationId xmlns:p14="http://schemas.microsoft.com/office/powerpoint/2010/main" val="50975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Adults with Medical Bill Problems Had Lingering Financial Problems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152048204"/>
              </p:ext>
            </p:extLst>
          </p:nvPr>
        </p:nvGraphicFramePr>
        <p:xfrm>
          <a:off x="0" y="1052513"/>
          <a:ext cx="9072563"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dirty="0" smtClean="0"/>
              <a:t>Exhibit 9</a:t>
            </a:r>
            <a:endParaRPr lang="en-US" dirty="0"/>
          </a:p>
        </p:txBody>
      </p:sp>
      <p:sp>
        <p:nvSpPr>
          <p:cNvPr id="4" name="Subtitle 3"/>
          <p:cNvSpPr>
            <a:spLocks noGrp="1"/>
          </p:cNvSpPr>
          <p:nvPr>
            <p:ph type="body" sz="quarter" idx="23"/>
          </p:nvPr>
        </p:nvSpPr>
        <p:spPr>
          <a:xfrm>
            <a:off x="71499" y="5648325"/>
            <a:ext cx="9034272" cy="601396"/>
          </a:xfrm>
        </p:spPr>
        <p:txBody>
          <a:bodyPr/>
          <a:lstStyle/>
          <a:p>
            <a:r>
              <a:rPr lang="en-US" dirty="0" smtClean="0"/>
              <a:t>^ Base: Respondents who reported at least one of the following medical bill problems in the past 12 months: had problems paying medical bills, contacted by a collection agency for unpaid bills, had to change way of life in order to pay medical bills, or has outstanding medical debt. *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a:t>
            </a:r>
          </a:p>
          <a:p>
            <a:r>
              <a:rPr lang="en-US" dirty="0"/>
              <a:t>Data: </a:t>
            </a:r>
            <a:r>
              <a:rPr lang="en-US" dirty="0" smtClean="0"/>
              <a:t>Commonwealth Fund Biennial Health Insurance Survey (2016).</a:t>
            </a:r>
            <a:endParaRPr lang="en-US" dirty="0"/>
          </a:p>
        </p:txBody>
      </p:sp>
      <p:sp>
        <p:nvSpPr>
          <p:cNvPr id="11" name="TextBox 10"/>
          <p:cNvSpPr txBox="1"/>
          <p:nvPr/>
        </p:nvSpPr>
        <p:spPr>
          <a:xfrm>
            <a:off x="-67" y="722733"/>
            <a:ext cx="7682735"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who reported the following happened in the </a:t>
            </a:r>
            <a:r>
              <a:rPr lang="en-US" sz="1200" i="1"/>
              <a:t>past </a:t>
            </a:r>
            <a:r>
              <a:rPr lang="en-US" sz="1200" i="1" smtClean="0"/>
              <a:t>two </a:t>
            </a:r>
            <a:r>
              <a:rPr lang="en-US" sz="1200" i="1" dirty="0"/>
              <a:t>years because of medical bill problems^</a:t>
            </a:r>
          </a:p>
        </p:txBody>
      </p:sp>
    </p:spTree>
    <p:extLst>
      <p:ext uri="{BB962C8B-B14F-4D97-AF65-F5344CB8AC3E}">
        <p14:creationId xmlns:p14="http://schemas.microsoft.com/office/powerpoint/2010/main" val="1109344342"/>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160461</TotalTime>
  <Words>1474</Words>
  <Application>Microsoft Macintosh PowerPoint</Application>
  <PresentationFormat>On-screen Show (4:3)</PresentationFormat>
  <Paragraphs>183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Berlingske Serif Text</vt:lpstr>
      <vt:lpstr>Calibri</vt:lpstr>
      <vt:lpstr>InterFace</vt:lpstr>
      <vt:lpstr>Trebuchet MS</vt:lpstr>
      <vt:lpstr>1_Office Theme</vt:lpstr>
      <vt:lpstr>More Than One-Quarter of Insured Adults Were Underinsured in 2016 </vt:lpstr>
      <vt:lpstr>Underinsured Rates by Source of Coverage</vt:lpstr>
      <vt:lpstr>In Florida and Texas, One-Third of Insured Adults Were Underinsured in 2016 </vt:lpstr>
      <vt:lpstr>Deductibles in Private Plans Have Grown over the Past Decade</vt:lpstr>
      <vt:lpstr>High Deductibles Relative to Income by Coverage Source</vt:lpstr>
      <vt:lpstr>Underinsured Rates Highest Among Low-Income Adults and Those with  Health Problems</vt:lpstr>
      <vt:lpstr>More Than Half of Underinsured Adults Reported Medical Bill Problems,  Close to Rate of Uninsured</vt:lpstr>
      <vt:lpstr>Adults with High Deductibles Reported Problems Paying Medical Bills at Twice the Rate of Adults Without Deductibles</vt:lpstr>
      <vt:lpstr>Adults with Medical Bill Problems Had Lingering Financial Problems</vt:lpstr>
      <vt:lpstr>More Than Two of Five Underinsured Adults Reported Problems Getting Needed Care Because of Cost</vt:lpstr>
      <vt:lpstr>Adults with High Deductibles Reported Problems Getting Needed Care Because of Cost</vt:lpstr>
      <vt:lpstr>Nearly a Quarter of Underinsured Adults with Health Problems Skimped on Medications or Got Care in a Hospital or Emergency Department</vt:lpstr>
    </vt:vector>
  </TitlesOfParts>
  <Manager/>
  <Company/>
  <LinksUpToDate>false</LinksUpToDate>
  <SharedDoc>false</SharedDoc>
  <HyperlinkBase/>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Paul Frame</cp:lastModifiedBy>
  <cp:revision>2098</cp:revision>
  <cp:lastPrinted>2017-09-28T19:17:30Z</cp:lastPrinted>
  <dcterms:created xsi:type="dcterms:W3CDTF">2014-10-08T23:03:32Z</dcterms:created>
  <dcterms:modified xsi:type="dcterms:W3CDTF">2017-10-17T14:57:18Z</dcterms:modified>
  <cp:category/>
</cp:coreProperties>
</file>