
<file path=[Content_Types].xml><?xml version="1.0" encoding="utf-8"?>
<Types xmlns="http://schemas.openxmlformats.org/package/2006/content-types">
  <Default Extension="xml" ContentType="application/xml"/>
  <Default Extension="xlsx" ContentType="application/vnd.openxmlformats-officedocument.spreadsheetml.sheet"/>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drawings/drawing2.xml" ContentType="application/vnd.openxmlformats-officedocument.drawingml.chartshapes+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2.xml" ContentType="application/vnd.openxmlformats-officedocument.themeOverride+xml"/>
  <Override PartName="/ppt/drawings/drawing3.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drawings/drawing4.xml" ContentType="application/vnd.openxmlformats-officedocument.drawingml.chartshapes+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Lst>
  <p:notesMasterIdLst>
    <p:notesMasterId r:id="rId15"/>
  </p:notesMasterIdLst>
  <p:handoutMasterIdLst>
    <p:handoutMasterId r:id="rId16"/>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 id="273" r:id="rId14"/>
  </p:sldIdLst>
  <p:sldSz cx="9144000" cy="6858000" type="screen4x3"/>
  <p:notesSz cx="6858000" cy="9144000"/>
  <p:defaultTex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70" userDrawn="1">
          <p15:clr>
            <a:srgbClr val="A4A3A4"/>
          </p15:clr>
        </p15:guide>
        <p15:guide id="2" pos="2988" userDrawn="1">
          <p15:clr>
            <a:srgbClr val="A4A3A4"/>
          </p15:clr>
        </p15:guide>
        <p15:guide id="3" orient="horz" pos="1094" userDrawn="1">
          <p15:clr>
            <a:srgbClr val="A4A3A4"/>
          </p15:clr>
        </p15:guide>
        <p15:guide id="4" pos="249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urnendu Biswas" initials="PB"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ABDBC"/>
    <a:srgbClr val="5F5A9D"/>
    <a:srgbClr val="E0E0E0"/>
    <a:srgbClr val="8ADAD2"/>
    <a:srgbClr val="9FE1DB"/>
    <a:srgbClr val="B6E8E3"/>
    <a:srgbClr val="CDEFEC"/>
    <a:srgbClr val="DFF5F3"/>
    <a:srgbClr val="EDF9F8"/>
    <a:srgbClr val="4C515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422" autoAdjust="0"/>
    <p:restoredTop sz="95491" autoAdjust="0"/>
  </p:normalViewPr>
  <p:slideViewPr>
    <p:cSldViewPr snapToGrid="0" snapToObjects="1">
      <p:cViewPr varScale="1">
        <p:scale>
          <a:sx n="149" d="100"/>
          <a:sy n="149" d="100"/>
        </p:scale>
        <p:origin x="2376" y="176"/>
      </p:cViewPr>
      <p:guideLst>
        <p:guide orient="horz" pos="1570"/>
        <p:guide pos="2988"/>
        <p:guide orient="horz" pos="1094"/>
        <p:guide pos="249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notesViewPr>
    <p:cSldViewPr snapToGrid="0" snapToObjects="1">
      <p:cViewPr varScale="1">
        <p:scale>
          <a:sx n="112" d="100"/>
          <a:sy n="112" d="100"/>
        </p:scale>
        <p:origin x="4984" y="200"/>
      </p:cViewPr>
      <p:guideLst>
        <p:guide orient="horz" pos="2880"/>
        <p:guide pos="2160"/>
      </p:guideLst>
    </p:cSldViewPr>
  </p:notesViewPr>
  <p:gridSpacing cx="36004" cy="36004"/>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commentAuthors" Target="commentAuthors.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4" Type="http://schemas.openxmlformats.org/officeDocument/2006/relationships/chartUserShapes" Target="../drawings/drawing1.xml"/><Relationship Id="rId1" Type="http://schemas.microsoft.com/office/2011/relationships/chartStyle" Target="style1.xml"/><Relationship Id="rId2" Type="http://schemas.microsoft.com/office/2011/relationships/chartColorStyle" Target="colors1.xml"/></Relationships>
</file>

<file path=ppt/charts/_rels/chart10.xml.rels><?xml version="1.0" encoding="UTF-8" standalone="yes"?>
<Relationships xmlns="http://schemas.openxmlformats.org/package/2006/relationships"><Relationship Id="rId1" Type="http://schemas.microsoft.com/office/2011/relationships/chartStyle" Target="style10.xml"/><Relationship Id="rId2" Type="http://schemas.microsoft.com/office/2011/relationships/chartColorStyle" Target="colors10.xml"/><Relationship Id="rId3"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1.xlsx"/><Relationship Id="rId4" Type="http://schemas.openxmlformats.org/officeDocument/2006/relationships/chartUserShapes" Target="../drawings/drawing4.xml"/><Relationship Id="rId1" Type="http://schemas.microsoft.com/office/2011/relationships/chartStyle" Target="style11.xml"/><Relationship Id="rId2" Type="http://schemas.microsoft.com/office/2011/relationships/chartColorStyle" Target="colors11.xml"/></Relationships>
</file>

<file path=ppt/charts/_rels/chart12.xml.rels><?xml version="1.0" encoding="UTF-8" standalone="yes"?>
<Relationships xmlns="http://schemas.openxmlformats.org/package/2006/relationships"><Relationship Id="rId1" Type="http://schemas.microsoft.com/office/2011/relationships/chartStyle" Target="style12.xml"/><Relationship Id="rId2" Type="http://schemas.microsoft.com/office/2011/relationships/chartColorStyle" Target="colors12.xml"/><Relationship Id="rId3"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13.xlsx"/><Relationship Id="rId4" Type="http://schemas.openxmlformats.org/officeDocument/2006/relationships/chartUserShapes" Target="../drawings/drawing5.xml"/><Relationship Id="rId1" Type="http://schemas.microsoft.com/office/2011/relationships/chartStyle" Target="style13.xml"/><Relationship Id="rId2" Type="http://schemas.microsoft.com/office/2011/relationships/chartColorStyle" Target="colors13.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4" Type="http://schemas.openxmlformats.org/officeDocument/2006/relationships/package" Target="../embeddings/Microsoft_Excel_Worksheet2.xlsx"/><Relationship Id="rId5" Type="http://schemas.openxmlformats.org/officeDocument/2006/relationships/chartUserShapes" Target="../drawings/drawing2.xml"/><Relationship Id="rId1" Type="http://schemas.microsoft.com/office/2011/relationships/chartStyle" Target="style2.xml"/><Relationship Id="rId2" Type="http://schemas.microsoft.com/office/2011/relationships/chartColorStyle" Target="colors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4" Type="http://schemas.openxmlformats.org/officeDocument/2006/relationships/package" Target="../embeddings/Microsoft_Excel_Worksheet3.xlsx"/><Relationship Id="rId5" Type="http://schemas.openxmlformats.org/officeDocument/2006/relationships/chartUserShapes" Target="../drawings/drawing3.xml"/><Relationship Id="rId1" Type="http://schemas.microsoft.com/office/2011/relationships/chartStyle" Target="style3.xml"/><Relationship Id="rId2" Type="http://schemas.microsoft.com/office/2011/relationships/chartColorStyle" Target="colors3.xml"/></Relationships>
</file>

<file path=ppt/charts/_rels/chart4.xml.rels><?xml version="1.0" encoding="UTF-8" standalone="yes"?>
<Relationships xmlns="http://schemas.openxmlformats.org/package/2006/relationships"><Relationship Id="rId1" Type="http://schemas.microsoft.com/office/2011/relationships/chartStyle" Target="style4.xml"/><Relationship Id="rId2" Type="http://schemas.microsoft.com/office/2011/relationships/chartColorStyle" Target="colors4.xml"/><Relationship Id="rId3"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microsoft.com/office/2011/relationships/chartStyle" Target="style5.xml"/><Relationship Id="rId2" Type="http://schemas.microsoft.com/office/2011/relationships/chartColorStyle" Target="colors5.xml"/><Relationship Id="rId3"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microsoft.com/office/2011/relationships/chartStyle" Target="style6.xml"/><Relationship Id="rId2" Type="http://schemas.microsoft.com/office/2011/relationships/chartColorStyle" Target="colors6.xml"/><Relationship Id="rId3"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microsoft.com/office/2011/relationships/chartStyle" Target="style7.xml"/><Relationship Id="rId2" Type="http://schemas.microsoft.com/office/2011/relationships/chartColorStyle" Target="colors7.xml"/><Relationship Id="rId3"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microsoft.com/office/2011/relationships/chartStyle" Target="style8.xml"/><Relationship Id="rId2" Type="http://schemas.microsoft.com/office/2011/relationships/chartColorStyle" Target="colors8.xml"/><Relationship Id="rId3"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microsoft.com/office/2011/relationships/chartStyle" Target="style9.xml"/><Relationship Id="rId2" Type="http://schemas.microsoft.com/office/2011/relationships/chartColorStyle" Target="colors9.xml"/><Relationship Id="rId3"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sz="1400" i="1">
                <a:solidFill>
                  <a:schemeClr val="tx1"/>
                </a:solidFill>
                <a:effectLst/>
              </a:rPr>
              <a:t>Percent of adults ages 19–64 who were uninsured</a:t>
            </a:r>
          </a:p>
        </c:rich>
      </c:tx>
      <c:layout>
        <c:manualLayout>
          <c:xMode val="edge"/>
          <c:yMode val="edge"/>
          <c:x val="0.0074426946631671"/>
          <c:y val="0.0374582632412612"/>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434355705536808"/>
          <c:y val="0.131164199057751"/>
          <c:w val="0.84450010936133"/>
          <c:h val="0.789499222335465"/>
        </c:manualLayout>
      </c:layout>
      <c:lineChart>
        <c:grouping val="standard"/>
        <c:varyColors val="0"/>
        <c:ser>
          <c:idx val="0"/>
          <c:order val="0"/>
          <c:tx>
            <c:strRef>
              <c:f>Sheet1!$A$2</c:f>
              <c:strCache>
                <c:ptCount val="1"/>
                <c:pt idx="0">
                  <c:v>Total</c:v>
                </c:pt>
              </c:strCache>
            </c:strRef>
          </c:tx>
          <c:spPr>
            <a:ln w="28575" cap="rnd">
              <a:solidFill>
                <a:schemeClr val="tx1">
                  <a:lumMod val="40000"/>
                  <a:lumOff val="60000"/>
                </a:schemeClr>
              </a:solidFill>
              <a:round/>
            </a:ln>
            <a:effectLst/>
          </c:spPr>
          <c:marker>
            <c:symbol val="none"/>
          </c:marker>
          <c:dLbls>
            <c:dLbl>
              <c:idx val="0"/>
              <c:layout>
                <c:manualLayout>
                  <c:x val="-0.0570902230971129"/>
                  <c:y val="-0.00601331167278493"/>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311042213473316"/>
                  <c:y val="-0.0307656650320244"/>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311042213473316"/>
                  <c:y val="-0.039785632541201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185067526416E-16"/>
                  <c:y val="0.0155318528338599"/>
                </c:manualLayout>
              </c:layout>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lumMod val="60000"/>
                        <a:lumOff val="40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Sheet1!$B$2:$F$2</c:f>
              <c:numCache>
                <c:formatCode>0.0</c:formatCode>
                <c:ptCount val="5"/>
                <c:pt idx="0">
                  <c:v>19.91999999999999</c:v>
                </c:pt>
                <c:pt idx="1">
                  <c:v>14.82</c:v>
                </c:pt>
                <c:pt idx="2">
                  <c:v>13.29</c:v>
                </c:pt>
                <c:pt idx="3">
                  <c:v>12.71</c:v>
                </c:pt>
                <c:pt idx="4">
                  <c:v>14.02</c:v>
                </c:pt>
              </c:numCache>
            </c:numRef>
          </c:val>
          <c:smooth val="0"/>
          <c:extLst xmlns:c16r2="http://schemas.microsoft.com/office/drawing/2015/06/chart">
            <c:ext xmlns:c16="http://schemas.microsoft.com/office/drawing/2014/chart" uri="{C3380CC4-5D6E-409C-BE32-E72D297353CC}">
              <c16:uniqueId val="{00000000-12AE-455D-B976-4B1D84704B66}"/>
            </c:ext>
          </c:extLst>
        </c:ser>
        <c:ser>
          <c:idx val="1"/>
          <c:order val="1"/>
          <c:tx>
            <c:strRef>
              <c:f>Sheet1!$A$3</c:f>
              <c:strCache>
                <c:ptCount val="1"/>
                <c:pt idx="0">
                  <c:v>Ages 19–34</c:v>
                </c:pt>
              </c:strCache>
            </c:strRef>
          </c:tx>
          <c:spPr>
            <a:ln w="28575" cap="rnd">
              <a:solidFill>
                <a:schemeClr val="accent3"/>
              </a:solidFill>
              <a:round/>
            </a:ln>
            <a:effectLst/>
          </c:spPr>
          <c:marker>
            <c:symbol val="none"/>
          </c:marker>
          <c:dLbls>
            <c:dLbl>
              <c:idx val="0"/>
              <c:layout>
                <c:manualLayout>
                  <c:x val="-0.0443888888888889"/>
                  <c:y val="-0.00886524822695041"/>
                </c:manualLayout>
              </c:layout>
              <c:tx>
                <c:rich>
                  <a:bodyPr/>
                  <a:lstStyle/>
                  <a:p>
                    <a:r>
                      <a:rPr lang="is-IS" dirty="0" smtClean="0">
                        <a:solidFill>
                          <a:schemeClr val="bg2"/>
                        </a:solidFill>
                      </a:rPr>
                      <a:t>28</a:t>
                    </a:r>
                    <a:endParaRPr lang="is-IS" dirty="0"/>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fi-FI" dirty="0" smtClean="0"/>
                      <a:t>18</a:t>
                    </a:r>
                    <a:endParaRPr lang="fi-FI" dirty="0"/>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dirty="0" smtClean="0"/>
                      <a:t>19</a:t>
                    </a:r>
                    <a:endParaRPr lang="en-US" dirty="0"/>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fi-FI" smtClean="0"/>
                      <a:t>18</a:t>
                    </a:r>
                    <a:endParaRPr lang="fi-FI"/>
                  </a:p>
                </c:rich>
              </c:tx>
              <c:dLblPos val="t"/>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1.0185067526416E-16"/>
                  <c:y val="-0.0258864213897665"/>
                </c:manualLayout>
              </c:layout>
              <c:tx>
                <c:rich>
                  <a:bodyPr/>
                  <a:lstStyle/>
                  <a:p>
                    <a:r>
                      <a:rPr lang="en-US" dirty="0" smtClean="0"/>
                      <a:t>16</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bg2"/>
                    </a:solidFill>
                    <a:latin typeface="+mn-lt"/>
                    <a:ea typeface="+mn-ea"/>
                    <a:cs typeface="+mn-cs"/>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Sheet1!$B$3:$F$3</c:f>
              <c:numCache>
                <c:formatCode>0</c:formatCode>
                <c:ptCount val="5"/>
                <c:pt idx="0">
                  <c:v>28.0</c:v>
                </c:pt>
                <c:pt idx="1">
                  <c:v>18.0</c:v>
                </c:pt>
                <c:pt idx="2">
                  <c:v>19.0</c:v>
                </c:pt>
                <c:pt idx="3">
                  <c:v>18.06</c:v>
                </c:pt>
                <c:pt idx="4">
                  <c:v>16.0</c:v>
                </c:pt>
              </c:numCache>
            </c:numRef>
          </c:val>
          <c:smooth val="0"/>
          <c:extLst xmlns:c16r2="http://schemas.microsoft.com/office/drawing/2015/06/chart">
            <c:ext xmlns:c16="http://schemas.microsoft.com/office/drawing/2014/chart" uri="{C3380CC4-5D6E-409C-BE32-E72D297353CC}">
              <c16:uniqueId val="{00000001-12AE-455D-B976-4B1D84704B66}"/>
            </c:ext>
          </c:extLst>
        </c:ser>
        <c:ser>
          <c:idx val="2"/>
          <c:order val="2"/>
          <c:tx>
            <c:strRef>
              <c:f>Sheet1!$A$4</c:f>
              <c:strCache>
                <c:ptCount val="1"/>
                <c:pt idx="0">
                  <c:v>Ages 35–49</c:v>
                </c:pt>
              </c:strCache>
            </c:strRef>
          </c:tx>
          <c:spPr>
            <a:ln w="28575" cap="rnd">
              <a:solidFill>
                <a:schemeClr val="accent2"/>
              </a:solidFill>
              <a:round/>
            </a:ln>
            <a:effectLst/>
          </c:spPr>
          <c:marker>
            <c:symbol val="none"/>
          </c:marker>
          <c:dLbls>
            <c:dLbl>
              <c:idx val="0"/>
              <c:layout/>
              <c:tx>
                <c:rich>
                  <a:bodyPr/>
                  <a:lstStyle/>
                  <a:p>
                    <a:r>
                      <a:rPr lang="fi-FI" dirty="0" smtClean="0"/>
                      <a:t>18</a:t>
                    </a:r>
                    <a:endParaRPr lang="fi-FI" dirty="0"/>
                  </a:p>
                </c:rich>
              </c:tx>
              <c:dLblPos val="l"/>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0.0236944444444445"/>
                  <c:y val="0.0277590091956319"/>
                </c:manualLayout>
              </c:layout>
              <c:tx>
                <c:rich>
                  <a:bodyPr/>
                  <a:lstStyle/>
                  <a:p>
                    <a:r>
                      <a:rPr lang="en-US" smtClean="0"/>
                      <a:t>15</a:t>
                    </a:r>
                    <a:endParaRPr lang="en-US"/>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0.0236944444444444"/>
                  <c:y val="0.0367789767048094"/>
                </c:manualLayout>
              </c:layout>
              <c:tx>
                <c:rich>
                  <a:bodyPr/>
                  <a:lstStyle/>
                  <a:p>
                    <a:r>
                      <a:rPr lang="is-IS" smtClean="0"/>
                      <a:t>13</a:t>
                    </a:r>
                    <a:endParaRPr lang="is-IS"/>
                  </a:p>
                </c:rich>
              </c:tx>
              <c:dLblPos val="r"/>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0.0311042213473316"/>
                  <c:y val="0.00414752784234317"/>
                </c:manualLayout>
              </c:layout>
              <c:tx>
                <c:rich>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mn-lt"/>
                        <a:ea typeface="+mn-ea"/>
                        <a:cs typeface="+mn-cs"/>
                      </a:defRPr>
                    </a:pPr>
                    <a:r>
                      <a:rPr lang="cs-CZ" sz="1200" dirty="0" smtClean="0"/>
                      <a:t>11</a:t>
                    </a:r>
                    <a:endParaRPr lang="cs-CZ" sz="1200" dirty="0"/>
                  </a:p>
                </c:rich>
              </c:tx>
              <c:spPr>
                <a:solidFill>
                  <a:schemeClr val="bg1"/>
                </a:solidFill>
                <a:ln>
                  <a:noFill/>
                </a:ln>
                <a:effectLst/>
              </c:spPr>
              <c:txPr>
                <a:bodyPr rot="0" spcFirstLastPara="1" vertOverflow="ellipsis" vert="horz" wrap="square" lIns="38100" tIns="19050" rIns="38100" bIns="19050" anchor="ctr" anchorCtr="1">
                  <a:noAutofit/>
                </a:bodyPr>
                <a:lstStyle/>
                <a:p>
                  <a:pPr>
                    <a:defRPr sz="12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274861111111111"/>
                      <c:h val="0.0314313907180036"/>
                    </c:manualLayout>
                  </c15:layout>
                </c:ext>
              </c:extLst>
            </c:dLbl>
            <c:dLbl>
              <c:idx val="4"/>
              <c:layout>
                <c:manualLayout>
                  <c:x val="-1.0185067526416E-16"/>
                  <c:y val="-0.00517728427795331"/>
                </c:manualLayout>
              </c:layout>
              <c:tx>
                <c:rich>
                  <a:bodyPr/>
                  <a:lstStyle/>
                  <a:p>
                    <a:r>
                      <a:rPr lang="en-US" dirty="0" smtClean="0"/>
                      <a:t>15</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accent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Sheet1!$B$4:$F$4</c:f>
              <c:numCache>
                <c:formatCode>0</c:formatCode>
                <c:ptCount val="5"/>
                <c:pt idx="0">
                  <c:v>18.0</c:v>
                </c:pt>
                <c:pt idx="1">
                  <c:v>15.0</c:v>
                </c:pt>
                <c:pt idx="2">
                  <c:v>12.97</c:v>
                </c:pt>
                <c:pt idx="3">
                  <c:v>11.26</c:v>
                </c:pt>
                <c:pt idx="4">
                  <c:v>15.0</c:v>
                </c:pt>
              </c:numCache>
            </c:numRef>
          </c:val>
          <c:smooth val="0"/>
          <c:extLst xmlns:c16r2="http://schemas.microsoft.com/office/drawing/2015/06/chart">
            <c:ext xmlns:c16="http://schemas.microsoft.com/office/drawing/2014/chart" uri="{C3380CC4-5D6E-409C-BE32-E72D297353CC}">
              <c16:uniqueId val="{00000002-12AE-455D-B976-4B1D84704B66}"/>
            </c:ext>
          </c:extLst>
        </c:ser>
        <c:ser>
          <c:idx val="3"/>
          <c:order val="3"/>
          <c:tx>
            <c:strRef>
              <c:f>Sheet1!$A$5</c:f>
              <c:strCache>
                <c:ptCount val="1"/>
                <c:pt idx="0">
                  <c:v>Ages 50–64</c:v>
                </c:pt>
              </c:strCache>
            </c:strRef>
          </c:tx>
          <c:spPr>
            <a:ln w="28575" cap="rnd">
              <a:solidFill>
                <a:schemeClr val="tx2"/>
              </a:solidFill>
              <a:round/>
            </a:ln>
            <a:effectLst/>
          </c:spPr>
          <c:marker>
            <c:symbol val="none"/>
          </c:marker>
          <c:dLbls>
            <c:dLbl>
              <c:idx val="0"/>
              <c:layout/>
              <c:tx>
                <c:rich>
                  <a:bodyPr/>
                  <a:lstStyle/>
                  <a:p>
                    <a:r>
                      <a:rPr lang="en-US" dirty="0" smtClean="0"/>
                      <a:t>14</a:t>
                    </a:r>
                    <a:endParaRPr lang="en-US" dirty="0"/>
                  </a:p>
                </c:rich>
              </c:tx>
              <c:dLblPos val="l"/>
              <c:showLegendKey val="0"/>
              <c:showVal val="1"/>
              <c:showCatName val="0"/>
              <c:showSerName val="0"/>
              <c:showPercent val="0"/>
              <c:showBubbleSize val="0"/>
              <c:extLst>
                <c:ext xmlns:c15="http://schemas.microsoft.com/office/drawing/2012/chart" uri="{CE6537A1-D6FC-4f65-9D91-7224C49458BB}">
                  <c15:layout/>
                </c:ext>
              </c:extLst>
            </c:dLbl>
            <c:dLbl>
              <c:idx val="1"/>
              <c:layout/>
              <c:tx>
                <c:rich>
                  <a:bodyPr/>
                  <a:lstStyle/>
                  <a:p>
                    <a:r>
                      <a:rPr lang="cs-CZ" smtClean="0"/>
                      <a:t>11</a:t>
                    </a:r>
                    <a:endParaRPr lang="cs-CZ" dirty="0"/>
                  </a:p>
                </c:rich>
              </c:tx>
              <c:dLblPos val="b"/>
              <c:showLegendKey val="0"/>
              <c:showVal val="1"/>
              <c:showCatName val="0"/>
              <c:showSerName val="0"/>
              <c:showPercent val="0"/>
              <c:showBubbleSize val="0"/>
              <c:extLst>
                <c:ext xmlns:c15="http://schemas.microsoft.com/office/drawing/2012/chart" uri="{CE6537A1-D6FC-4f65-9D91-7224C49458BB}">
                  <c15:layout/>
                </c:ext>
              </c:extLst>
            </c:dLbl>
            <c:dLbl>
              <c:idx val="2"/>
              <c:layout/>
              <c:tx>
                <c:rich>
                  <a:bodyPr/>
                  <a:lstStyle/>
                  <a:p>
                    <a:r>
                      <a:rPr lang="en-US" smtClean="0"/>
                      <a:t>8</a:t>
                    </a:r>
                    <a:endParaRPr lang="en-US" dirty="0"/>
                  </a:p>
                </c:rich>
              </c:tx>
              <c:dLblPos val="b"/>
              <c:showLegendKey val="0"/>
              <c:showVal val="1"/>
              <c:showCatName val="0"/>
              <c:showSerName val="0"/>
              <c:showPercent val="0"/>
              <c:showBubbleSize val="0"/>
              <c:extLst>
                <c:ext xmlns:c15="http://schemas.microsoft.com/office/drawing/2012/chart" uri="{CE6537A1-D6FC-4f65-9D91-7224C49458BB}">
                  <c15:layout/>
                </c:ext>
              </c:extLst>
            </c:dLbl>
            <c:dLbl>
              <c:idx val="3"/>
              <c:layout/>
              <c:tx>
                <c:rich>
                  <a:bodyPr/>
                  <a:lstStyle/>
                  <a:p>
                    <a:r>
                      <a:rPr lang="en-US" smtClean="0"/>
                      <a:t>9</a:t>
                    </a:r>
                    <a:endParaRPr lang="en-US"/>
                  </a:p>
                </c:rich>
              </c:tx>
              <c:dLblPos val="b"/>
              <c:showLegendKey val="0"/>
              <c:showVal val="1"/>
              <c:showCatName val="0"/>
              <c:showSerName val="0"/>
              <c:showPercent val="0"/>
              <c:showBubbleSize val="0"/>
              <c:extLst>
                <c:ext xmlns:c15="http://schemas.microsoft.com/office/drawing/2012/chart" uri="{CE6537A1-D6FC-4f65-9D91-7224C49458BB}">
                  <c15:layout/>
                </c:ext>
              </c:extLst>
            </c:dLbl>
            <c:dLbl>
              <c:idx val="4"/>
              <c:layout/>
              <c:tx>
                <c:rich>
                  <a:bodyPr/>
                  <a:lstStyle/>
                  <a:p>
                    <a:r>
                      <a:rPr lang="en-US" dirty="0" smtClean="0"/>
                      <a:t>10</a:t>
                    </a:r>
                    <a:endParaRPr lang="en-US" dirty="0"/>
                  </a:p>
                </c:rich>
              </c:tx>
              <c:dLblPos val="r"/>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Sheet1!$B$5:$F$5</c:f>
              <c:numCache>
                <c:formatCode>0</c:formatCode>
                <c:ptCount val="5"/>
                <c:pt idx="0">
                  <c:v>13.99</c:v>
                </c:pt>
                <c:pt idx="1">
                  <c:v>11.0</c:v>
                </c:pt>
                <c:pt idx="2">
                  <c:v>8.0</c:v>
                </c:pt>
                <c:pt idx="3">
                  <c:v>9.0</c:v>
                </c:pt>
                <c:pt idx="4">
                  <c:v>10.0</c:v>
                </c:pt>
              </c:numCache>
            </c:numRef>
          </c:val>
          <c:smooth val="0"/>
          <c:extLst xmlns:c16r2="http://schemas.microsoft.com/office/drawing/2015/06/chart">
            <c:ext xmlns:c16="http://schemas.microsoft.com/office/drawing/2014/chart" uri="{C3380CC4-5D6E-409C-BE32-E72D297353CC}">
              <c16:uniqueId val="{00000003-12AE-455D-B976-4B1D84704B66}"/>
            </c:ext>
          </c:extLst>
        </c:ser>
        <c:dLbls>
          <c:showLegendKey val="0"/>
          <c:showVal val="0"/>
          <c:showCatName val="0"/>
          <c:showSerName val="0"/>
          <c:showPercent val="0"/>
          <c:showBubbleSize val="0"/>
        </c:dLbls>
        <c:smooth val="0"/>
        <c:axId val="1520556688"/>
        <c:axId val="1520629136"/>
      </c:lineChart>
      <c:catAx>
        <c:axId val="15205566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20629136"/>
        <c:crosses val="autoZero"/>
        <c:auto val="1"/>
        <c:lblAlgn val="ctr"/>
        <c:lblOffset val="100"/>
        <c:noMultiLvlLbl val="0"/>
      </c:catAx>
      <c:valAx>
        <c:axId val="1520629136"/>
        <c:scaling>
          <c:orientation val="minMax"/>
          <c:max val="5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520556688"/>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r>
              <a:rPr lang="en-US" sz="1400" i="1" dirty="0" smtClean="0">
                <a:solidFill>
                  <a:schemeClr val="tx1"/>
                </a:solidFill>
              </a:rPr>
              <a:t>Percent of adults ages 19–64 who have had marketplace coverage since before January 2017</a:t>
            </a:r>
            <a:endParaRPr lang="en-US" sz="1400" i="1" dirty="0">
              <a:solidFill>
                <a:schemeClr val="tx1"/>
              </a:solidFill>
            </a:endParaRPr>
          </a:p>
        </c:rich>
      </c:tx>
      <c:layout>
        <c:manualLayout>
          <c:xMode val="edge"/>
          <c:yMode val="edge"/>
          <c:x val="0.00699912472363102"/>
          <c:y val="0.0199658647026533"/>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107143923938583"/>
          <c:y val="0.193205626589666"/>
          <c:w val="0.965742315594832"/>
          <c:h val="0.662161950820774"/>
        </c:manualLayout>
      </c:layout>
      <c:barChart>
        <c:barDir val="col"/>
        <c:grouping val="clustered"/>
        <c:varyColors val="0"/>
        <c:ser>
          <c:idx val="0"/>
          <c:order val="0"/>
          <c:tx>
            <c:strRef>
              <c:f>Sheet1!$A$2</c:f>
              <c:strCache>
                <c:ptCount val="1"/>
                <c:pt idx="0">
                  <c:v>Decreased</c:v>
                </c:pt>
              </c:strCache>
            </c:strRef>
          </c:tx>
          <c:spPr>
            <a:solidFill>
              <a:schemeClr val="bg2"/>
            </a:solidFill>
            <a:ln>
              <a:noFill/>
            </a:ln>
            <a:effectLst/>
          </c:spPr>
          <c:invertIfNegative val="0"/>
          <c:dLbls>
            <c:dLbl>
              <c:idx val="2"/>
              <c:layout>
                <c:manualLayout>
                  <c:x val="0.0"/>
                  <c:y val="0.00208705960487924"/>
                </c:manualLayout>
              </c:layout>
              <c:spPr>
                <a:noFill/>
                <a:ln>
                  <a:noFill/>
                </a:ln>
                <a:effectLst/>
              </c:spPr>
              <c:txPr>
                <a:bodyPr rot="0" spcFirstLastPara="1" vertOverflow="ellipsis" vert="horz" wrap="square" anchor="ctr" anchorCtr="1"/>
                <a:lstStyle/>
                <a:p>
                  <a:pPr>
                    <a:defRPr sz="1400" b="1" i="0" u="none" strike="noStrike" kern="1200" baseline="0">
                      <a:solidFill>
                        <a:schemeClr val="bg2"/>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Sheet1!$B$1:$D$1</c:f>
              <c:strCache>
                <c:ptCount val="3"/>
                <c:pt idx="0">
                  <c:v>Total</c:v>
                </c:pt>
                <c:pt idx="1">
                  <c:v>Incomes below 250% FPL</c:v>
                </c:pt>
                <c:pt idx="2">
                  <c:v>Incomes 250% FPL or more</c:v>
                </c:pt>
              </c:strCache>
            </c:strRef>
          </c:cat>
          <c:val>
            <c:numRef>
              <c:f>Sheet1!$B$2:$D$2</c:f>
              <c:numCache>
                <c:formatCode>0</c:formatCode>
                <c:ptCount val="3"/>
                <c:pt idx="0">
                  <c:v>10.46</c:v>
                </c:pt>
                <c:pt idx="1">
                  <c:v>16.17000000000001</c:v>
                </c:pt>
                <c:pt idx="2">
                  <c:v>4.42</c:v>
                </c:pt>
              </c:numCache>
            </c:numRef>
          </c:val>
          <c:extLst xmlns:c16r2="http://schemas.microsoft.com/office/drawing/2015/06/chart">
            <c:ext xmlns:c16="http://schemas.microsoft.com/office/drawing/2014/chart" uri="{C3380CC4-5D6E-409C-BE32-E72D297353CC}">
              <c16:uniqueId val="{00000000-59AF-4F7F-B339-3889F1CE924F}"/>
            </c:ext>
          </c:extLst>
        </c:ser>
        <c:ser>
          <c:idx val="1"/>
          <c:order val="1"/>
          <c:tx>
            <c:strRef>
              <c:f>Sheet1!$A$3</c:f>
              <c:strCache>
                <c:ptCount val="1"/>
                <c:pt idx="0">
                  <c:v>Stayed the same</c:v>
                </c:pt>
              </c:strCache>
            </c:strRef>
          </c:tx>
          <c:spPr>
            <a:solidFill>
              <a:schemeClr val="tx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Total</c:v>
                </c:pt>
                <c:pt idx="1">
                  <c:v>Incomes below 250% FPL</c:v>
                </c:pt>
                <c:pt idx="2">
                  <c:v>Incomes 250% FPL or more</c:v>
                </c:pt>
              </c:strCache>
            </c:strRef>
          </c:cat>
          <c:val>
            <c:numRef>
              <c:f>Sheet1!$B$3:$D$3</c:f>
              <c:numCache>
                <c:formatCode>0</c:formatCode>
                <c:ptCount val="3"/>
                <c:pt idx="0">
                  <c:v>42.37</c:v>
                </c:pt>
                <c:pt idx="1">
                  <c:v>53.54</c:v>
                </c:pt>
                <c:pt idx="2">
                  <c:v>30.56</c:v>
                </c:pt>
              </c:numCache>
            </c:numRef>
          </c:val>
          <c:extLst xmlns:c16r2="http://schemas.microsoft.com/office/drawing/2015/06/chart">
            <c:ext xmlns:c16="http://schemas.microsoft.com/office/drawing/2014/chart" uri="{C3380CC4-5D6E-409C-BE32-E72D297353CC}">
              <c16:uniqueId val="{00000001-59AF-4F7F-B339-3889F1CE924F}"/>
            </c:ext>
          </c:extLst>
        </c:ser>
        <c:ser>
          <c:idx val="2"/>
          <c:order val="2"/>
          <c:tx>
            <c:strRef>
              <c:f>Sheet1!$A$4</c:f>
              <c:strCache>
                <c:ptCount val="1"/>
                <c:pt idx="0">
                  <c:v>Increased</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Sheet1!$B$1:$D$1</c:f>
              <c:strCache>
                <c:ptCount val="3"/>
                <c:pt idx="0">
                  <c:v>Total</c:v>
                </c:pt>
                <c:pt idx="1">
                  <c:v>Incomes below 250% FPL</c:v>
                </c:pt>
                <c:pt idx="2">
                  <c:v>Incomes 250% FPL or more</c:v>
                </c:pt>
              </c:strCache>
            </c:strRef>
          </c:cat>
          <c:val>
            <c:numRef>
              <c:f>Sheet1!$B$4:$D$4</c:f>
              <c:numCache>
                <c:formatCode>0</c:formatCode>
                <c:ptCount val="3"/>
                <c:pt idx="0">
                  <c:v>44.03</c:v>
                </c:pt>
                <c:pt idx="1">
                  <c:v>26.36999999999999</c:v>
                </c:pt>
                <c:pt idx="2">
                  <c:v>62.7</c:v>
                </c:pt>
              </c:numCache>
            </c:numRef>
          </c:val>
          <c:extLst xmlns:c16r2="http://schemas.microsoft.com/office/drawing/2015/06/chart">
            <c:ext xmlns:c16="http://schemas.microsoft.com/office/drawing/2014/chart" uri="{C3380CC4-5D6E-409C-BE32-E72D297353CC}">
              <c16:uniqueId val="{00000002-59AF-4F7F-B339-3889F1CE924F}"/>
            </c:ext>
          </c:extLst>
        </c:ser>
        <c:dLbls>
          <c:dLblPos val="outEnd"/>
          <c:showLegendKey val="0"/>
          <c:showVal val="1"/>
          <c:showCatName val="0"/>
          <c:showSerName val="0"/>
          <c:showPercent val="0"/>
          <c:showBubbleSize val="0"/>
        </c:dLbls>
        <c:gapWidth val="150"/>
        <c:axId val="1520910240"/>
        <c:axId val="1520914624"/>
      </c:barChart>
      <c:catAx>
        <c:axId val="152091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1520914624"/>
        <c:crosses val="autoZero"/>
        <c:auto val="1"/>
        <c:lblAlgn val="ctr"/>
        <c:lblOffset val="100"/>
        <c:noMultiLvlLbl val="0"/>
      </c:catAx>
      <c:valAx>
        <c:axId val="1520914624"/>
        <c:scaling>
          <c:orientation val="minMax"/>
        </c:scaling>
        <c:delete val="1"/>
        <c:axPos val="l"/>
        <c:numFmt formatCode="0" sourceLinked="1"/>
        <c:majorTickMark val="none"/>
        <c:minorTickMark val="none"/>
        <c:tickLblPos val="nextTo"/>
        <c:crossAx val="152091024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dirty="0" smtClean="0">
                <a:effectLst/>
              </a:rPr>
              <a:t>Percent of adults ages 19–64 who pay all or some of their premium </a:t>
            </a:r>
            <a:br>
              <a:rPr lang="en-US" sz="1400" dirty="0" smtClean="0">
                <a:effectLst/>
              </a:rPr>
            </a:br>
            <a:r>
              <a:rPr lang="en-US" sz="1400" dirty="0" smtClean="0">
                <a:effectLst/>
              </a:rPr>
              <a:t>and are aware of their premium amount</a:t>
            </a:r>
            <a:endParaRPr lang="en-US" sz="1400" dirty="0">
              <a:effectLst/>
            </a:endParaRPr>
          </a:p>
        </c:rich>
      </c:tx>
      <c:layout>
        <c:manualLayout>
          <c:xMode val="edge"/>
          <c:yMode val="edge"/>
          <c:x val="0.000476273799108444"/>
          <c:y val="0.0238551238161072"/>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0316393784110319"/>
          <c:y val="0.172542110863754"/>
          <c:w val="0.975579719201766"/>
          <c:h val="0.61325145523407"/>
        </c:manualLayout>
      </c:layout>
      <c:barChart>
        <c:barDir val="col"/>
        <c:grouping val="stacked"/>
        <c:varyColors val="0"/>
        <c:ser>
          <c:idx val="0"/>
          <c:order val="0"/>
          <c:tx>
            <c:strRef>
              <c:f>Sheet1!$B$1</c:f>
              <c:strCache>
                <c:ptCount val="1"/>
                <c:pt idx="0">
                  <c:v>Somewhat easy</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Sheet1!$B$2:$B$9</c:f>
              <c:numCache>
                <c:formatCode>0</c:formatCode>
                <c:ptCount val="8"/>
                <c:pt idx="0">
                  <c:v>29.72</c:v>
                </c:pt>
                <c:pt idx="1">
                  <c:v>34.26</c:v>
                </c:pt>
                <c:pt idx="3">
                  <c:v>35.62</c:v>
                </c:pt>
                <c:pt idx="4">
                  <c:v>33.78</c:v>
                </c:pt>
                <c:pt idx="6">
                  <c:v>24.7</c:v>
                </c:pt>
                <c:pt idx="7">
                  <c:v>34.38</c:v>
                </c:pt>
              </c:numCache>
            </c:numRef>
          </c:val>
          <c:extLst xmlns:c16r2="http://schemas.microsoft.com/office/drawing/2015/06/chart">
            <c:ext xmlns:c16="http://schemas.microsoft.com/office/drawing/2014/chart" uri="{C3380CC4-5D6E-409C-BE32-E72D297353CC}">
              <c16:uniqueId val="{00000000-FD6B-4ED6-8F4F-452127B04F2C}"/>
            </c:ext>
          </c:extLst>
        </c:ser>
        <c:ser>
          <c:idx val="1"/>
          <c:order val="1"/>
          <c:tx>
            <c:strRef>
              <c:f>Sheet1!$C$1</c:f>
              <c:strCache>
                <c:ptCount val="1"/>
                <c:pt idx="0">
                  <c:v>Very easy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Sheet1!$C$2:$C$9</c:f>
              <c:numCache>
                <c:formatCode>0</c:formatCode>
                <c:ptCount val="8"/>
                <c:pt idx="0">
                  <c:v>18.18</c:v>
                </c:pt>
                <c:pt idx="1">
                  <c:v>39.65</c:v>
                </c:pt>
                <c:pt idx="3">
                  <c:v>28.88</c:v>
                </c:pt>
                <c:pt idx="4">
                  <c:v>22.46</c:v>
                </c:pt>
                <c:pt idx="6">
                  <c:v>9.08</c:v>
                </c:pt>
                <c:pt idx="7">
                  <c:v>44.05</c:v>
                </c:pt>
              </c:numCache>
            </c:numRef>
          </c:val>
          <c:extLst xmlns:c16r2="http://schemas.microsoft.com/office/drawing/2015/06/chart">
            <c:ext xmlns:c16="http://schemas.microsoft.com/office/drawing/2014/chart" uri="{C3380CC4-5D6E-409C-BE32-E72D297353CC}">
              <c16:uniqueId val="{00000001-FD6B-4ED6-8F4F-452127B04F2C}"/>
            </c:ext>
          </c:extLst>
        </c:ser>
        <c:dLbls>
          <c:showLegendKey val="0"/>
          <c:showVal val="0"/>
          <c:showCatName val="0"/>
          <c:showSerName val="0"/>
          <c:showPercent val="0"/>
          <c:showBubbleSize val="0"/>
        </c:dLbls>
        <c:gapWidth val="90"/>
        <c:overlap val="100"/>
        <c:axId val="1521000720"/>
        <c:axId val="1521005712"/>
      </c:barChart>
      <c:catAx>
        <c:axId val="15210007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521005712"/>
        <c:crosses val="autoZero"/>
        <c:auto val="1"/>
        <c:lblAlgn val="ctr"/>
        <c:lblOffset val="100"/>
        <c:noMultiLvlLbl val="0"/>
      </c:catAx>
      <c:valAx>
        <c:axId val="1521005712"/>
        <c:scaling>
          <c:orientation val="minMax"/>
        </c:scaling>
        <c:delete val="1"/>
        <c:axPos val="l"/>
        <c:numFmt formatCode="0" sourceLinked="1"/>
        <c:majorTickMark val="none"/>
        <c:minorTickMark val="none"/>
        <c:tickLblPos val="nextTo"/>
        <c:crossAx val="1521000720"/>
        <c:crosses val="autoZero"/>
        <c:crossBetween val="between"/>
        <c:majorUnit val="25.0"/>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sz="1400" i="1">
                <a:solidFill>
                  <a:schemeClr val="tx1"/>
                </a:solidFill>
              </a:rPr>
              <a:t>Percent of adults ages 19–64 who have deductibles of $1,000 or more</a:t>
            </a:r>
          </a:p>
        </c:rich>
      </c:tx>
      <c:layout>
        <c:manualLayout>
          <c:xMode val="edge"/>
          <c:yMode val="edge"/>
          <c:x val="0.000158980127484065"/>
          <c:y val="0.012290102380167"/>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106105625685678"/>
          <c:y val="0.0579714748993214"/>
          <c:w val="0.968525045480426"/>
          <c:h val="0.838481861311994"/>
        </c:manualLayout>
      </c:layout>
      <c:barChart>
        <c:barDir val="col"/>
        <c:grouping val="stacked"/>
        <c:varyColors val="0"/>
        <c:ser>
          <c:idx val="0"/>
          <c:order val="0"/>
          <c:tx>
            <c:strRef>
              <c:f>Sheet1!$B$1</c:f>
              <c:strCache>
                <c:ptCount val="1"/>
                <c:pt idx="0">
                  <c:v>Deductible $1000 or more</c:v>
                </c:pt>
              </c:strCache>
            </c:strRef>
          </c:tx>
          <c:spPr>
            <a:solidFill>
              <a:schemeClr val="accent1"/>
            </a:solidFill>
            <a:ln>
              <a:noFill/>
            </a:ln>
            <a:effectLst/>
          </c:spPr>
          <c:invertIfNegative val="0"/>
          <c:dPt>
            <c:idx val="0"/>
            <c:invertIfNegative val="0"/>
            <c:bubble3D val="0"/>
            <c:spPr>
              <a:solidFill>
                <a:schemeClr val="accent2"/>
              </a:solidFill>
              <a:ln>
                <a:noFill/>
              </a:ln>
              <a:effectLst/>
            </c:spPr>
          </c:dPt>
          <c:dPt>
            <c:idx val="3"/>
            <c:invertIfNegative val="0"/>
            <c:bubble3D val="0"/>
            <c:spPr>
              <a:solidFill>
                <a:schemeClr val="accent2"/>
              </a:solidFill>
              <a:ln>
                <a:noFill/>
              </a:ln>
              <a:effectLst/>
            </c:spPr>
          </c:dPt>
          <c:dPt>
            <c:idx val="6"/>
            <c:invertIfNegative val="0"/>
            <c:bubble3D val="0"/>
            <c:spPr>
              <a:solidFill>
                <a:schemeClr val="accent2"/>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Marketplace</c:v>
                </c:pt>
                <c:pt idx="1">
                  <c:v>Employer</c:v>
                </c:pt>
                <c:pt idx="3">
                  <c:v>Marketplace</c:v>
                </c:pt>
                <c:pt idx="4">
                  <c:v>Employer</c:v>
                </c:pt>
                <c:pt idx="6">
                  <c:v>Marketplace</c:v>
                </c:pt>
                <c:pt idx="7">
                  <c:v>Employer</c:v>
                </c:pt>
              </c:strCache>
            </c:strRef>
          </c:cat>
          <c:val>
            <c:numRef>
              <c:f>Sheet1!$B$2:$B$9</c:f>
              <c:numCache>
                <c:formatCode>0</c:formatCode>
                <c:ptCount val="8"/>
                <c:pt idx="0">
                  <c:v>46.91</c:v>
                </c:pt>
                <c:pt idx="1">
                  <c:v>39.98</c:v>
                </c:pt>
                <c:pt idx="3">
                  <c:v>28.27</c:v>
                </c:pt>
                <c:pt idx="4">
                  <c:v>28.42</c:v>
                </c:pt>
                <c:pt idx="6">
                  <c:v>67.34</c:v>
                </c:pt>
                <c:pt idx="7">
                  <c:v>43.26</c:v>
                </c:pt>
              </c:numCache>
            </c:numRef>
          </c:val>
          <c:extLst xmlns:c16r2="http://schemas.microsoft.com/office/drawing/2015/06/chart">
            <c:ext xmlns:c16="http://schemas.microsoft.com/office/drawing/2014/chart" uri="{C3380CC4-5D6E-409C-BE32-E72D297353CC}">
              <c16:uniqueId val="{00000000-EB2D-4F23-A1CC-02C741E1B0AE}"/>
            </c:ext>
          </c:extLst>
        </c:ser>
        <c:dLbls>
          <c:showLegendKey val="0"/>
          <c:showVal val="0"/>
          <c:showCatName val="0"/>
          <c:showSerName val="0"/>
          <c:showPercent val="0"/>
          <c:showBubbleSize val="0"/>
        </c:dLbls>
        <c:gapWidth val="50"/>
        <c:overlap val="100"/>
        <c:axId val="1414494256"/>
        <c:axId val="1414498512"/>
      </c:barChart>
      <c:catAx>
        <c:axId val="1414494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14498512"/>
        <c:crosses val="autoZero"/>
        <c:auto val="1"/>
        <c:lblAlgn val="ctr"/>
        <c:lblOffset val="100"/>
        <c:noMultiLvlLbl val="0"/>
      </c:catAx>
      <c:valAx>
        <c:axId val="1414498512"/>
        <c:scaling>
          <c:orientation val="minMax"/>
        </c:scaling>
        <c:delete val="1"/>
        <c:axPos val="l"/>
        <c:numFmt formatCode="0" sourceLinked="1"/>
        <c:majorTickMark val="none"/>
        <c:minorTickMark val="none"/>
        <c:tickLblPos val="nextTo"/>
        <c:crossAx val="1414494256"/>
        <c:crosses val="autoZero"/>
        <c:crossBetween val="between"/>
        <c:majorUnit val="25.0"/>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a:solidFill>
                  <a:schemeClr val="tx1"/>
                </a:solidFill>
              </a:rPr>
              <a:t>Percent of adults ages 19–64 who are currently enrolled in marketplace </a:t>
            </a:r>
            <a:r>
              <a:rPr lang="en-US" sz="1400" i="1" dirty="0" smtClean="0">
                <a:solidFill>
                  <a:schemeClr val="tx1"/>
                </a:solidFill>
              </a:rPr>
              <a:t>coverage or </a:t>
            </a:r>
            <a:r>
              <a:rPr lang="en-US" sz="1400" i="1" dirty="0">
                <a:solidFill>
                  <a:schemeClr val="tx1"/>
                </a:solidFill>
              </a:rPr>
              <a:t>Medicaid</a:t>
            </a:r>
            <a:r>
              <a:rPr lang="en-US" sz="1400" i="1" dirty="0" smtClean="0">
                <a:solidFill>
                  <a:schemeClr val="tx1"/>
                </a:solidFill>
              </a:rPr>
              <a:t>*</a:t>
            </a:r>
            <a:endParaRPr lang="en-US" sz="1400" i="1" dirty="0">
              <a:solidFill>
                <a:schemeClr val="tx1"/>
              </a:solidFill>
            </a:endParaRPr>
          </a:p>
        </c:rich>
      </c:tx>
      <c:layout>
        <c:manualLayout>
          <c:xMode val="edge"/>
          <c:yMode val="edge"/>
          <c:x val="0.00138506109087258"/>
          <c:y val="0.02327003534431"/>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0694444368499085"/>
          <c:y val="0.274375519821338"/>
          <c:w val="0.978401588690303"/>
          <c:h val="0.620001217719353"/>
        </c:manualLayout>
      </c:layout>
      <c:barChart>
        <c:barDir val="col"/>
        <c:grouping val="stacked"/>
        <c:varyColors val="0"/>
        <c:ser>
          <c:idx val="0"/>
          <c:order val="0"/>
          <c:tx>
            <c:strRef>
              <c:f>Sheet1!$B$1</c:f>
              <c:strCache>
                <c:ptCount val="1"/>
                <c:pt idx="0">
                  <c:v>Somewhat satisfied</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2014.0</c:v>
                </c:pt>
                <c:pt idx="1">
                  <c:v>2015.0</c:v>
                </c:pt>
                <c:pt idx="2">
                  <c:v>2016.0</c:v>
                </c:pt>
                <c:pt idx="3">
                  <c:v>2017.0</c:v>
                </c:pt>
                <c:pt idx="5">
                  <c:v>2014.0</c:v>
                </c:pt>
                <c:pt idx="6">
                  <c:v>2015.0</c:v>
                </c:pt>
                <c:pt idx="7">
                  <c:v>2016.0</c:v>
                </c:pt>
                <c:pt idx="8">
                  <c:v>2017.0</c:v>
                </c:pt>
                <c:pt idx="10">
                  <c:v>2014.0</c:v>
                </c:pt>
                <c:pt idx="11">
                  <c:v>2015.0</c:v>
                </c:pt>
                <c:pt idx="12">
                  <c:v>2016.0</c:v>
                </c:pt>
                <c:pt idx="13">
                  <c:v>2017.0</c:v>
                </c:pt>
              </c:numCache>
            </c:numRef>
          </c:cat>
          <c:val>
            <c:numRef>
              <c:f>Sheet1!$B$2:$B$15</c:f>
              <c:numCache>
                <c:formatCode>0</c:formatCode>
                <c:ptCount val="14"/>
                <c:pt idx="0">
                  <c:v>35.19</c:v>
                </c:pt>
                <c:pt idx="1">
                  <c:v>45.27</c:v>
                </c:pt>
                <c:pt idx="2">
                  <c:v>38.03</c:v>
                </c:pt>
                <c:pt idx="3">
                  <c:v>38.5</c:v>
                </c:pt>
                <c:pt idx="5">
                  <c:v>36.06</c:v>
                </c:pt>
                <c:pt idx="6">
                  <c:v>44.92</c:v>
                </c:pt>
                <c:pt idx="7">
                  <c:v>39.54</c:v>
                </c:pt>
                <c:pt idx="8">
                  <c:v>37.76</c:v>
                </c:pt>
                <c:pt idx="10">
                  <c:v>35.6</c:v>
                </c:pt>
                <c:pt idx="11">
                  <c:v>46.77</c:v>
                </c:pt>
                <c:pt idx="12">
                  <c:v>36.69</c:v>
                </c:pt>
                <c:pt idx="13">
                  <c:v>38.97</c:v>
                </c:pt>
              </c:numCache>
            </c:numRef>
          </c:val>
          <c:extLst xmlns:c16r2="http://schemas.microsoft.com/office/drawing/2015/06/chart">
            <c:ext xmlns:c16="http://schemas.microsoft.com/office/drawing/2014/chart" uri="{C3380CC4-5D6E-409C-BE32-E72D297353CC}">
              <c16:uniqueId val="{00000000-7332-430B-B63C-7611DC2558F5}"/>
            </c:ext>
          </c:extLst>
        </c:ser>
        <c:ser>
          <c:idx val="1"/>
          <c:order val="1"/>
          <c:tx>
            <c:strRef>
              <c:f>Sheet1!$C$1</c:f>
              <c:strCache>
                <c:ptCount val="1"/>
                <c:pt idx="0">
                  <c:v>Very satisfied</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Sheet1!$A$2:$A$15</c:f>
              <c:numCache>
                <c:formatCode>General</c:formatCode>
                <c:ptCount val="14"/>
                <c:pt idx="0">
                  <c:v>2014.0</c:v>
                </c:pt>
                <c:pt idx="1">
                  <c:v>2015.0</c:v>
                </c:pt>
                <c:pt idx="2">
                  <c:v>2016.0</c:v>
                </c:pt>
                <c:pt idx="3">
                  <c:v>2017.0</c:v>
                </c:pt>
                <c:pt idx="5">
                  <c:v>2014.0</c:v>
                </c:pt>
                <c:pt idx="6">
                  <c:v>2015.0</c:v>
                </c:pt>
                <c:pt idx="7">
                  <c:v>2016.0</c:v>
                </c:pt>
                <c:pt idx="8">
                  <c:v>2017.0</c:v>
                </c:pt>
                <c:pt idx="10">
                  <c:v>2014.0</c:v>
                </c:pt>
                <c:pt idx="11">
                  <c:v>2015.0</c:v>
                </c:pt>
                <c:pt idx="12">
                  <c:v>2016.0</c:v>
                </c:pt>
                <c:pt idx="13">
                  <c:v>2017.0</c:v>
                </c:pt>
              </c:numCache>
            </c:numRef>
          </c:cat>
          <c:val>
            <c:numRef>
              <c:f>Sheet1!$C$2:$C$15</c:f>
              <c:numCache>
                <c:formatCode>0</c:formatCode>
                <c:ptCount val="14"/>
                <c:pt idx="0">
                  <c:v>40.95</c:v>
                </c:pt>
                <c:pt idx="1">
                  <c:v>40.31</c:v>
                </c:pt>
                <c:pt idx="2">
                  <c:v>44.34</c:v>
                </c:pt>
                <c:pt idx="3">
                  <c:v>50.39</c:v>
                </c:pt>
                <c:pt idx="5">
                  <c:v>29.38</c:v>
                </c:pt>
                <c:pt idx="6">
                  <c:v>35.85</c:v>
                </c:pt>
                <c:pt idx="7">
                  <c:v>37.52</c:v>
                </c:pt>
                <c:pt idx="8">
                  <c:v>43.74</c:v>
                </c:pt>
                <c:pt idx="10">
                  <c:v>49.66</c:v>
                </c:pt>
                <c:pt idx="11">
                  <c:v>46.32</c:v>
                </c:pt>
                <c:pt idx="12">
                  <c:v>51.02</c:v>
                </c:pt>
                <c:pt idx="13">
                  <c:v>54.6</c:v>
                </c:pt>
              </c:numCache>
            </c:numRef>
          </c:val>
          <c:extLst xmlns:c16r2="http://schemas.microsoft.com/office/drawing/2015/06/chart">
            <c:ext xmlns:c16="http://schemas.microsoft.com/office/drawing/2014/chart" uri="{C3380CC4-5D6E-409C-BE32-E72D297353CC}">
              <c16:uniqueId val="{00000001-7332-430B-B63C-7611DC2558F5}"/>
            </c:ext>
          </c:extLst>
        </c:ser>
        <c:dLbls>
          <c:dLblPos val="ctr"/>
          <c:showLegendKey val="0"/>
          <c:showVal val="1"/>
          <c:showCatName val="0"/>
          <c:showSerName val="0"/>
          <c:showPercent val="0"/>
          <c:showBubbleSize val="0"/>
        </c:dLbls>
        <c:gapWidth val="40"/>
        <c:overlap val="100"/>
        <c:axId val="1414457072"/>
        <c:axId val="1414471728"/>
      </c:barChart>
      <c:catAx>
        <c:axId val="14144570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14471728"/>
        <c:crosses val="autoZero"/>
        <c:auto val="1"/>
        <c:lblAlgn val="ctr"/>
        <c:lblOffset val="100"/>
        <c:noMultiLvlLbl val="0"/>
      </c:catAx>
      <c:valAx>
        <c:axId val="1414471728"/>
        <c:scaling>
          <c:orientation val="minMax"/>
        </c:scaling>
        <c:delete val="1"/>
        <c:axPos val="l"/>
        <c:numFmt formatCode="0" sourceLinked="1"/>
        <c:majorTickMark val="none"/>
        <c:minorTickMark val="none"/>
        <c:tickLblPos val="nextTo"/>
        <c:crossAx val="1414457072"/>
        <c:crosses val="autoZero"/>
        <c:crossBetween val="between"/>
        <c:majorUnit val="25.0"/>
      </c:valAx>
      <c:spPr>
        <a:noFill/>
        <a:ln>
          <a:noFill/>
        </a:ln>
        <a:effectLst/>
      </c:spPr>
    </c:plotArea>
    <c:legend>
      <c:legendPos val="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a:t>Percent of adults ages 19–64 who were uninsured</a:t>
            </a:r>
          </a:p>
        </c:rich>
      </c:tx>
      <c:layout>
        <c:manualLayout>
          <c:xMode val="edge"/>
          <c:yMode val="edge"/>
          <c:x val="0.0074426946631671"/>
          <c:y val="0.0187268701047757"/>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434355705536808"/>
          <c:y val="0.131164199057751"/>
          <c:w val="0.802833442694663"/>
          <c:h val="0.789499222335465"/>
        </c:manualLayout>
      </c:layout>
      <c:lineChart>
        <c:grouping val="standard"/>
        <c:varyColors val="0"/>
        <c:ser>
          <c:idx val="0"/>
          <c:order val="0"/>
          <c:tx>
            <c:strRef>
              <c:f>Sheet1!$A$2</c:f>
              <c:strCache>
                <c:ptCount val="1"/>
                <c:pt idx="0">
                  <c:v>&lt;138% FPL </c:v>
                </c:pt>
              </c:strCache>
            </c:strRef>
          </c:tx>
          <c:spPr>
            <a:ln w="28575" cap="rnd">
              <a:solidFill>
                <a:srgbClr val="F47920"/>
              </a:solidFill>
              <a:round/>
            </a:ln>
            <a:effectLst/>
          </c:spPr>
          <c:marker>
            <c:symbol val="none"/>
          </c:marker>
          <c:dLbls>
            <c:dLbl>
              <c:idx val="4"/>
              <c:layout>
                <c:manualLayout>
                  <c:x val="-0.00486105643044619"/>
                  <c:y val="-0.003811948791639"/>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accent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307222222222222"/>
                      <c:h val="0.0648429483190348"/>
                    </c:manualLayout>
                  </c15:layout>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Sheet1!$B$2:$F$2</c:f>
              <c:numCache>
                <c:formatCode>0</c:formatCode>
                <c:ptCount val="5"/>
                <c:pt idx="0">
                  <c:v>34.58</c:v>
                </c:pt>
                <c:pt idx="1">
                  <c:v>24.3</c:v>
                </c:pt>
                <c:pt idx="2">
                  <c:v>24.58</c:v>
                </c:pt>
                <c:pt idx="3">
                  <c:v>24.09</c:v>
                </c:pt>
                <c:pt idx="4">
                  <c:v>25.69</c:v>
                </c:pt>
              </c:numCache>
            </c:numRef>
          </c:val>
          <c:smooth val="0"/>
          <c:extLst xmlns:c16r2="http://schemas.microsoft.com/office/drawing/2015/06/chart">
            <c:ext xmlns:c16="http://schemas.microsoft.com/office/drawing/2014/chart" uri="{C3380CC4-5D6E-409C-BE32-E72D297353CC}">
              <c16:uniqueId val="{00000000-12AE-455D-B976-4B1D84704B66}"/>
            </c:ext>
          </c:extLst>
        </c:ser>
        <c:ser>
          <c:idx val="1"/>
          <c:order val="1"/>
          <c:tx>
            <c:strRef>
              <c:f>Sheet1!$A$3</c:f>
              <c:strCache>
                <c:ptCount val="1"/>
                <c:pt idx="0">
                  <c:v>138%–249% FPL</c:v>
                </c:pt>
              </c:strCache>
            </c:strRef>
          </c:tx>
          <c:spPr>
            <a:ln w="28575" cap="rnd">
              <a:solidFill>
                <a:srgbClr val="4ABDBC"/>
              </a:solidFill>
              <a:round/>
            </a:ln>
            <a:effectLst/>
          </c:spPr>
          <c:marker>
            <c:symbol val="none"/>
          </c:marker>
          <c:dLbls>
            <c:dLbl>
              <c:idx val="4"/>
              <c:layout>
                <c:manualLayout>
                  <c:x val="-0.00694444444444444"/>
                  <c:y val="0.0"/>
                </c:manualLayout>
              </c:layout>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3"/>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Sheet1!$B$3:$F$3</c:f>
              <c:numCache>
                <c:formatCode>0</c:formatCode>
                <c:ptCount val="5"/>
                <c:pt idx="0">
                  <c:v>31.96</c:v>
                </c:pt>
                <c:pt idx="1">
                  <c:v>21.81</c:v>
                </c:pt>
                <c:pt idx="2">
                  <c:v>16.46</c:v>
                </c:pt>
                <c:pt idx="3">
                  <c:v>16.19</c:v>
                </c:pt>
                <c:pt idx="4">
                  <c:v>18.1</c:v>
                </c:pt>
              </c:numCache>
            </c:numRef>
          </c:val>
          <c:smooth val="0"/>
          <c:extLst xmlns:c16r2="http://schemas.microsoft.com/office/drawing/2015/06/chart">
            <c:ext xmlns:c16="http://schemas.microsoft.com/office/drawing/2014/chart" uri="{C3380CC4-5D6E-409C-BE32-E72D297353CC}">
              <c16:uniqueId val="{00000001-12AE-455D-B976-4B1D84704B66}"/>
            </c:ext>
          </c:extLst>
        </c:ser>
        <c:ser>
          <c:idx val="2"/>
          <c:order val="2"/>
          <c:tx>
            <c:strRef>
              <c:f>Sheet1!$A$4</c:f>
              <c:strCache>
                <c:ptCount val="1"/>
                <c:pt idx="0">
                  <c:v>250%–399% FPL</c:v>
                </c:pt>
              </c:strCache>
            </c:strRef>
          </c:tx>
          <c:spPr>
            <a:ln w="28575" cap="rnd">
              <a:solidFill>
                <a:srgbClr val="044C7F"/>
              </a:solidFill>
              <a:round/>
            </a:ln>
            <a:effectLst/>
          </c:spPr>
          <c:marker>
            <c:symbol val="none"/>
          </c:marker>
          <c:dLbls>
            <c:dLbl>
              <c:idx val="3"/>
              <c:layout>
                <c:manualLayout>
                  <c:x val="-0.0199929461942258"/>
                  <c:y val="-0.038928677798254"/>
                </c:manualLayout>
              </c:layout>
              <c:spPr>
                <a:noFill/>
                <a:ln>
                  <a:noFill/>
                </a:ln>
                <a:effectLst/>
              </c:spPr>
              <c:txPr>
                <a:bodyPr rot="0" spcFirstLastPara="1" vertOverflow="ellipsis" vert="horz" wrap="square" lIns="38100" tIns="19050" rIns="38100" bIns="19050" anchor="ctr" anchorCtr="1">
                  <a:noAutofit/>
                </a:bodyPr>
                <a:lstStyle/>
                <a:p>
                  <a:pPr>
                    <a:defRPr sz="1400" b="1" i="0" u="none" strike="noStrike" kern="1200" baseline="0">
                      <a:solidFill>
                        <a:schemeClr val="tx2"/>
                      </a:solidFill>
                      <a:latin typeface="+mn-lt"/>
                      <a:ea typeface="+mn-ea"/>
                      <a:cs typeface="+mn-cs"/>
                    </a:defRPr>
                  </a:pPr>
                  <a:endParaRPr lang="en-US"/>
                </a:p>
              </c:txPr>
              <c:dLblPos val="r"/>
              <c:showLegendKey val="0"/>
              <c:showVal val="1"/>
              <c:showCatName val="0"/>
              <c:showSerName val="0"/>
              <c:showPercent val="0"/>
              <c:showBubbleSize val="0"/>
              <c:extLst>
                <c:ext xmlns:c15="http://schemas.microsoft.com/office/drawing/2012/chart" uri="{CE6537A1-D6FC-4f65-9D91-7224C49458BB}">
                  <c15:layout>
                    <c:manualLayout>
                      <c:w val="0.0219305555555555"/>
                      <c:h val="0.0512616704077538"/>
                    </c:manualLayout>
                  </c15:layout>
                </c:ext>
              </c:extLst>
            </c:dLbl>
            <c:dLbl>
              <c:idx val="4"/>
              <c:dLblPos val="r"/>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Sheet1!$B$4:$F$4</c:f>
              <c:numCache>
                <c:formatCode>0</c:formatCode>
                <c:ptCount val="5"/>
                <c:pt idx="0">
                  <c:v>12.16</c:v>
                </c:pt>
                <c:pt idx="1">
                  <c:v>10.08</c:v>
                </c:pt>
                <c:pt idx="2">
                  <c:v>7.26</c:v>
                </c:pt>
                <c:pt idx="3">
                  <c:v>8.040000000000001</c:v>
                </c:pt>
                <c:pt idx="4">
                  <c:v>8.45</c:v>
                </c:pt>
              </c:numCache>
            </c:numRef>
          </c:val>
          <c:smooth val="0"/>
          <c:extLst xmlns:c16r2="http://schemas.microsoft.com/office/drawing/2015/06/chart">
            <c:ext xmlns:c16="http://schemas.microsoft.com/office/drawing/2014/chart" uri="{C3380CC4-5D6E-409C-BE32-E72D297353CC}">
              <c16:uniqueId val="{00000002-12AE-455D-B976-4B1D84704B66}"/>
            </c:ext>
          </c:extLst>
        </c:ser>
        <c:ser>
          <c:idx val="3"/>
          <c:order val="3"/>
          <c:tx>
            <c:strRef>
              <c:f>Sheet1!$A$5</c:f>
              <c:strCache>
                <c:ptCount val="1"/>
                <c:pt idx="0">
                  <c:v>400% FPL or more</c:v>
                </c:pt>
              </c:strCache>
            </c:strRef>
          </c:tx>
          <c:spPr>
            <a:ln w="28575" cap="rnd">
              <a:solidFill>
                <a:srgbClr val="71B254"/>
              </a:solidFill>
              <a:round/>
            </a:ln>
            <a:effectLst/>
          </c:spPr>
          <c:marker>
            <c:symbol val="none"/>
          </c:marker>
          <c:dLbls>
            <c:dLbl>
              <c:idx val="4"/>
              <c:dLblPos val="r"/>
              <c:showLegendKey val="0"/>
              <c:showVal val="1"/>
              <c:showCatName val="0"/>
              <c:showSerName val="0"/>
              <c:showPercent val="0"/>
              <c:showBubbleSize val="0"/>
              <c:extLst>
                <c:ext xmlns:c15="http://schemas.microsoft.com/office/drawing/2012/chart" uri="{CE6537A1-D6FC-4f65-9D91-7224C49458BB}"/>
              </c:extLst>
            </c:dLbl>
            <c:spPr>
              <a:solidFill>
                <a:srgbClr val="FFFFFF"/>
              </a:solid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4"/>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Sheet1!$B$5:$F$5</c:f>
              <c:numCache>
                <c:formatCode>0</c:formatCode>
                <c:ptCount val="5"/>
                <c:pt idx="0">
                  <c:v>3.98</c:v>
                </c:pt>
                <c:pt idx="1">
                  <c:v>2.73</c:v>
                </c:pt>
                <c:pt idx="2">
                  <c:v>2.23</c:v>
                </c:pt>
                <c:pt idx="3">
                  <c:v>2.4</c:v>
                </c:pt>
                <c:pt idx="4">
                  <c:v>4.95</c:v>
                </c:pt>
              </c:numCache>
            </c:numRef>
          </c:val>
          <c:smooth val="0"/>
          <c:extLst xmlns:c16r2="http://schemas.microsoft.com/office/drawing/2015/06/chart">
            <c:ext xmlns:c16="http://schemas.microsoft.com/office/drawing/2014/chart" uri="{C3380CC4-5D6E-409C-BE32-E72D297353CC}">
              <c16:uniqueId val="{00000003-12AE-455D-B976-4B1D84704B66}"/>
            </c:ext>
          </c:extLst>
        </c:ser>
        <c:dLbls>
          <c:showLegendKey val="0"/>
          <c:showVal val="0"/>
          <c:showCatName val="0"/>
          <c:showSerName val="0"/>
          <c:showPercent val="0"/>
          <c:showBubbleSize val="0"/>
        </c:dLbls>
        <c:smooth val="0"/>
        <c:axId val="1417066736"/>
        <c:axId val="1417061408"/>
      </c:lineChart>
      <c:catAx>
        <c:axId val="14170667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17061408"/>
        <c:crosses val="autoZero"/>
        <c:auto val="1"/>
        <c:lblAlgn val="ctr"/>
        <c:lblOffset val="100"/>
        <c:noMultiLvlLbl val="0"/>
      </c:catAx>
      <c:valAx>
        <c:axId val="1417061408"/>
        <c:scaling>
          <c:orientation val="minMax"/>
          <c:max val="5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17066736"/>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r>
              <a:rPr lang="en-US" dirty="0"/>
              <a:t>Percent of adults ages 19–64 who were uninsured</a:t>
            </a:r>
          </a:p>
        </c:rich>
      </c:tx>
      <c:layout>
        <c:manualLayout>
          <c:xMode val="edge"/>
          <c:yMode val="edge"/>
          <c:x val="0.0074426946631671"/>
          <c:y val="0.0163996447953281"/>
        </c:manualLayout>
      </c:layout>
      <c:overlay val="0"/>
      <c:spPr>
        <a:noFill/>
        <a:ln>
          <a:noFill/>
        </a:ln>
        <a:effectLst/>
      </c:spPr>
      <c:txPr>
        <a:bodyPr rot="0" spcFirstLastPara="1" vertOverflow="ellipsis" vert="horz" wrap="square" anchor="ctr" anchorCtr="1"/>
        <a:lstStyle/>
        <a:p>
          <a:pP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434355861767279"/>
          <c:y val="0.13854580030597"/>
          <c:w val="0.84450010936133"/>
          <c:h val="0.727922049961016"/>
        </c:manualLayout>
      </c:layout>
      <c:lineChart>
        <c:grouping val="standard"/>
        <c:varyColors val="0"/>
        <c:ser>
          <c:idx val="0"/>
          <c:order val="0"/>
          <c:tx>
            <c:strRef>
              <c:f>Sheet1!$A$2</c:f>
              <c:strCache>
                <c:ptCount val="1"/>
                <c:pt idx="0">
                  <c:v>State Did Not Expand Medicaid</c:v>
                </c:pt>
              </c:strCache>
            </c:strRef>
          </c:tx>
          <c:spPr>
            <a:ln w="28575" cap="rnd">
              <a:solidFill>
                <a:srgbClr val="F4792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accent2"/>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July–Sept. 2013</c:v>
                </c:pt>
                <c:pt idx="1">
                  <c:v>April–June 2014</c:v>
                </c:pt>
                <c:pt idx="2">
                  <c:v>March–May 2015</c:v>
                </c:pt>
                <c:pt idx="3">
                  <c:v>Feb.–April 2016</c:v>
                </c:pt>
                <c:pt idx="4">
                  <c:v>March–June 2017</c:v>
                </c:pt>
              </c:strCache>
            </c:strRef>
          </c:cat>
          <c:val>
            <c:numRef>
              <c:f>Sheet1!$B$2:$F$2</c:f>
              <c:numCache>
                <c:formatCode>0</c:formatCode>
                <c:ptCount val="5"/>
                <c:pt idx="0">
                  <c:v>22.6</c:v>
                </c:pt>
                <c:pt idx="1">
                  <c:v>19.27</c:v>
                </c:pt>
                <c:pt idx="2">
                  <c:v>18.3</c:v>
                </c:pt>
                <c:pt idx="3">
                  <c:v>16.1</c:v>
                </c:pt>
                <c:pt idx="4">
                  <c:v>19.34</c:v>
                </c:pt>
              </c:numCache>
            </c:numRef>
          </c:val>
          <c:smooth val="0"/>
          <c:extLst xmlns:c16r2="http://schemas.microsoft.com/office/drawing/2015/06/chart">
            <c:ext xmlns:c16="http://schemas.microsoft.com/office/drawing/2014/chart" uri="{C3380CC4-5D6E-409C-BE32-E72D297353CC}">
              <c16:uniqueId val="{00000000-12AE-455D-B976-4B1D84704B66}"/>
            </c:ext>
          </c:extLst>
        </c:ser>
        <c:ser>
          <c:idx val="1"/>
          <c:order val="1"/>
          <c:tx>
            <c:strRef>
              <c:f>Sheet1!$A$3</c:f>
              <c:strCache>
                <c:ptCount val="1"/>
                <c:pt idx="0">
                  <c:v>State Expanded Medicaid</c:v>
                </c:pt>
              </c:strCache>
            </c:strRef>
          </c:tx>
          <c:spPr>
            <a:ln w="28575" cap="rnd">
              <a:solidFill>
                <a:srgbClr val="4ABDBC"/>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Sheet1!$B$1:$F$1</c:f>
              <c:strCache>
                <c:ptCount val="5"/>
                <c:pt idx="0">
                  <c:v>July–Sept. 2013</c:v>
                </c:pt>
                <c:pt idx="1">
                  <c:v>April–June 2014</c:v>
                </c:pt>
                <c:pt idx="2">
                  <c:v>March–May 2015</c:v>
                </c:pt>
                <c:pt idx="3">
                  <c:v>Feb.–April 2016</c:v>
                </c:pt>
                <c:pt idx="4">
                  <c:v>March–June 2017</c:v>
                </c:pt>
              </c:strCache>
            </c:strRef>
          </c:cat>
          <c:val>
            <c:numRef>
              <c:f>Sheet1!$B$3:$F$3</c:f>
              <c:numCache>
                <c:formatCode>0</c:formatCode>
                <c:ptCount val="5"/>
                <c:pt idx="0">
                  <c:v>17.88</c:v>
                </c:pt>
                <c:pt idx="1">
                  <c:v>11.75</c:v>
                </c:pt>
                <c:pt idx="2">
                  <c:v>9.84</c:v>
                </c:pt>
                <c:pt idx="3">
                  <c:v>10.37</c:v>
                </c:pt>
                <c:pt idx="4">
                  <c:v>10.72</c:v>
                </c:pt>
              </c:numCache>
            </c:numRef>
          </c:val>
          <c:smooth val="0"/>
          <c:extLst xmlns:c16r2="http://schemas.microsoft.com/office/drawing/2015/06/chart">
            <c:ext xmlns:c16="http://schemas.microsoft.com/office/drawing/2014/chart" uri="{C3380CC4-5D6E-409C-BE32-E72D297353CC}">
              <c16:uniqueId val="{00000001-12AE-455D-B976-4B1D84704B66}"/>
            </c:ext>
          </c:extLst>
        </c:ser>
        <c:dLbls>
          <c:showLegendKey val="0"/>
          <c:showVal val="0"/>
          <c:showCatName val="0"/>
          <c:showSerName val="0"/>
          <c:showPercent val="0"/>
          <c:showBubbleSize val="0"/>
        </c:dLbls>
        <c:smooth val="0"/>
        <c:axId val="1414229328"/>
        <c:axId val="1414232720"/>
      </c:lineChart>
      <c:catAx>
        <c:axId val="14142293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14232720"/>
        <c:crosses val="autoZero"/>
        <c:auto val="1"/>
        <c:lblAlgn val="ctr"/>
        <c:lblOffset val="100"/>
        <c:noMultiLvlLbl val="0"/>
      </c:catAx>
      <c:valAx>
        <c:axId val="1414232720"/>
        <c:scaling>
          <c:orientation val="minMax"/>
          <c:max val="5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1414229328"/>
        <c:crosses val="autoZero"/>
        <c:crossBetween val="between"/>
        <c:majorUnit val="10.0"/>
      </c:valAx>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0172650640892111"/>
          <c:y val="0.0554559200674441"/>
          <c:w val="0.965469882111904"/>
          <c:h val="0.924221792179881"/>
        </c:manualLayout>
      </c:layout>
      <c:barChart>
        <c:barDir val="bar"/>
        <c:grouping val="stacked"/>
        <c:varyColors val="0"/>
        <c:ser>
          <c:idx val="0"/>
          <c:order val="0"/>
          <c:tx>
            <c:strRef>
              <c:f>Sheet1!$B$1</c:f>
              <c:strCache>
                <c:ptCount val="1"/>
                <c:pt idx="0">
                  <c:v>&lt;100% FPL,  non-expansion</c:v>
                </c:pt>
              </c:strCache>
            </c:strRef>
          </c:tx>
          <c:spPr>
            <a:pattFill prst="dkUpDiag">
              <a:fgClr>
                <a:schemeClr val="accent2">
                  <a:lumMod val="60000"/>
                  <a:lumOff val="40000"/>
                </a:schemeClr>
              </a:fgClr>
              <a:bgClr>
                <a:schemeClr val="tx1">
                  <a:lumMod val="20000"/>
                  <a:lumOff val="80000"/>
                </a:schemeClr>
              </a:bgClr>
            </a:pattFill>
            <a:ln>
              <a:noFill/>
            </a:ln>
            <a:effectLst/>
          </c:spPr>
          <c:invertIfNegative val="0"/>
          <c:cat>
            <c:strRef>
              <c:f>Sheet1!$A$2</c:f>
              <c:strCache>
                <c:ptCount val="1"/>
                <c:pt idx="0">
                  <c:v>Uninsured</c:v>
                </c:pt>
              </c:strCache>
            </c:strRef>
          </c:cat>
          <c:val>
            <c:numRef>
              <c:f>Sheet1!$B$2</c:f>
              <c:numCache>
                <c:formatCode>0.00</c:formatCode>
                <c:ptCount val="1"/>
                <c:pt idx="0">
                  <c:v>0.1501</c:v>
                </c:pt>
              </c:numCache>
            </c:numRef>
          </c:val>
        </c:ser>
        <c:ser>
          <c:idx val="1"/>
          <c:order val="1"/>
          <c:tx>
            <c:strRef>
              <c:f>Sheet1!$C$1</c:f>
              <c:strCache>
                <c:ptCount val="1"/>
                <c:pt idx="0">
                  <c:v>&lt;100% FPL, expansion</c:v>
                </c:pt>
              </c:strCache>
            </c:strRef>
          </c:tx>
          <c:spPr>
            <a:solidFill>
              <a:schemeClr val="accent2">
                <a:lumMod val="20000"/>
                <a:lumOff val="80000"/>
              </a:schemeClr>
            </a:solidFill>
            <a:ln>
              <a:noFill/>
            </a:ln>
            <a:effectLst/>
          </c:spPr>
          <c:invertIfNegative val="0"/>
          <c:cat>
            <c:strRef>
              <c:f>Sheet1!$A$2</c:f>
              <c:strCache>
                <c:ptCount val="1"/>
                <c:pt idx="0">
                  <c:v>Uninsured</c:v>
                </c:pt>
              </c:strCache>
            </c:strRef>
          </c:cat>
          <c:val>
            <c:numRef>
              <c:f>Sheet1!$C$2</c:f>
              <c:numCache>
                <c:formatCode>0.00</c:formatCode>
                <c:ptCount val="1"/>
                <c:pt idx="0">
                  <c:v>0.0722</c:v>
                </c:pt>
              </c:numCache>
            </c:numRef>
          </c:val>
        </c:ser>
        <c:ser>
          <c:idx val="2"/>
          <c:order val="2"/>
          <c:tx>
            <c:strRef>
              <c:f>Sheet1!$D$1</c:f>
              <c:strCache>
                <c:ptCount val="1"/>
                <c:pt idx="0">
                  <c:v>100-137% FPL, expansion</c:v>
                </c:pt>
              </c:strCache>
            </c:strRef>
          </c:tx>
          <c:spPr>
            <a:solidFill>
              <a:schemeClr val="accent2">
                <a:lumMod val="40000"/>
                <a:lumOff val="60000"/>
              </a:schemeClr>
            </a:solidFill>
            <a:ln>
              <a:noFill/>
            </a:ln>
            <a:effectLst/>
          </c:spPr>
          <c:invertIfNegative val="0"/>
          <c:cat>
            <c:strRef>
              <c:f>Sheet1!$A$2</c:f>
              <c:strCache>
                <c:ptCount val="1"/>
                <c:pt idx="0">
                  <c:v>Uninsured</c:v>
                </c:pt>
              </c:strCache>
            </c:strRef>
          </c:cat>
          <c:val>
            <c:numRef>
              <c:f>Sheet1!$D$2</c:f>
              <c:numCache>
                <c:formatCode>0.00</c:formatCode>
                <c:ptCount val="1"/>
                <c:pt idx="0">
                  <c:v>0.0555</c:v>
                </c:pt>
              </c:numCache>
            </c:numRef>
          </c:val>
        </c:ser>
        <c:ser>
          <c:idx val="3"/>
          <c:order val="3"/>
          <c:tx>
            <c:strRef>
              <c:f>Sheet1!$E$1</c:f>
              <c:strCache>
                <c:ptCount val="1"/>
                <c:pt idx="0">
                  <c:v>100-137% FPL, non-expansion</c:v>
                </c:pt>
              </c:strCache>
            </c:strRef>
          </c:tx>
          <c:spPr>
            <a:solidFill>
              <a:schemeClr val="accent2">
                <a:lumMod val="60000"/>
                <a:lumOff val="40000"/>
              </a:schemeClr>
            </a:solidFill>
            <a:ln>
              <a:noFill/>
            </a:ln>
            <a:effectLst/>
          </c:spPr>
          <c:invertIfNegative val="0"/>
          <c:dLbls>
            <c:dLbl>
              <c:idx val="0"/>
              <c:tx>
                <c:rich>
                  <a:bodyPr/>
                  <a:lstStyle/>
                  <a:p>
                    <a:endParaRPr lang="en-US" dirty="0"/>
                  </a:p>
                </c:rich>
              </c:tx>
              <c:dLblPos val="inBase"/>
              <c:showLegendKey val="0"/>
              <c:showVal val="0"/>
              <c:showCatName val="0"/>
              <c:showSerName val="1"/>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dLblPos val="inBase"/>
            <c:showLegendKey val="0"/>
            <c:showVal val="0"/>
            <c:showCatName val="0"/>
            <c:showSerName val="1"/>
            <c:showPercent val="0"/>
            <c:showBubbleSize val="0"/>
            <c:showLeaderLines val="0"/>
            <c:extLst>
              <c:ext xmlns:c15="http://schemas.microsoft.com/office/drawing/2012/chart" uri="{CE6537A1-D6FC-4f65-9D91-7224C49458BB}">
                <c15:showLeaderLines val="0"/>
              </c:ext>
            </c:extLst>
          </c:dLbls>
          <c:cat>
            <c:strRef>
              <c:f>Sheet1!$A$2</c:f>
              <c:strCache>
                <c:ptCount val="1"/>
                <c:pt idx="0">
                  <c:v>Uninsured</c:v>
                </c:pt>
              </c:strCache>
            </c:strRef>
          </c:cat>
          <c:val>
            <c:numRef>
              <c:f>Sheet1!$E$2</c:f>
              <c:numCache>
                <c:formatCode>0.00</c:formatCode>
                <c:ptCount val="1"/>
                <c:pt idx="0">
                  <c:v>0.0639</c:v>
                </c:pt>
              </c:numCache>
            </c:numRef>
          </c:val>
        </c:ser>
        <c:ser>
          <c:idx val="4"/>
          <c:order val="4"/>
          <c:tx>
            <c:strRef>
              <c:f>Sheet1!$F$1</c:f>
              <c:strCache>
                <c:ptCount val="1"/>
                <c:pt idx="0">
                  <c:v>138-399% FPL</c:v>
                </c:pt>
              </c:strCache>
            </c:strRef>
          </c:tx>
          <c:spPr>
            <a:solidFill>
              <a:schemeClr val="accent2"/>
            </a:solidFill>
            <a:ln>
              <a:noFill/>
            </a:ln>
            <a:effectLst/>
          </c:spPr>
          <c:invertIfNegative val="0"/>
          <c:cat>
            <c:strRef>
              <c:f>Sheet1!$A$2</c:f>
              <c:strCache>
                <c:ptCount val="1"/>
                <c:pt idx="0">
                  <c:v>Uninsured</c:v>
                </c:pt>
              </c:strCache>
            </c:strRef>
          </c:cat>
          <c:val>
            <c:numRef>
              <c:f>Sheet1!$F$2</c:f>
              <c:numCache>
                <c:formatCode>0.00</c:formatCode>
                <c:ptCount val="1"/>
                <c:pt idx="0">
                  <c:v>0.2914</c:v>
                </c:pt>
              </c:numCache>
            </c:numRef>
          </c:val>
        </c:ser>
        <c:ser>
          <c:idx val="5"/>
          <c:order val="5"/>
          <c:tx>
            <c:strRef>
              <c:f>Sheet1!$G$1</c:f>
              <c:strCache>
                <c:ptCount val="1"/>
                <c:pt idx="0">
                  <c:v>400%+ FPL</c:v>
                </c:pt>
              </c:strCache>
            </c:strRef>
          </c:tx>
          <c:spPr>
            <a:solidFill>
              <a:schemeClr val="tx1"/>
            </a:solidFill>
            <a:ln>
              <a:noFill/>
            </a:ln>
            <a:effectLst/>
          </c:spPr>
          <c:invertIfNegative val="0"/>
          <c:cat>
            <c:strRef>
              <c:f>Sheet1!$A$2</c:f>
              <c:strCache>
                <c:ptCount val="1"/>
                <c:pt idx="0">
                  <c:v>Uninsured</c:v>
                </c:pt>
              </c:strCache>
            </c:strRef>
          </c:cat>
          <c:val>
            <c:numRef>
              <c:f>Sheet1!$G$2</c:f>
              <c:numCache>
                <c:formatCode>0.00</c:formatCode>
                <c:ptCount val="1"/>
                <c:pt idx="0">
                  <c:v>0.107</c:v>
                </c:pt>
              </c:numCache>
            </c:numRef>
          </c:val>
        </c:ser>
        <c:ser>
          <c:idx val="6"/>
          <c:order val="6"/>
          <c:tx>
            <c:strRef>
              <c:f>Sheet1!$H$1</c:f>
              <c:strCache>
                <c:ptCount val="1"/>
                <c:pt idx="0">
                  <c:v>Foreign-born Latinos</c:v>
                </c:pt>
              </c:strCache>
            </c:strRef>
          </c:tx>
          <c:spPr>
            <a:solidFill>
              <a:schemeClr val="tx1">
                <a:lumMod val="60000"/>
                <a:lumOff val="40000"/>
              </a:schemeClr>
            </a:solidFill>
            <a:ln>
              <a:noFill/>
            </a:ln>
            <a:effectLst/>
          </c:spPr>
          <c:invertIfNegative val="0"/>
          <c:cat>
            <c:strRef>
              <c:f>Sheet1!$A$2</c:f>
              <c:strCache>
                <c:ptCount val="1"/>
                <c:pt idx="0">
                  <c:v>Uninsured</c:v>
                </c:pt>
              </c:strCache>
            </c:strRef>
          </c:cat>
          <c:val>
            <c:numRef>
              <c:f>Sheet1!$H$2</c:f>
              <c:numCache>
                <c:formatCode>0.00</c:formatCode>
                <c:ptCount val="1"/>
                <c:pt idx="0">
                  <c:v>0.2598</c:v>
                </c:pt>
              </c:numCache>
            </c:numRef>
          </c:val>
        </c:ser>
        <c:dLbls>
          <c:showLegendKey val="0"/>
          <c:showVal val="0"/>
          <c:showCatName val="0"/>
          <c:showSerName val="0"/>
          <c:showPercent val="0"/>
          <c:showBubbleSize val="0"/>
        </c:dLbls>
        <c:gapWidth val="238"/>
        <c:overlap val="100"/>
        <c:axId val="1520711968"/>
        <c:axId val="1520719136"/>
      </c:barChart>
      <c:catAx>
        <c:axId val="1520711968"/>
        <c:scaling>
          <c:orientation val="minMax"/>
        </c:scaling>
        <c:delete val="1"/>
        <c:axPos val="l"/>
        <c:numFmt formatCode="General" sourceLinked="1"/>
        <c:majorTickMark val="none"/>
        <c:minorTickMark val="none"/>
        <c:tickLblPos val="nextTo"/>
        <c:crossAx val="1520719136"/>
        <c:crosses val="autoZero"/>
        <c:auto val="1"/>
        <c:lblAlgn val="ctr"/>
        <c:lblOffset val="100"/>
        <c:noMultiLvlLbl val="0"/>
      </c:catAx>
      <c:valAx>
        <c:axId val="1520719136"/>
        <c:scaling>
          <c:orientation val="minMax"/>
          <c:max val="1.0"/>
        </c:scaling>
        <c:delete val="1"/>
        <c:axPos val="b"/>
        <c:majorGridlines>
          <c:spPr>
            <a:ln w="9525" cap="flat" cmpd="sng" algn="ctr">
              <a:noFill/>
              <a:round/>
            </a:ln>
            <a:effectLst/>
          </c:spPr>
        </c:majorGridlines>
        <c:numFmt formatCode="0.00" sourceLinked="1"/>
        <c:majorTickMark val="out"/>
        <c:minorTickMark val="none"/>
        <c:tickLblPos val="nextTo"/>
        <c:crossAx val="152071196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a:solidFill>
                  <a:schemeClr val="tx1"/>
                </a:solidFill>
              </a:rPr>
              <a:t>Percent</a:t>
            </a:r>
            <a:r>
              <a:rPr lang="en-US" sz="1400" i="1" baseline="0" dirty="0">
                <a:solidFill>
                  <a:schemeClr val="tx1"/>
                </a:solidFill>
              </a:rPr>
              <a:t> of uninsured adults ages </a:t>
            </a:r>
            <a:r>
              <a:rPr lang="en-US" sz="1400" i="1" baseline="0" dirty="0" smtClean="0">
                <a:solidFill>
                  <a:schemeClr val="tx1"/>
                </a:solidFill>
              </a:rPr>
              <a:t>19–64 </a:t>
            </a:r>
            <a:r>
              <a:rPr lang="en-US" sz="1400" i="1" baseline="0" dirty="0">
                <a:solidFill>
                  <a:schemeClr val="tx1"/>
                </a:solidFill>
              </a:rPr>
              <a:t>who are </a:t>
            </a:r>
            <a:r>
              <a:rPr lang="en-US" sz="1400" b="1" i="1" baseline="0" dirty="0">
                <a:solidFill>
                  <a:schemeClr val="tx1"/>
                </a:solidFill>
              </a:rPr>
              <a:t>not</a:t>
            </a:r>
            <a:r>
              <a:rPr lang="en-US" sz="1400" i="1" baseline="0" dirty="0">
                <a:solidFill>
                  <a:schemeClr val="tx1"/>
                </a:solidFill>
              </a:rPr>
              <a:t> aware of the marketplaces</a:t>
            </a:r>
            <a:endParaRPr lang="en-US" sz="1400" i="1" dirty="0">
              <a:solidFill>
                <a:schemeClr val="tx1"/>
              </a:solidFill>
            </a:endParaRPr>
          </a:p>
        </c:rich>
      </c:tx>
      <c:layout>
        <c:manualLayout>
          <c:xMode val="edge"/>
          <c:yMode val="edge"/>
          <c:x val="0.00142038169251214"/>
          <c:y val="0.016389129330051"/>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0358444083378466"/>
          <c:y val="0.122195788246977"/>
          <c:w val="0.985428710300101"/>
          <c:h val="0.717551648604959"/>
        </c:manualLayout>
      </c:layout>
      <c:barChart>
        <c:barDir val="col"/>
        <c:grouping val="clustered"/>
        <c:varyColors val="0"/>
        <c:ser>
          <c:idx val="0"/>
          <c:order val="0"/>
          <c:tx>
            <c:strRef>
              <c:f>Sheet1!$B$1</c:f>
              <c:strCache>
                <c:ptCount val="1"/>
                <c:pt idx="0">
                  <c:v>Not aware</c:v>
                </c:pt>
              </c:strCache>
            </c:strRef>
          </c:tx>
          <c:spPr>
            <a:solidFill>
              <a:schemeClr val="tx2"/>
            </a:solidFill>
            <a:ln>
              <a:noFill/>
            </a:ln>
            <a:effectLst/>
          </c:spPr>
          <c:invertIfNegative val="0"/>
          <c:dPt>
            <c:idx val="0"/>
            <c:invertIfNegative val="0"/>
            <c:bubble3D val="0"/>
            <c:spPr>
              <a:solidFill>
                <a:schemeClr val="tx2"/>
              </a:solidFill>
              <a:ln>
                <a:noFill/>
              </a:ln>
              <a:effectLst/>
            </c:spPr>
          </c:dPt>
          <c:dPt>
            <c:idx val="2"/>
            <c:invertIfNegative val="0"/>
            <c:bubble3D val="0"/>
            <c:spPr>
              <a:solidFill>
                <a:schemeClr val="tx2"/>
              </a:solidFill>
              <a:ln>
                <a:noFill/>
              </a:ln>
              <a:effectLst/>
            </c:spPr>
          </c:dPt>
          <c:dPt>
            <c:idx val="3"/>
            <c:invertIfNegative val="0"/>
            <c:bubble3D val="0"/>
            <c:spPr>
              <a:solidFill>
                <a:schemeClr val="tx2"/>
              </a:solidFill>
              <a:ln>
                <a:noFill/>
              </a:ln>
              <a:effectLst/>
            </c:spPr>
          </c:dPt>
          <c:dPt>
            <c:idx val="9"/>
            <c:invertIfNegative val="0"/>
            <c:bubble3D val="0"/>
            <c:spPr>
              <a:solidFill>
                <a:schemeClr val="tx2"/>
              </a:solidFill>
              <a:ln>
                <a:noFill/>
              </a:ln>
              <a:effectLst/>
            </c:spPr>
          </c:dPt>
          <c:dPt>
            <c:idx val="10"/>
            <c:invertIfNegative val="0"/>
            <c:bubble3D val="0"/>
            <c:spPr>
              <a:solidFill>
                <a:schemeClr val="tx2"/>
              </a:solidFill>
              <a:ln>
                <a:noFill/>
              </a:ln>
              <a:effectLst/>
            </c:spPr>
          </c:dPt>
          <c:dPt>
            <c:idx val="11"/>
            <c:invertIfNegative val="0"/>
            <c:bubble3D val="0"/>
            <c:spPr>
              <a:solidFill>
                <a:schemeClr val="tx2"/>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Total</c:v>
                </c:pt>
                <c:pt idx="2">
                  <c:v>&lt;250% FPL</c:v>
                </c:pt>
                <c:pt idx="3">
                  <c:v>250%+ FPL</c:v>
                </c:pt>
                <c:pt idx="5">
                  <c:v>Latino</c:v>
                </c:pt>
                <c:pt idx="6">
                  <c:v>Black</c:v>
                </c:pt>
                <c:pt idx="7">
                  <c:v>White</c:v>
                </c:pt>
                <c:pt idx="9">
                  <c:v>19–34</c:v>
                </c:pt>
                <c:pt idx="10">
                  <c:v>35–49</c:v>
                </c:pt>
                <c:pt idx="11">
                  <c:v>50–64</c:v>
                </c:pt>
              </c:strCache>
            </c:strRef>
          </c:cat>
          <c:val>
            <c:numRef>
              <c:f>Sheet1!$B$2:$B$13</c:f>
              <c:numCache>
                <c:formatCode>General</c:formatCode>
                <c:ptCount val="12"/>
                <c:pt idx="0" formatCode="0">
                  <c:v>39.6</c:v>
                </c:pt>
                <c:pt idx="2" formatCode="0">
                  <c:v>42.86</c:v>
                </c:pt>
                <c:pt idx="3" formatCode="0">
                  <c:v>28.67</c:v>
                </c:pt>
                <c:pt idx="5" formatCode="0">
                  <c:v>55.46</c:v>
                </c:pt>
                <c:pt idx="6" formatCode="0">
                  <c:v>47.06</c:v>
                </c:pt>
                <c:pt idx="7" formatCode="0">
                  <c:v>25.04</c:v>
                </c:pt>
                <c:pt idx="9" formatCode="0">
                  <c:v>41.32</c:v>
                </c:pt>
                <c:pt idx="10" formatCode="0">
                  <c:v>34.97</c:v>
                </c:pt>
                <c:pt idx="11" formatCode="0">
                  <c:v>43.85</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5"/>
        <c:overlap val="-27"/>
        <c:axId val="1494431440"/>
        <c:axId val="1494850928"/>
      </c:barChart>
      <c:catAx>
        <c:axId val="149443144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ctr" anchorCtr="1"/>
          <a:lstStyle/>
          <a:p>
            <a:pPr>
              <a:defRPr sz="1400" b="0" i="0" u="none" strike="noStrike" kern="1200" baseline="0">
                <a:solidFill>
                  <a:schemeClr val="tx1"/>
                </a:solidFill>
                <a:latin typeface="InterFace" charset="0"/>
                <a:ea typeface="InterFace" charset="0"/>
                <a:cs typeface="InterFace" charset="0"/>
              </a:defRPr>
            </a:pPr>
            <a:endParaRPr lang="en-US"/>
          </a:p>
        </c:txPr>
        <c:crossAx val="1494850928"/>
        <c:crosses val="autoZero"/>
        <c:auto val="1"/>
        <c:lblAlgn val="ctr"/>
        <c:lblOffset val="100"/>
        <c:noMultiLvlLbl val="0"/>
      </c:catAx>
      <c:valAx>
        <c:axId val="1494850928"/>
        <c:scaling>
          <c:orientation val="minMax"/>
        </c:scaling>
        <c:delete val="1"/>
        <c:axPos val="l"/>
        <c:majorGridlines>
          <c:spPr>
            <a:ln w="9525" cap="flat" cmpd="sng" algn="ctr">
              <a:noFill/>
              <a:round/>
            </a:ln>
            <a:effectLst/>
          </c:spPr>
        </c:majorGridlines>
        <c:numFmt formatCode="0" sourceLinked="1"/>
        <c:majorTickMark val="none"/>
        <c:minorTickMark val="none"/>
        <c:tickLblPos val="nextTo"/>
        <c:crossAx val="1494431440"/>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r>
              <a:rPr lang="en-US" sz="1400" i="1" dirty="0"/>
              <a:t>Percent of uninsured adults ages </a:t>
            </a:r>
            <a:r>
              <a:rPr lang="en-US" sz="1400" i="1" dirty="0" smtClean="0"/>
              <a:t>19–64 who </a:t>
            </a:r>
            <a:r>
              <a:rPr lang="en-US" sz="1400" i="1" dirty="0"/>
              <a:t>were aware of the marketplaces </a:t>
            </a:r>
            <a:r>
              <a:rPr lang="en-US" sz="1400" i="1" dirty="0" smtClean="0"/>
              <a:t/>
            </a:r>
            <a:br>
              <a:rPr lang="en-US" sz="1400" i="1" dirty="0" smtClean="0"/>
            </a:br>
            <a:r>
              <a:rPr lang="en-US" sz="1400" i="1" dirty="0" smtClean="0"/>
              <a:t>but </a:t>
            </a:r>
            <a:r>
              <a:rPr lang="en-US" sz="1400" i="1" dirty="0"/>
              <a:t>did not visit to shop for coverage</a:t>
            </a:r>
          </a:p>
        </c:rich>
      </c:tx>
      <c:layout>
        <c:manualLayout>
          <c:xMode val="edge"/>
          <c:yMode val="edge"/>
          <c:x val="9.44326403643974E-6"/>
          <c:y val="0.0299097646043297"/>
        </c:manualLayout>
      </c:layout>
      <c:overlay val="0"/>
      <c:spPr>
        <a:noFill/>
        <a:ln>
          <a:noFill/>
        </a:ln>
        <a:effectLst/>
      </c:spPr>
      <c:txPr>
        <a:bodyPr rot="0" spcFirstLastPara="1" vertOverflow="ellipsis" vert="horz" wrap="square" anchor="ctr" anchorCtr="1"/>
        <a:lstStyle/>
        <a:p>
          <a:pPr algn="l">
            <a:defRPr sz="1862" b="0"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466889460491007"/>
          <c:y val="0.196977413845196"/>
          <c:w val="0.936045995006851"/>
          <c:h val="0.715651471522207"/>
        </c:manualLayout>
      </c:layout>
      <c:barChart>
        <c:barDir val="col"/>
        <c:grouping val="clustered"/>
        <c:varyColors val="0"/>
        <c:ser>
          <c:idx val="0"/>
          <c:order val="0"/>
          <c:tx>
            <c:strRef>
              <c:f>Sheet1!$B$1</c:f>
              <c:strCache>
                <c:ptCount val="1"/>
                <c:pt idx="0">
                  <c:v>Rate</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You didn’t think you could afford health insurance </c:v>
                </c:pt>
                <c:pt idx="1">
                  <c:v>You didn’t think you would be eligible for health insurance</c:v>
                </c:pt>
                <c:pt idx="2">
                  <c:v>You thought the Affordable Care Act was going to be repealed</c:v>
                </c:pt>
                <c:pt idx="3">
                  <c:v>You don’t think you need health insurance</c:v>
                </c:pt>
                <c:pt idx="4">
                  <c:v>You went someplace else to look for health insurance coverage</c:v>
                </c:pt>
                <c:pt idx="5">
                  <c:v>Some other reason</c:v>
                </c:pt>
              </c:strCache>
            </c:strRef>
          </c:cat>
          <c:val>
            <c:numRef>
              <c:f>Sheet1!$B$2:$B$7</c:f>
              <c:numCache>
                <c:formatCode>0</c:formatCode>
                <c:ptCount val="6"/>
                <c:pt idx="0">
                  <c:v>59.0</c:v>
                </c:pt>
                <c:pt idx="1">
                  <c:v>37.95</c:v>
                </c:pt>
                <c:pt idx="2">
                  <c:v>33.7</c:v>
                </c:pt>
                <c:pt idx="3">
                  <c:v>29.87</c:v>
                </c:pt>
                <c:pt idx="4">
                  <c:v>14.6</c:v>
                </c:pt>
                <c:pt idx="5">
                  <c:v>25.82</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100"/>
        <c:overlap val="-29"/>
        <c:axId val="1414323584"/>
        <c:axId val="1414329648"/>
      </c:barChart>
      <c:catAx>
        <c:axId val="14143235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414329648"/>
        <c:crosses val="autoZero"/>
        <c:auto val="1"/>
        <c:lblAlgn val="ctr"/>
        <c:lblOffset val="100"/>
        <c:noMultiLvlLbl val="0"/>
      </c:catAx>
      <c:valAx>
        <c:axId val="1414329648"/>
        <c:scaling>
          <c:orientation val="minMax"/>
        </c:scaling>
        <c:delete val="1"/>
        <c:axPos val="l"/>
        <c:numFmt formatCode="0" sourceLinked="1"/>
        <c:majorTickMark val="none"/>
        <c:minorTickMark val="none"/>
        <c:tickLblPos val="nextTo"/>
        <c:crossAx val="1414323584"/>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1400" b="0" i="1" u="none" strike="noStrike" kern="1200" spc="0" baseline="0">
                <a:solidFill>
                  <a:schemeClr val="tx1"/>
                </a:solidFill>
                <a:latin typeface="+mn-lt"/>
                <a:ea typeface="+mn-ea"/>
                <a:cs typeface="+mn-cs"/>
              </a:defRPr>
            </a:pPr>
            <a:r>
              <a:rPr lang="en-US" sz="1400" i="1" dirty="0">
                <a:solidFill>
                  <a:schemeClr val="tx1"/>
                </a:solidFill>
              </a:rPr>
              <a:t>Adults ages </a:t>
            </a:r>
            <a:r>
              <a:rPr lang="en-US" sz="1400" i="1" dirty="0" smtClean="0">
                <a:solidFill>
                  <a:schemeClr val="tx1"/>
                </a:solidFill>
              </a:rPr>
              <a:t>19–64 </a:t>
            </a:r>
            <a:r>
              <a:rPr lang="en-US" sz="1400" i="1" dirty="0">
                <a:solidFill>
                  <a:schemeClr val="tx1"/>
                </a:solidFill>
              </a:rPr>
              <a:t>who </a:t>
            </a:r>
            <a:r>
              <a:rPr lang="en-US" sz="1400" i="1" dirty="0" smtClean="0">
                <a:solidFill>
                  <a:schemeClr val="tx1"/>
                </a:solidFill>
              </a:rPr>
              <a:t>were </a:t>
            </a:r>
            <a:r>
              <a:rPr lang="en-US" sz="1400" i="1" u="none" dirty="0" smtClean="0">
                <a:solidFill>
                  <a:schemeClr val="tx1"/>
                </a:solidFill>
              </a:rPr>
              <a:t>uninsured</a:t>
            </a:r>
            <a:r>
              <a:rPr lang="en-US" sz="1400" i="1" u="none" dirty="0">
                <a:solidFill>
                  <a:schemeClr val="tx1"/>
                </a:solidFill>
              </a:rPr>
              <a:t>, </a:t>
            </a:r>
            <a:r>
              <a:rPr lang="en-US" sz="1400" i="1" dirty="0" smtClean="0">
                <a:solidFill>
                  <a:schemeClr val="tx1"/>
                </a:solidFill>
              </a:rPr>
              <a:t>visited </a:t>
            </a:r>
            <a:r>
              <a:rPr lang="en-US" sz="1400" i="1" dirty="0">
                <a:solidFill>
                  <a:schemeClr val="tx1"/>
                </a:solidFill>
              </a:rPr>
              <a:t>the</a:t>
            </a:r>
            <a:r>
              <a:rPr lang="en-US" sz="1400" i="1" baseline="0" dirty="0">
                <a:solidFill>
                  <a:schemeClr val="tx1"/>
                </a:solidFill>
              </a:rPr>
              <a:t> </a:t>
            </a:r>
            <a:r>
              <a:rPr lang="en-US" sz="1400" i="1" baseline="0" dirty="0" smtClean="0">
                <a:solidFill>
                  <a:schemeClr val="tx1"/>
                </a:solidFill>
              </a:rPr>
              <a:t>marketplace, did </a:t>
            </a:r>
            <a:r>
              <a:rPr lang="en-US" sz="1400" i="1" baseline="0" dirty="0">
                <a:solidFill>
                  <a:schemeClr val="tx1"/>
                </a:solidFill>
              </a:rPr>
              <a:t>not select </a:t>
            </a:r>
            <a:r>
              <a:rPr lang="en-US" sz="1400" i="1" baseline="0" dirty="0" smtClean="0">
                <a:solidFill>
                  <a:schemeClr val="tx1"/>
                </a:solidFill>
              </a:rPr>
              <a:t>coverage,</a:t>
            </a:r>
            <a:br>
              <a:rPr lang="en-US" sz="1400" i="1" baseline="0" dirty="0" smtClean="0">
                <a:solidFill>
                  <a:schemeClr val="tx1"/>
                </a:solidFill>
              </a:rPr>
            </a:br>
            <a:r>
              <a:rPr lang="en-US" sz="1400" i="1" baseline="0" dirty="0" smtClean="0">
                <a:solidFill>
                  <a:schemeClr val="tx1"/>
                </a:solidFill>
              </a:rPr>
              <a:t>and </a:t>
            </a:r>
            <a:r>
              <a:rPr lang="en-US" sz="1400" i="1" baseline="0" dirty="0">
                <a:solidFill>
                  <a:schemeClr val="tx1"/>
                </a:solidFill>
              </a:rPr>
              <a:t>did not obtain health insurance </a:t>
            </a:r>
            <a:r>
              <a:rPr lang="en-US" sz="1400" i="1" baseline="0" dirty="0" smtClean="0">
                <a:solidFill>
                  <a:schemeClr val="tx1"/>
                </a:solidFill>
              </a:rPr>
              <a:t>through </a:t>
            </a:r>
            <a:r>
              <a:rPr lang="en-US" sz="1400" i="1" baseline="0" dirty="0">
                <a:solidFill>
                  <a:schemeClr val="tx1"/>
                </a:solidFill>
              </a:rPr>
              <a:t>a difference source</a:t>
            </a:r>
            <a:endParaRPr lang="en-US" sz="1400" i="1" dirty="0">
              <a:solidFill>
                <a:schemeClr val="tx1"/>
              </a:solidFill>
            </a:endParaRPr>
          </a:p>
        </c:rich>
      </c:tx>
      <c:layout>
        <c:manualLayout>
          <c:xMode val="edge"/>
          <c:yMode val="edge"/>
          <c:x val="0.145420378008304"/>
          <c:y val="0.880873178810713"/>
        </c:manualLayout>
      </c:layout>
      <c:overlay val="0"/>
      <c:spPr>
        <a:noFill/>
        <a:ln>
          <a:noFill/>
        </a:ln>
        <a:effectLst/>
      </c:spPr>
      <c:txPr>
        <a:bodyPr rot="0" spcFirstLastPara="1" vertOverflow="ellipsis" vert="horz" wrap="square" anchor="ctr" anchorCtr="1"/>
        <a:lstStyle/>
        <a:p>
          <a:pPr algn="ctr">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371969837103695"/>
          <c:y val="0.174576500392642"/>
          <c:w val="0.258140510214001"/>
          <c:h val="0.606598835023642"/>
        </c:manualLayout>
      </c:layout>
      <c:pieChart>
        <c:varyColors val="1"/>
        <c:ser>
          <c:idx val="0"/>
          <c:order val="0"/>
          <c:tx>
            <c:strRef>
              <c:f>Sheet1!$B$1</c:f>
              <c:strCache>
                <c:ptCount val="1"/>
                <c:pt idx="0">
                  <c:v>Sales</c:v>
                </c:pt>
              </c:strCache>
            </c:strRef>
          </c:tx>
          <c:spPr>
            <a:ln>
              <a:noFill/>
            </a:ln>
          </c:spPr>
          <c:dPt>
            <c:idx val="0"/>
            <c:bubble3D val="0"/>
            <c:spPr>
              <a:solidFill>
                <a:schemeClr val="accent2"/>
              </a:solidFill>
              <a:ln w="19050">
                <a:noFill/>
              </a:ln>
              <a:effectLst/>
            </c:spPr>
            <c:extLst xmlns:c16r2="http://schemas.microsoft.com/office/drawing/2015/06/chart">
              <c:ext xmlns:c16="http://schemas.microsoft.com/office/drawing/2014/chart" uri="{C3380CC4-5D6E-409C-BE32-E72D297353CC}">
                <c16:uniqueId val="{00000001-D33E-408B-9576-CD7D43CD02FB}"/>
              </c:ext>
            </c:extLst>
          </c:dPt>
          <c:dPt>
            <c:idx val="1"/>
            <c:bubble3D val="0"/>
            <c:spPr>
              <a:solidFill>
                <a:schemeClr val="bg2"/>
              </a:solidFill>
              <a:ln w="19050">
                <a:noFill/>
              </a:ln>
              <a:effectLst/>
            </c:spPr>
            <c:extLst xmlns:c16r2="http://schemas.microsoft.com/office/drawing/2015/06/chart">
              <c:ext xmlns:c16="http://schemas.microsoft.com/office/drawing/2014/chart" uri="{C3380CC4-5D6E-409C-BE32-E72D297353CC}">
                <c16:uniqueId val="{00000003-D33E-408B-9576-CD7D43CD02FB}"/>
              </c:ext>
            </c:extLst>
          </c:dPt>
          <c:dPt>
            <c:idx val="2"/>
            <c:bubble3D val="0"/>
            <c:spPr>
              <a:solidFill>
                <a:schemeClr val="tx1"/>
              </a:solidFill>
              <a:ln w="19050">
                <a:noFill/>
              </a:ln>
              <a:effectLst/>
            </c:spPr>
            <c:extLst xmlns:c16r2="http://schemas.microsoft.com/office/drawing/2015/06/chart">
              <c:ext xmlns:c16="http://schemas.microsoft.com/office/drawing/2014/chart" uri="{C3380CC4-5D6E-409C-BE32-E72D297353CC}">
                <c16:uniqueId val="{00000005-D33E-408B-9576-CD7D43CD02FB}"/>
              </c:ext>
            </c:extLst>
          </c:dPt>
          <c:dPt>
            <c:idx val="3"/>
            <c:bubble3D val="0"/>
            <c:spPr>
              <a:solidFill>
                <a:schemeClr val="tx1">
                  <a:lumMod val="60000"/>
                  <a:lumOff val="40000"/>
                </a:schemeClr>
              </a:solidFill>
              <a:ln w="19050">
                <a:noFill/>
              </a:ln>
              <a:effectLst/>
            </c:spPr>
            <c:extLst xmlns:c16r2="http://schemas.microsoft.com/office/drawing/2015/06/chart">
              <c:ext xmlns:c16="http://schemas.microsoft.com/office/drawing/2014/chart" uri="{C3380CC4-5D6E-409C-BE32-E72D297353CC}">
                <c16:uniqueId val="{00000007-D33E-408B-9576-CD7D43CD02FB}"/>
              </c:ext>
            </c:extLst>
          </c:dPt>
          <c:dLbls>
            <c:dLbl>
              <c:idx val="0"/>
              <c:layout>
                <c:manualLayout>
                  <c:x val="-0.0299698093293894"/>
                  <c:y val="-0.0793611426709662"/>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InterFace" charset="0"/>
                        <a:ea typeface="InterFace" charset="0"/>
                        <a:cs typeface="InterFace" charset="0"/>
                      </a:defRPr>
                    </a:pPr>
                    <a:fld id="{51A4B9E7-9712-9E47-8867-4771A29472E6}" type="VALUE">
                      <a:rPr lang="mr-IN" sz="2400" smtClean="0">
                        <a:solidFill>
                          <a:schemeClr val="accent2"/>
                        </a:solidFill>
                      </a:rPr>
                      <a:pPr>
                        <a:defRPr sz="2400" b="1">
                          <a:solidFill>
                            <a:schemeClr val="tx2"/>
                          </a:solidFill>
                          <a:latin typeface="InterFace" charset="0"/>
                          <a:ea typeface="InterFace" charset="0"/>
                          <a:cs typeface="InterFace" charset="0"/>
                        </a:defRPr>
                      </a:pPr>
                      <a:t>[VALUE]</a:t>
                    </a:fld>
                    <a:r>
                      <a:rPr lang="mr-IN" sz="2400" dirty="0" smtClean="0">
                        <a:solidFill>
                          <a:schemeClr val="accent2"/>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2"/>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1"/>
              <c:layout>
                <c:manualLayout>
                  <c:x val="-0.0109808496160203"/>
                  <c:y val="-0.0160826469064844"/>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bg2"/>
                        </a:solidFill>
                        <a:latin typeface="InterFace" charset="0"/>
                        <a:ea typeface="InterFace" charset="0"/>
                        <a:cs typeface="InterFace" charset="0"/>
                      </a:defRPr>
                    </a:pPr>
                    <a:fld id="{79A7E3A8-63DB-9946-9FF2-AD3D9DE2DB08}" type="VALUE">
                      <a:rPr lang="mr-IN" sz="2400" smtClean="0">
                        <a:solidFill>
                          <a:schemeClr val="bg2"/>
                        </a:solidFill>
                      </a:rPr>
                      <a:pPr>
                        <a:defRPr sz="2400" b="1">
                          <a:solidFill>
                            <a:schemeClr val="bg2"/>
                          </a:solidFill>
                          <a:latin typeface="InterFace" charset="0"/>
                          <a:ea typeface="InterFace" charset="0"/>
                          <a:cs typeface="InterFace" charset="0"/>
                        </a:defRPr>
                      </a:pPr>
                      <a:t>[VALUE]</a:t>
                    </a:fld>
                    <a:r>
                      <a:rPr lang="mr-IN" sz="2400" smtClean="0">
                        <a:solidFill>
                          <a:schemeClr val="bg2"/>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2"/>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2"/>
              <c:layout>
                <c:manualLayout>
                  <c:x val="0.0185710119568387"/>
                  <c:y val="0.0416704085980184"/>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nterFace" charset="0"/>
                        <a:ea typeface="InterFace" charset="0"/>
                        <a:cs typeface="InterFace" charset="0"/>
                      </a:defRPr>
                    </a:pPr>
                    <a:fld id="{C26912DD-DDC1-3244-884E-A3BA92EBC9F4}" type="VALUE">
                      <a:rPr lang="mr-IN" sz="2400" smtClean="0">
                        <a:solidFill>
                          <a:schemeClr val="tx1"/>
                        </a:solidFill>
                      </a:rPr>
                      <a:pPr>
                        <a:defRPr sz="2400" b="1">
                          <a:solidFill>
                            <a:schemeClr val="tx1"/>
                          </a:solidFill>
                          <a:latin typeface="InterFace" charset="0"/>
                          <a:ea typeface="InterFace" charset="0"/>
                          <a:cs typeface="InterFace" charset="0"/>
                        </a:defRPr>
                      </a:pPr>
                      <a:t>[VALUE]</a:t>
                    </a:fld>
                    <a:r>
                      <a:rPr lang="mr-IN" sz="2400" smtClean="0">
                        <a:solidFill>
                          <a:schemeClr val="tx1"/>
                        </a:solidFill>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dLbl>
              <c:idx val="3"/>
              <c:layout>
                <c:manualLayout>
                  <c:x val="0.000370064853004485"/>
                  <c:y val="0.0089271169236939"/>
                </c:manualLayout>
              </c:layout>
              <c:tx>
                <c:rich>
                  <a:bodyPr rot="0" spcFirstLastPara="1" vertOverflow="ellipsis" vert="horz" wrap="square" lIns="38100" tIns="19050" rIns="38100" bIns="19050" anchor="ctr" anchorCtr="1">
                    <a:spAutoFit/>
                  </a:bodyPr>
                  <a:lstStyle/>
                  <a:p>
                    <a:pPr>
                      <a:defRPr sz="2400" b="1" i="0" u="none" strike="noStrike" kern="1200" baseline="0">
                        <a:solidFill>
                          <a:schemeClr val="tx1">
                            <a:lumMod val="60000"/>
                            <a:lumOff val="40000"/>
                          </a:schemeClr>
                        </a:solidFill>
                        <a:latin typeface="InterFace" charset="0"/>
                        <a:ea typeface="InterFace" charset="0"/>
                        <a:cs typeface="InterFace" charset="0"/>
                      </a:defRPr>
                    </a:pPr>
                    <a:fld id="{7578CB17-E18E-2C4A-9329-A10D29EB6365}" type="VALUE">
                      <a:rPr lang="mr-IN" sz="2400" b="1" i="0" smtClean="0">
                        <a:solidFill>
                          <a:schemeClr val="tx1">
                            <a:lumMod val="60000"/>
                            <a:lumOff val="40000"/>
                          </a:schemeClr>
                        </a:solidFill>
                        <a:latin typeface="InterFace" charset="0"/>
                        <a:ea typeface="InterFace" charset="0"/>
                        <a:cs typeface="InterFace" charset="0"/>
                      </a:rPr>
                      <a:pPr>
                        <a:defRPr sz="2400" b="1">
                          <a:solidFill>
                            <a:schemeClr val="tx1">
                              <a:lumMod val="60000"/>
                              <a:lumOff val="40000"/>
                            </a:schemeClr>
                          </a:solidFill>
                          <a:latin typeface="InterFace" charset="0"/>
                          <a:ea typeface="InterFace" charset="0"/>
                          <a:cs typeface="InterFace" charset="0"/>
                        </a:defRPr>
                      </a:pPr>
                      <a:t>[VALUE]</a:t>
                    </a:fld>
                    <a:r>
                      <a:rPr lang="mr-IN" sz="2400" b="1" i="0" dirty="0" smtClean="0">
                        <a:solidFill>
                          <a:schemeClr val="tx1">
                            <a:lumMod val="60000"/>
                            <a:lumOff val="40000"/>
                          </a:schemeClr>
                        </a:solidFill>
                        <a:latin typeface="InterFace" charset="0"/>
                        <a:ea typeface="InterFace" charset="0"/>
                        <a:cs typeface="InterFace" charset="0"/>
                      </a:rPr>
                      <a:t>%</a:t>
                    </a:r>
                  </a:p>
                </c:rich>
              </c:tx>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tx1">
                          <a:lumMod val="60000"/>
                          <a:lumOff val="40000"/>
                        </a:schemeClr>
                      </a:solidFill>
                      <a:latin typeface="InterFace" charset="0"/>
                      <a:ea typeface="InterFace" charset="0"/>
                      <a:cs typeface="InterFace" charset="0"/>
                    </a:defRPr>
                  </a:pPr>
                  <a:endParaRPr lang="en-US"/>
                </a:p>
              </c:txPr>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Lst>
            </c:dLbl>
            <c:spPr>
              <a:noFill/>
              <a:ln>
                <a:noFill/>
              </a:ln>
              <a:effectLst/>
            </c:spPr>
            <c:txPr>
              <a:bodyPr rot="0" spcFirstLastPara="1" vertOverflow="ellipsis" vert="horz" wrap="square" lIns="38100" tIns="19050" rIns="38100" bIns="19050" anchor="ctr" anchorCtr="1">
                <a:spAutoFit/>
              </a:bodyPr>
              <a:lstStyle/>
              <a:p>
                <a:pPr>
                  <a:defRPr sz="2400" b="1" i="0" u="none" strike="noStrike" kern="1200" baseline="0">
                    <a:solidFill>
                      <a:schemeClr val="bg1"/>
                    </a:solidFill>
                    <a:latin typeface="InterFace" charset="0"/>
                    <a:ea typeface="InterFace" charset="0"/>
                    <a:cs typeface="InterFace" charset="0"/>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extLst>
          </c:dLbls>
          <c:cat>
            <c:strRef>
              <c:f>Sheet1!$A$2:$A$5</c:f>
              <c:strCache>
                <c:ptCount val="4"/>
                <c:pt idx="0">
                  <c:v>You could not find a plan you could afford</c:v>
                </c:pt>
                <c:pt idx="1">
                  <c:v>You decided you didn't need health insurance</c:v>
                </c:pt>
                <c:pt idx="2">
                  <c:v>Some other reason</c:v>
                </c:pt>
                <c:pt idx="3">
                  <c:v>DK/Refused</c:v>
                </c:pt>
              </c:strCache>
            </c:strRef>
          </c:cat>
          <c:val>
            <c:numRef>
              <c:f>Sheet1!$B$2:$B$5</c:f>
              <c:numCache>
                <c:formatCode>0</c:formatCode>
                <c:ptCount val="4"/>
                <c:pt idx="0">
                  <c:v>74.07</c:v>
                </c:pt>
                <c:pt idx="1">
                  <c:v>3.18</c:v>
                </c:pt>
                <c:pt idx="2">
                  <c:v>22.16399999999999</c:v>
                </c:pt>
                <c:pt idx="3">
                  <c:v>0.58</c:v>
                </c:pt>
              </c:numCache>
            </c:numRef>
          </c:val>
          <c:extLst xmlns:c16r2="http://schemas.microsoft.com/office/drawing/2015/06/chart">
            <c:ext xmlns:c16="http://schemas.microsoft.com/office/drawing/2014/chart" uri="{C3380CC4-5D6E-409C-BE32-E72D297353CC}">
              <c16:uniqueId val="{00000008-D33E-408B-9576-CD7D43CD02FB}"/>
            </c:ext>
          </c:extLst>
        </c:ser>
        <c:dLbls>
          <c:showLegendKey val="0"/>
          <c:showVal val="0"/>
          <c:showCatName val="0"/>
          <c:showSerName val="0"/>
          <c:showPercent val="0"/>
          <c:showBubbleSize val="0"/>
          <c:showLeaderLines val="0"/>
        </c:dLbls>
        <c:firstSliceAng val="93"/>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r>
              <a:rPr lang="en-US" sz="1400" i="1" dirty="0" smtClean="0"/>
              <a:t>Percent of adults ages 19–64 who visited the marketplace </a:t>
            </a:r>
            <a:br>
              <a:rPr lang="en-US" sz="1400" i="1" dirty="0" smtClean="0"/>
            </a:br>
            <a:r>
              <a:rPr lang="en-US" sz="1400" i="1" dirty="0" smtClean="0"/>
              <a:t>and obtained marketplace or Medicaid coverage</a:t>
            </a:r>
            <a:endParaRPr lang="en-US" sz="1400" i="1" dirty="0"/>
          </a:p>
        </c:rich>
      </c:tx>
      <c:layout>
        <c:manualLayout>
          <c:xMode val="edge"/>
          <c:yMode val="edge"/>
          <c:x val="2.06115956428188E-5"/>
          <c:y val="0.0251261689076766"/>
        </c:manualLayout>
      </c:layout>
      <c:overlay val="0"/>
      <c:spPr>
        <a:noFill/>
        <a:ln>
          <a:noFill/>
        </a:ln>
        <a:effectLst/>
      </c:spPr>
      <c:txPr>
        <a:bodyPr rot="0" spcFirstLastPara="1" vertOverflow="ellipsis" vert="horz" wrap="square" anchor="ctr" anchorCtr="1"/>
        <a:lstStyle/>
        <a:p>
          <a:pPr algn="l">
            <a:defRPr sz="1400" b="0" i="1"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000494678295427658"/>
          <c:y val="0.196977413845196"/>
          <c:w val="0.982240189459142"/>
          <c:h val="0.668723905384878"/>
        </c:manualLayout>
      </c:layout>
      <c:barChart>
        <c:barDir val="col"/>
        <c:grouping val="clustered"/>
        <c:varyColors val="0"/>
        <c:ser>
          <c:idx val="0"/>
          <c:order val="0"/>
          <c:tx>
            <c:strRef>
              <c:f>Sheet1!$B$1</c:f>
              <c:strCache>
                <c:ptCount val="1"/>
                <c:pt idx="0">
                  <c:v>Rate</c:v>
                </c:pt>
              </c:strCache>
            </c:strRef>
          </c:tx>
          <c:spPr>
            <a:solidFill>
              <a:schemeClr val="tx2"/>
            </a:solidFill>
            <a:ln>
              <a:noFill/>
            </a:ln>
            <a:effectLst/>
          </c:spPr>
          <c:invertIfNegative val="0"/>
          <c:dLbls>
            <c:spPr>
              <a:noFill/>
              <a:ln>
                <a:noFill/>
              </a:ln>
              <a:effectLst/>
            </c:spPr>
            <c:txPr>
              <a:bodyPr rot="0" spcFirstLastPara="1" vertOverflow="ellipsis" vert="horz" wrap="square" anchor="ctr" anchorCtr="1"/>
              <a:lstStyle/>
              <a:p>
                <a:pPr>
                  <a:defRPr sz="1400" b="1" i="0" u="none" strike="noStrike" kern="1200" baseline="0">
                    <a:solidFill>
                      <a:schemeClr val="bg1"/>
                    </a:solidFill>
                    <a:latin typeface="+mn-lt"/>
                    <a:ea typeface="+mn-ea"/>
                    <a:cs typeface="+mn-cs"/>
                  </a:defRPr>
                </a:pPr>
                <a:endParaRPr lang="en-US"/>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Personal assistance</c:v>
                </c:pt>
                <c:pt idx="1">
                  <c:v>No personal assistance</c:v>
                </c:pt>
              </c:strCache>
            </c:strRef>
          </c:cat>
          <c:val>
            <c:numRef>
              <c:f>Sheet1!$B$2:$B$3</c:f>
              <c:numCache>
                <c:formatCode>0</c:formatCode>
                <c:ptCount val="2"/>
                <c:pt idx="0">
                  <c:v>66.25856</c:v>
                </c:pt>
                <c:pt idx="1">
                  <c:v>47.90959</c:v>
                </c:pt>
              </c:numCache>
            </c:numRef>
          </c:val>
          <c:extLst xmlns:c16r2="http://schemas.microsoft.com/office/drawing/2015/06/chart">
            <c:ext xmlns:c16="http://schemas.microsoft.com/office/drawing/2014/chart" uri="{C3380CC4-5D6E-409C-BE32-E72D297353CC}">
              <c16:uniqueId val="{00000000-1AC1-4D45-82A2-631879ACE973}"/>
            </c:ext>
          </c:extLst>
        </c:ser>
        <c:dLbls>
          <c:showLegendKey val="0"/>
          <c:showVal val="0"/>
          <c:showCatName val="0"/>
          <c:showSerName val="0"/>
          <c:showPercent val="0"/>
          <c:showBubbleSize val="0"/>
        </c:dLbls>
        <c:gapWidth val="400"/>
        <c:overlap val="-27"/>
        <c:axId val="1414368208"/>
        <c:axId val="1414372880"/>
      </c:barChart>
      <c:catAx>
        <c:axId val="14143682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414372880"/>
        <c:crosses val="autoZero"/>
        <c:auto val="1"/>
        <c:lblAlgn val="ctr"/>
        <c:lblOffset val="100"/>
        <c:noMultiLvlLbl val="0"/>
      </c:catAx>
      <c:valAx>
        <c:axId val="1414372880"/>
        <c:scaling>
          <c:orientation val="minMax"/>
        </c:scaling>
        <c:delete val="1"/>
        <c:axPos val="l"/>
        <c:numFmt formatCode="0" sourceLinked="1"/>
        <c:majorTickMark val="none"/>
        <c:minorTickMark val="none"/>
        <c:tickLblPos val="nextTo"/>
        <c:crossAx val="1414368208"/>
        <c:crosses val="autoZero"/>
        <c:crossBetween val="between"/>
      </c:valAx>
      <c:spPr>
        <a:noFill/>
        <a:ln>
          <a:noFill/>
        </a:ln>
        <a:effectLst/>
      </c:spPr>
    </c:plotArea>
    <c:plotVisOnly val="1"/>
    <c:dispBlanksAs val="gap"/>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48303239872794"/>
          <c:y val="0.235556523335008"/>
          <c:w val="0.61342165562638"/>
          <c:h val="0.722651712636573"/>
        </c:manualLayout>
      </c:layout>
      <c:barChart>
        <c:barDir val="bar"/>
        <c:grouping val="percentStacked"/>
        <c:varyColors val="0"/>
        <c:ser>
          <c:idx val="0"/>
          <c:order val="0"/>
          <c:tx>
            <c:strRef>
              <c:f>Sheet1!$B$1</c:f>
              <c:strCache>
                <c:ptCount val="1"/>
                <c:pt idx="0">
                  <c:v>Pays nothing</c:v>
                </c:pt>
              </c:strCache>
            </c:strRef>
          </c:tx>
          <c:spPr>
            <a:solidFill>
              <a:schemeClr val="bg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Sheet1!$B$2:$B$9</c:f>
              <c:numCache>
                <c:formatCode>0</c:formatCode>
                <c:ptCount val="8"/>
                <c:pt idx="0">
                  <c:v>16.2</c:v>
                </c:pt>
                <c:pt idx="1">
                  <c:v>13.4</c:v>
                </c:pt>
                <c:pt idx="3">
                  <c:v>17.01000000000001</c:v>
                </c:pt>
                <c:pt idx="4">
                  <c:v>29.66</c:v>
                </c:pt>
                <c:pt idx="6">
                  <c:v>16.46</c:v>
                </c:pt>
                <c:pt idx="7">
                  <c:v>22.68</c:v>
                </c:pt>
              </c:numCache>
            </c:numRef>
          </c:val>
          <c:extLst xmlns:c16r2="http://schemas.microsoft.com/office/drawing/2015/06/chart">
            <c:ext xmlns:c16="http://schemas.microsoft.com/office/drawing/2014/chart" uri="{C3380CC4-5D6E-409C-BE32-E72D297353CC}">
              <c16:uniqueId val="{00000000-7ED9-4D14-BAC5-5254AB912FB2}"/>
            </c:ext>
          </c:extLst>
        </c:ser>
        <c:ser>
          <c:idx val="1"/>
          <c:order val="1"/>
          <c:tx>
            <c:strRef>
              <c:f>Sheet1!$C$1</c:f>
              <c:strCache>
                <c:ptCount val="1"/>
                <c:pt idx="0">
                  <c:v>$1 to less than $125</c:v>
                </c:pt>
              </c:strCache>
            </c:strRef>
          </c:tx>
          <c:spPr>
            <a:solidFill>
              <a:schemeClr val="bg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Sheet1!$C$2:$C$9</c:f>
              <c:numCache>
                <c:formatCode>0</c:formatCode>
                <c:ptCount val="8"/>
                <c:pt idx="0">
                  <c:v>41.02</c:v>
                </c:pt>
                <c:pt idx="1">
                  <c:v>10.58</c:v>
                </c:pt>
                <c:pt idx="3">
                  <c:v>30.65</c:v>
                </c:pt>
                <c:pt idx="4">
                  <c:v>41.20000000000001</c:v>
                </c:pt>
                <c:pt idx="6">
                  <c:v>37.73000000000001</c:v>
                </c:pt>
                <c:pt idx="7">
                  <c:v>28.05</c:v>
                </c:pt>
              </c:numCache>
            </c:numRef>
          </c:val>
          <c:extLst xmlns:c16r2="http://schemas.microsoft.com/office/drawing/2015/06/chart">
            <c:ext xmlns:c16="http://schemas.microsoft.com/office/drawing/2014/chart" uri="{C3380CC4-5D6E-409C-BE32-E72D297353CC}">
              <c16:uniqueId val="{00000001-7ED9-4D14-BAC5-5254AB912FB2}"/>
            </c:ext>
          </c:extLst>
        </c:ser>
        <c:ser>
          <c:idx val="2"/>
          <c:order val="2"/>
          <c:tx>
            <c:strRef>
              <c:f>Sheet1!$D$1</c:f>
              <c:strCache>
                <c:ptCount val="1"/>
                <c:pt idx="0">
                  <c:v>$125 or more</c:v>
                </c:pt>
              </c:strCache>
            </c:strRef>
          </c:tx>
          <c:spPr>
            <a:solidFill>
              <a:schemeClr val="tx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Sheet1!$D$2:$D$9</c:f>
              <c:numCache>
                <c:formatCode>0</c:formatCode>
                <c:ptCount val="8"/>
                <c:pt idx="0">
                  <c:v>34.39</c:v>
                </c:pt>
                <c:pt idx="1">
                  <c:v>75.14</c:v>
                </c:pt>
                <c:pt idx="3">
                  <c:v>25.3</c:v>
                </c:pt>
                <c:pt idx="4">
                  <c:v>24.7</c:v>
                </c:pt>
                <c:pt idx="6">
                  <c:v>31.5</c:v>
                </c:pt>
                <c:pt idx="7">
                  <c:v>46.36</c:v>
                </c:pt>
              </c:numCache>
            </c:numRef>
          </c:val>
          <c:extLst xmlns:c16r2="http://schemas.microsoft.com/office/drawing/2015/06/chart">
            <c:ext xmlns:c16="http://schemas.microsoft.com/office/drawing/2014/chart" uri="{C3380CC4-5D6E-409C-BE32-E72D297353CC}">
              <c16:uniqueId val="{00000002-7ED9-4D14-BAC5-5254AB912FB2}"/>
            </c:ext>
          </c:extLst>
        </c:ser>
        <c:ser>
          <c:idx val="3"/>
          <c:order val="3"/>
          <c:tx>
            <c:strRef>
              <c:f>Sheet1!$E$1</c:f>
              <c:strCache>
                <c:ptCount val="1"/>
                <c:pt idx="0">
                  <c:v>Don't know or refused</c:v>
                </c:pt>
              </c:strCache>
            </c:strRef>
          </c:tx>
          <c:spPr>
            <a:solidFill>
              <a:schemeClr val="tx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8"/>
                <c:pt idx="0">
                  <c:v>Employer coverage</c:v>
                </c:pt>
                <c:pt idx="1">
                  <c:v>Marketplace coverage</c:v>
                </c:pt>
                <c:pt idx="3">
                  <c:v>Employer coverage</c:v>
                </c:pt>
                <c:pt idx="4">
                  <c:v>Marketplace coverage</c:v>
                </c:pt>
                <c:pt idx="6">
                  <c:v>Employer coverage</c:v>
                </c:pt>
                <c:pt idx="7">
                  <c:v>Marketplace coverage</c:v>
                </c:pt>
              </c:strCache>
            </c:strRef>
          </c:cat>
          <c:val>
            <c:numRef>
              <c:f>Sheet1!$E$2:$E$9</c:f>
              <c:numCache>
                <c:formatCode>0</c:formatCode>
                <c:ptCount val="8"/>
                <c:pt idx="0">
                  <c:v>8.39</c:v>
                </c:pt>
                <c:pt idx="1">
                  <c:v>0.88</c:v>
                </c:pt>
                <c:pt idx="3">
                  <c:v>27.04</c:v>
                </c:pt>
                <c:pt idx="4">
                  <c:v>4.45</c:v>
                </c:pt>
                <c:pt idx="6">
                  <c:v>14.31</c:v>
                </c:pt>
                <c:pt idx="7">
                  <c:v>2.91</c:v>
                </c:pt>
              </c:numCache>
            </c:numRef>
          </c:val>
          <c:extLst xmlns:c16r2="http://schemas.microsoft.com/office/drawing/2015/06/chart">
            <c:ext xmlns:c16="http://schemas.microsoft.com/office/drawing/2014/chart" uri="{C3380CC4-5D6E-409C-BE32-E72D297353CC}">
              <c16:uniqueId val="{00000003-7ED9-4D14-BAC5-5254AB912FB2}"/>
            </c:ext>
          </c:extLst>
        </c:ser>
        <c:dLbls>
          <c:showLegendKey val="0"/>
          <c:showVal val="0"/>
          <c:showCatName val="0"/>
          <c:showSerName val="0"/>
          <c:showPercent val="0"/>
          <c:showBubbleSize val="0"/>
        </c:dLbls>
        <c:gapWidth val="60"/>
        <c:overlap val="100"/>
        <c:axId val="1520857200"/>
        <c:axId val="1520858976"/>
      </c:barChart>
      <c:catAx>
        <c:axId val="1520857200"/>
        <c:scaling>
          <c:orientation val="minMax"/>
        </c:scaling>
        <c:delete val="0"/>
        <c:axPos val="l"/>
        <c:numFmt formatCode="General" sourceLinked="1"/>
        <c:majorTickMark val="none"/>
        <c:minorTickMark val="none"/>
        <c:tickLblPos val="nextTo"/>
        <c:spPr>
          <a:noFill/>
          <a:ln w="9525" cap="flat" cmpd="sng" algn="ctr">
            <a:noFill/>
            <a:round/>
          </a:ln>
          <a:effectLst/>
        </c:spPr>
        <c:txPr>
          <a:bodyPr rot="-60000000" spcFirstLastPara="1" vertOverflow="ellipsis" vert="horz" wrap="square" anchor="ctr" anchorCtr="1"/>
          <a:lstStyle/>
          <a:p>
            <a:pPr>
              <a:defRPr sz="1197" b="0" i="0" u="none" strike="noStrike" kern="1200" baseline="0">
                <a:solidFill>
                  <a:schemeClr val="tx1"/>
                </a:solidFill>
                <a:latin typeface="InterFace" charset="0"/>
                <a:ea typeface="InterFace" charset="0"/>
                <a:cs typeface="InterFace" charset="0"/>
              </a:defRPr>
            </a:pPr>
            <a:endParaRPr lang="en-US"/>
          </a:p>
        </c:txPr>
        <c:crossAx val="1520858976"/>
        <c:crosses val="autoZero"/>
        <c:auto val="1"/>
        <c:lblAlgn val="ctr"/>
        <c:lblOffset val="150"/>
        <c:noMultiLvlLbl val="0"/>
      </c:catAx>
      <c:valAx>
        <c:axId val="1520858976"/>
        <c:scaling>
          <c:orientation val="minMax"/>
        </c:scaling>
        <c:delete val="1"/>
        <c:axPos val="b"/>
        <c:majorGridlines>
          <c:spPr>
            <a:ln w="9525" cap="flat" cmpd="sng" algn="ctr">
              <a:noFill/>
              <a:round/>
            </a:ln>
            <a:effectLst/>
          </c:spPr>
        </c:majorGridlines>
        <c:numFmt formatCode="0%" sourceLinked="0"/>
        <c:majorTickMark val="none"/>
        <c:minorTickMark val="none"/>
        <c:tickLblPos val="nextTo"/>
        <c:crossAx val="1520857200"/>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InterFace" charset="0"/>
              <a:ea typeface="InterFace" charset="0"/>
              <a:cs typeface="InterFace" charset="0"/>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0.84763</cdr:x>
      <cdr:y>0.68308</cdr:y>
    </cdr:from>
    <cdr:to>
      <cdr:x>0.90236</cdr:x>
      <cdr:y>0.74866</cdr:y>
    </cdr:to>
    <cdr:sp macro="" textlink="">
      <cdr:nvSpPr>
        <cdr:cNvPr id="6" name="Rectangle 5"/>
        <cdr:cNvSpPr/>
      </cdr:nvSpPr>
      <cdr:spPr>
        <a:xfrm xmlns:a="http://schemas.openxmlformats.org/drawingml/2006/main">
          <a:off x="7750722" y="2935663"/>
          <a:ext cx="500458" cy="281834"/>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ctr"/>
          <a:r>
            <a:rPr lang="en-US" sz="1200" dirty="0" smtClean="0">
              <a:solidFill>
                <a:schemeClr val="tx1">
                  <a:lumMod val="60000"/>
                  <a:lumOff val="40000"/>
                </a:schemeClr>
              </a:solidFill>
            </a:rPr>
            <a:t>Total</a:t>
          </a:r>
          <a:endParaRPr lang="en-US" sz="1200" dirty="0">
            <a:solidFill>
              <a:schemeClr val="tx1">
                <a:lumMod val="60000"/>
                <a:lumOff val="40000"/>
              </a:schemeClr>
            </a:solidFill>
          </a:endParaRPr>
        </a:p>
      </cdr:txBody>
    </cdr:sp>
  </cdr:relSizeAnchor>
  <cdr:relSizeAnchor xmlns:cdr="http://schemas.openxmlformats.org/drawingml/2006/chartDrawing">
    <cdr:from>
      <cdr:x>0.84763</cdr:x>
      <cdr:y>0.60723</cdr:y>
    </cdr:from>
    <cdr:to>
      <cdr:x>0.95092</cdr:x>
      <cdr:y>0.67281</cdr:y>
    </cdr:to>
    <cdr:sp macro="" textlink="">
      <cdr:nvSpPr>
        <cdr:cNvPr id="7" name="Rectangle 6"/>
        <cdr:cNvSpPr/>
      </cdr:nvSpPr>
      <cdr:spPr>
        <a:xfrm xmlns:a="http://schemas.openxmlformats.org/drawingml/2006/main">
          <a:off x="7750722" y="2609681"/>
          <a:ext cx="944489" cy="281833"/>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ctr"/>
          <a:r>
            <a:rPr lang="en-US" sz="1200" dirty="0" smtClean="0">
              <a:solidFill>
                <a:schemeClr val="bg2"/>
              </a:solidFill>
            </a:rPr>
            <a:t>Ages 19–34</a:t>
          </a:r>
          <a:endParaRPr lang="en-US" sz="1200" dirty="0">
            <a:solidFill>
              <a:schemeClr val="bg2"/>
            </a:solidFill>
          </a:endParaRPr>
        </a:p>
      </cdr:txBody>
    </cdr:sp>
  </cdr:relSizeAnchor>
  <cdr:relSizeAnchor xmlns:cdr="http://schemas.openxmlformats.org/drawingml/2006/chartDrawing">
    <cdr:from>
      <cdr:x>0.84763</cdr:x>
      <cdr:y>0.64423</cdr:y>
    </cdr:from>
    <cdr:to>
      <cdr:x>0.95092</cdr:x>
      <cdr:y>0.70981</cdr:y>
    </cdr:to>
    <cdr:sp macro="" textlink="">
      <cdr:nvSpPr>
        <cdr:cNvPr id="8" name="Rectangle 7"/>
        <cdr:cNvSpPr/>
      </cdr:nvSpPr>
      <cdr:spPr>
        <a:xfrm xmlns:a="http://schemas.openxmlformats.org/drawingml/2006/main">
          <a:off x="7750722" y="2768697"/>
          <a:ext cx="944489" cy="281833"/>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ctr"/>
          <a:r>
            <a:rPr lang="en-US" sz="1200" dirty="0" smtClean="0">
              <a:solidFill>
                <a:schemeClr val="accent2"/>
              </a:solidFill>
            </a:rPr>
            <a:t>Ages 35–49</a:t>
          </a:r>
          <a:endParaRPr lang="en-US" sz="1200" dirty="0">
            <a:solidFill>
              <a:schemeClr val="accent2"/>
            </a:solidFill>
          </a:endParaRPr>
        </a:p>
      </cdr:txBody>
    </cdr:sp>
  </cdr:relSizeAnchor>
  <cdr:relSizeAnchor xmlns:cdr="http://schemas.openxmlformats.org/drawingml/2006/chartDrawing">
    <cdr:from>
      <cdr:x>0.84835</cdr:x>
      <cdr:y>0.73168</cdr:y>
    </cdr:from>
    <cdr:to>
      <cdr:x>0.95164</cdr:x>
      <cdr:y>0.79725</cdr:y>
    </cdr:to>
    <cdr:sp macro="" textlink="">
      <cdr:nvSpPr>
        <cdr:cNvPr id="9" name="Rectangle 8"/>
        <cdr:cNvSpPr/>
      </cdr:nvSpPr>
      <cdr:spPr>
        <a:xfrm xmlns:a="http://schemas.openxmlformats.org/drawingml/2006/main">
          <a:off x="7757348" y="3144511"/>
          <a:ext cx="944489" cy="281833"/>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pPr algn="ctr"/>
          <a:r>
            <a:rPr lang="en-US" sz="1200" dirty="0" smtClean="0">
              <a:solidFill>
                <a:schemeClr val="tx2"/>
              </a:solidFill>
            </a:rPr>
            <a:t>Ages 50–64</a:t>
          </a:r>
          <a:endParaRPr lang="en-US" sz="1200" dirty="0">
            <a:solidFill>
              <a:schemeClr val="tx2"/>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0.7999</cdr:x>
      <cdr:y>0.47847</cdr:y>
    </cdr:from>
    <cdr:to>
      <cdr:x>0.91003</cdr:x>
      <cdr:y>0.54544</cdr:y>
    </cdr:to>
    <cdr:sp macro="" textlink="">
      <cdr:nvSpPr>
        <cdr:cNvPr id="2" name="Rectangle 1"/>
        <cdr:cNvSpPr/>
      </cdr:nvSpPr>
      <cdr:spPr>
        <a:xfrm xmlns:a="http://schemas.openxmlformats.org/drawingml/2006/main">
          <a:off x="7314299" y="2056324"/>
          <a:ext cx="1007029" cy="287816"/>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accent2"/>
              </a:solidFill>
            </a:rPr>
            <a:t>&lt;138% FPL</a:t>
          </a:r>
          <a:endParaRPr lang="en-US" sz="1400" dirty="0">
            <a:solidFill>
              <a:schemeClr val="accent2"/>
            </a:solidFill>
          </a:endParaRPr>
        </a:p>
      </cdr:txBody>
    </cdr:sp>
  </cdr:relSizeAnchor>
  <cdr:relSizeAnchor xmlns:cdr="http://schemas.openxmlformats.org/drawingml/2006/chartDrawing">
    <cdr:from>
      <cdr:x>0.80067</cdr:x>
      <cdr:y>0.59815</cdr:y>
    </cdr:from>
    <cdr:to>
      <cdr:x>0.95725</cdr:x>
      <cdr:y>0.66512</cdr:y>
    </cdr:to>
    <cdr:sp macro="" textlink="">
      <cdr:nvSpPr>
        <cdr:cNvPr id="3" name="Rectangle 2"/>
        <cdr:cNvSpPr/>
      </cdr:nvSpPr>
      <cdr:spPr>
        <a:xfrm xmlns:a="http://schemas.openxmlformats.org/drawingml/2006/main">
          <a:off x="7321333" y="2570671"/>
          <a:ext cx="1431767" cy="287815"/>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bg2"/>
              </a:solidFill>
            </a:rPr>
            <a:t>138%–249% FPL</a:t>
          </a:r>
          <a:endParaRPr lang="en-US" sz="1400" dirty="0">
            <a:solidFill>
              <a:schemeClr val="bg2"/>
            </a:solidFill>
          </a:endParaRPr>
        </a:p>
      </cdr:txBody>
    </cdr:sp>
  </cdr:relSizeAnchor>
  <cdr:relSizeAnchor xmlns:cdr="http://schemas.openxmlformats.org/drawingml/2006/chartDrawing">
    <cdr:from>
      <cdr:x>0.80067</cdr:x>
      <cdr:y>0.75069</cdr:y>
    </cdr:from>
    <cdr:to>
      <cdr:x>0.95725</cdr:x>
      <cdr:y>0.81766</cdr:y>
    </cdr:to>
    <cdr:sp macro="" textlink="">
      <cdr:nvSpPr>
        <cdr:cNvPr id="4" name="Rectangle 3"/>
        <cdr:cNvSpPr/>
      </cdr:nvSpPr>
      <cdr:spPr>
        <a:xfrm xmlns:a="http://schemas.openxmlformats.org/drawingml/2006/main">
          <a:off x="7321333" y="3226239"/>
          <a:ext cx="1431768" cy="287816"/>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tx2"/>
              </a:solidFill>
            </a:rPr>
            <a:t>250%–399% FPL</a:t>
          </a:r>
          <a:endParaRPr lang="en-US" sz="1400" dirty="0">
            <a:solidFill>
              <a:schemeClr val="tx2"/>
            </a:solidFill>
          </a:endParaRPr>
        </a:p>
      </cdr:txBody>
    </cdr:sp>
  </cdr:relSizeAnchor>
  <cdr:relSizeAnchor xmlns:cdr="http://schemas.openxmlformats.org/drawingml/2006/chartDrawing">
    <cdr:from>
      <cdr:x>0.80067</cdr:x>
      <cdr:y>0.8066</cdr:y>
    </cdr:from>
    <cdr:to>
      <cdr:x>0.96795</cdr:x>
      <cdr:y>0.87356</cdr:y>
    </cdr:to>
    <cdr:sp macro="" textlink="">
      <cdr:nvSpPr>
        <cdr:cNvPr id="5" name="Rectangle 4"/>
        <cdr:cNvSpPr/>
      </cdr:nvSpPr>
      <cdr:spPr>
        <a:xfrm xmlns:a="http://schemas.openxmlformats.org/drawingml/2006/main">
          <a:off x="7321333" y="3466523"/>
          <a:ext cx="1529609" cy="287773"/>
        </a:xfrm>
        <a:prstGeom xmlns:a="http://schemas.openxmlformats.org/drawingml/2006/main" prst="rect">
          <a:avLst/>
        </a:prstGeom>
      </cdr:spPr>
      <cdr:txBody>
        <a:bodyPr xmlns:a="http://schemas.openxmlformats.org/drawingml/2006/main" wrap="non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accent4"/>
              </a:solidFill>
            </a:rPr>
            <a:t>400% FPL or more</a:t>
          </a:r>
          <a:endParaRPr lang="en-US" sz="1400" dirty="0">
            <a:solidFill>
              <a:schemeClr val="accent4"/>
            </a:solidFill>
          </a:endParaRPr>
        </a:p>
      </cdr:txBody>
    </cdr:sp>
  </cdr:relSizeAnchor>
</c:userShapes>
</file>

<file path=ppt/drawings/drawing3.xml><?xml version="1.0" encoding="utf-8"?>
<c:userShapes xmlns:c="http://schemas.openxmlformats.org/drawingml/2006/chart">
  <cdr:relSizeAnchor xmlns:cdr="http://schemas.openxmlformats.org/drawingml/2006/chartDrawing">
    <cdr:from>
      <cdr:x>0.82631</cdr:x>
      <cdr:y>0.4962</cdr:y>
    </cdr:from>
    <cdr:to>
      <cdr:x>0.99218</cdr:x>
      <cdr:y>0.61794</cdr:y>
    </cdr:to>
    <cdr:sp macro="" textlink="">
      <cdr:nvSpPr>
        <cdr:cNvPr id="2" name="Rectangle 1"/>
        <cdr:cNvSpPr/>
      </cdr:nvSpPr>
      <cdr:spPr>
        <a:xfrm xmlns:a="http://schemas.openxmlformats.org/drawingml/2006/main">
          <a:off x="7555779" y="2132509"/>
          <a:ext cx="1516715" cy="52322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accent2"/>
              </a:solidFill>
            </a:rPr>
            <a:t>State did not </a:t>
          </a:r>
          <a:r>
            <a:rPr lang="en-US" sz="1400" dirty="0">
              <a:solidFill>
                <a:schemeClr val="accent2"/>
              </a:solidFill>
            </a:rPr>
            <a:t>e</a:t>
          </a:r>
          <a:r>
            <a:rPr lang="en-US" sz="1400" dirty="0" smtClean="0">
              <a:solidFill>
                <a:schemeClr val="accent2"/>
              </a:solidFill>
            </a:rPr>
            <a:t>xpand Medicaid</a:t>
          </a:r>
          <a:endParaRPr lang="en-US" sz="1400" dirty="0">
            <a:solidFill>
              <a:schemeClr val="accent2"/>
            </a:solidFill>
          </a:endParaRPr>
        </a:p>
      </cdr:txBody>
    </cdr:sp>
  </cdr:relSizeAnchor>
  <cdr:relSizeAnchor xmlns:cdr="http://schemas.openxmlformats.org/drawingml/2006/chartDrawing">
    <cdr:from>
      <cdr:x>0.83038</cdr:x>
      <cdr:y>0.68</cdr:y>
    </cdr:from>
    <cdr:to>
      <cdr:x>0.99218</cdr:x>
      <cdr:y>0.80174</cdr:y>
    </cdr:to>
    <cdr:sp macro="" textlink="">
      <cdr:nvSpPr>
        <cdr:cNvPr id="3" name="Rectangle 2"/>
        <cdr:cNvSpPr/>
      </cdr:nvSpPr>
      <cdr:spPr>
        <a:xfrm xmlns:a="http://schemas.openxmlformats.org/drawingml/2006/main">
          <a:off x="7592995" y="2922422"/>
          <a:ext cx="1479499" cy="523220"/>
        </a:xfrm>
        <a:prstGeom xmlns:a="http://schemas.openxmlformats.org/drawingml/2006/main" prst="rect">
          <a:avLst/>
        </a:prstGeom>
      </cdr:spPr>
      <cdr:txBody>
        <a:bodyPr xmlns:a="http://schemas.openxmlformats.org/drawingml/2006/main" wrap="square">
          <a:spAutoFit/>
        </a:bodyPr>
        <a:lstStyle xmlns:a="http://schemas.openxmlformats.org/drawingml/2006/main">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xmlns:a="http://schemas.openxmlformats.org/drawingml/2006/main">
          <a:r>
            <a:rPr lang="en-US" sz="1400" dirty="0" smtClean="0">
              <a:solidFill>
                <a:schemeClr val="bg2"/>
              </a:solidFill>
            </a:rPr>
            <a:t>State expanded Medicaid</a:t>
          </a:r>
          <a:endParaRPr lang="en-US" sz="1400" dirty="0">
            <a:solidFill>
              <a:schemeClr val="bg2"/>
            </a:solidFill>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0.029</cdr:x>
      <cdr:y>0.39868</cdr:y>
    </cdr:from>
    <cdr:to>
      <cdr:x>0.09365</cdr:x>
      <cdr:y>0.46918</cdr:y>
    </cdr:to>
    <cdr:sp macro="" textlink="">
      <cdr:nvSpPr>
        <cdr:cNvPr id="14" name="TextBox 15"/>
        <cdr:cNvSpPr txBox="1"/>
      </cdr:nvSpPr>
      <cdr:spPr>
        <a:xfrm xmlns:a="http://schemas.openxmlformats.org/drawingml/2006/main">
          <a:off x="261070" y="1566460"/>
          <a:ext cx="58189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48</a:t>
          </a:r>
        </a:p>
      </cdr:txBody>
    </cdr:sp>
  </cdr:relSizeAnchor>
  <cdr:relSizeAnchor xmlns:cdr="http://schemas.openxmlformats.org/drawingml/2006/chartDrawing">
    <cdr:from>
      <cdr:x>0.51979</cdr:x>
      <cdr:y>0.35952</cdr:y>
    </cdr:from>
    <cdr:to>
      <cdr:x>0.58312</cdr:x>
      <cdr:y>0.43002</cdr:y>
    </cdr:to>
    <cdr:sp macro="" textlink="">
      <cdr:nvSpPr>
        <cdr:cNvPr id="15" name="TextBox 17"/>
        <cdr:cNvSpPr txBox="1"/>
      </cdr:nvSpPr>
      <cdr:spPr>
        <a:xfrm xmlns:a="http://schemas.openxmlformats.org/drawingml/2006/main">
          <a:off x="4678693" y="1412571"/>
          <a:ext cx="570014"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56</a:t>
          </a:r>
        </a:p>
      </cdr:txBody>
    </cdr:sp>
  </cdr:relSizeAnchor>
  <cdr:relSizeAnchor xmlns:cdr="http://schemas.openxmlformats.org/drawingml/2006/chartDrawing">
    <cdr:from>
      <cdr:x>0.15434</cdr:x>
      <cdr:y>0.25204</cdr:y>
    </cdr:from>
    <cdr:to>
      <cdr:x>0.21899</cdr:x>
      <cdr:y>0.32254</cdr:y>
    </cdr:to>
    <cdr:sp macro="" textlink="">
      <cdr:nvSpPr>
        <cdr:cNvPr id="16" name="TextBox 18"/>
        <cdr:cNvSpPr txBox="1"/>
      </cdr:nvSpPr>
      <cdr:spPr>
        <a:xfrm xmlns:a="http://schemas.openxmlformats.org/drawingml/2006/main">
          <a:off x="1389227" y="990273"/>
          <a:ext cx="58189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74</a:t>
          </a:r>
        </a:p>
      </cdr:txBody>
    </cdr:sp>
  </cdr:relSizeAnchor>
  <cdr:relSizeAnchor xmlns:cdr="http://schemas.openxmlformats.org/drawingml/2006/chartDrawing">
    <cdr:from>
      <cdr:x>0.39577</cdr:x>
      <cdr:y>0.29743</cdr:y>
    </cdr:from>
    <cdr:to>
      <cdr:x>0.46306</cdr:x>
      <cdr:y>0.36793</cdr:y>
    </cdr:to>
    <cdr:sp macro="" textlink="">
      <cdr:nvSpPr>
        <cdr:cNvPr id="17" name="TextBox 39"/>
        <cdr:cNvSpPr txBox="1"/>
      </cdr:nvSpPr>
      <cdr:spPr>
        <a:xfrm xmlns:a="http://schemas.openxmlformats.org/drawingml/2006/main">
          <a:off x="3562411" y="1168626"/>
          <a:ext cx="605642"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64</a:t>
          </a:r>
        </a:p>
      </cdr:txBody>
    </cdr:sp>
  </cdr:relSizeAnchor>
  <cdr:relSizeAnchor xmlns:cdr="http://schemas.openxmlformats.org/drawingml/2006/chartDrawing">
    <cdr:from>
      <cdr:x>0.8826</cdr:x>
      <cdr:y>0.23085</cdr:y>
    </cdr:from>
    <cdr:to>
      <cdr:x>0.94857</cdr:x>
      <cdr:y>0.30135</cdr:y>
    </cdr:to>
    <cdr:sp macro="" textlink="">
      <cdr:nvSpPr>
        <cdr:cNvPr id="18" name="TextBox 40"/>
        <cdr:cNvSpPr txBox="1"/>
      </cdr:nvSpPr>
      <cdr:spPr>
        <a:xfrm xmlns:a="http://schemas.openxmlformats.org/drawingml/2006/main">
          <a:off x="7944406" y="907016"/>
          <a:ext cx="593767"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78</a:t>
          </a:r>
        </a:p>
      </cdr:txBody>
    </cdr:sp>
  </cdr:relSizeAnchor>
  <cdr:relSizeAnchor xmlns:cdr="http://schemas.openxmlformats.org/drawingml/2006/chartDrawing">
    <cdr:from>
      <cdr:x>0.76958</cdr:x>
      <cdr:y>0.5003</cdr:y>
    </cdr:from>
    <cdr:to>
      <cdr:x>0.82587</cdr:x>
      <cdr:y>0.5708</cdr:y>
    </cdr:to>
    <cdr:sp macro="" textlink="">
      <cdr:nvSpPr>
        <cdr:cNvPr id="19" name="TextBox 45"/>
        <cdr:cNvSpPr txBox="1"/>
      </cdr:nvSpPr>
      <cdr:spPr>
        <a:xfrm xmlns:a="http://schemas.openxmlformats.org/drawingml/2006/main">
          <a:off x="6927098" y="1965733"/>
          <a:ext cx="506670" cy="276999"/>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34</a:t>
          </a:r>
        </a:p>
      </cdr:txBody>
    </cdr:sp>
  </cdr:relSizeAnchor>
</c:userShapes>
</file>

<file path=ppt/drawings/drawing5.xml><?xml version="1.0" encoding="utf-8"?>
<c:userShapes xmlns:c="http://schemas.openxmlformats.org/drawingml/2006/chart">
  <cdr:relSizeAnchor xmlns:cdr="http://schemas.openxmlformats.org/drawingml/2006/chartDrawing">
    <cdr:from>
      <cdr:x>0.01287</cdr:x>
      <cdr:y>0.35678</cdr:y>
    </cdr:from>
    <cdr:to>
      <cdr:x>0.06937</cdr:x>
      <cdr:y>0.40705</cdr:y>
    </cdr:to>
    <cdr:sp macro="" textlink="">
      <cdr:nvSpPr>
        <cdr:cNvPr id="2" name="TextBox 10"/>
        <cdr:cNvSpPr txBox="1"/>
      </cdr:nvSpPr>
      <cdr:spPr>
        <a:xfrm xmlns:a="http://schemas.openxmlformats.org/drawingml/2006/main">
          <a:off x="117683" y="1348324"/>
          <a:ext cx="516636" cy="189976"/>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76</a:t>
          </a:r>
        </a:p>
      </cdr:txBody>
    </cdr:sp>
  </cdr:relSizeAnchor>
  <cdr:relSizeAnchor xmlns:cdr="http://schemas.openxmlformats.org/drawingml/2006/chartDrawing">
    <cdr:from>
      <cdr:x>0.71791</cdr:x>
      <cdr:y>0.29635</cdr:y>
    </cdr:from>
    <cdr:to>
      <cdr:x>0.76456</cdr:x>
      <cdr:y>0.34427</cdr:y>
    </cdr:to>
    <cdr:sp macro="" textlink="">
      <cdr:nvSpPr>
        <cdr:cNvPr id="3" name="TextBox 11"/>
        <cdr:cNvSpPr txBox="1"/>
      </cdr:nvSpPr>
      <cdr:spPr>
        <a:xfrm xmlns:a="http://schemas.openxmlformats.org/drawingml/2006/main">
          <a:off x="6564570" y="1119949"/>
          <a:ext cx="426567" cy="181094"/>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85</a:t>
          </a:r>
        </a:p>
      </cdr:txBody>
    </cdr:sp>
  </cdr:relSizeAnchor>
  <cdr:relSizeAnchor xmlns:cdr="http://schemas.openxmlformats.org/drawingml/2006/chartDrawing">
    <cdr:from>
      <cdr:x>0.36582</cdr:x>
      <cdr:y>0.4285</cdr:y>
    </cdr:from>
    <cdr:to>
      <cdr:x>0.41899</cdr:x>
      <cdr:y>0.47643</cdr:y>
    </cdr:to>
    <cdr:sp macro="" textlink="">
      <cdr:nvSpPr>
        <cdr:cNvPr id="4" name="TextBox 12"/>
        <cdr:cNvSpPr txBox="1"/>
      </cdr:nvSpPr>
      <cdr:spPr>
        <a:xfrm xmlns:a="http://schemas.openxmlformats.org/drawingml/2006/main">
          <a:off x="3345058" y="1619349"/>
          <a:ext cx="486187"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65</a:t>
          </a:r>
        </a:p>
      </cdr:txBody>
    </cdr:sp>
  </cdr:relSizeAnchor>
  <cdr:relSizeAnchor xmlns:cdr="http://schemas.openxmlformats.org/drawingml/2006/chartDrawing">
    <cdr:from>
      <cdr:x>0.15471</cdr:x>
      <cdr:y>0.32835</cdr:y>
    </cdr:from>
    <cdr:to>
      <cdr:x>0.20886</cdr:x>
      <cdr:y>0.37628</cdr:y>
    </cdr:to>
    <cdr:sp macro="" textlink="">
      <cdr:nvSpPr>
        <cdr:cNvPr id="5" name="TextBox 13"/>
        <cdr:cNvSpPr txBox="1"/>
      </cdr:nvSpPr>
      <cdr:spPr>
        <a:xfrm xmlns:a="http://schemas.openxmlformats.org/drawingml/2006/main">
          <a:off x="1414668" y="1240871"/>
          <a:ext cx="495148" cy="181132"/>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82</a:t>
          </a:r>
        </a:p>
      </cdr:txBody>
    </cdr:sp>
  </cdr:relSizeAnchor>
  <cdr:relSizeAnchor xmlns:cdr="http://schemas.openxmlformats.org/drawingml/2006/chartDrawing">
    <cdr:from>
      <cdr:x>0.08608</cdr:x>
      <cdr:y>0.30329</cdr:y>
    </cdr:from>
    <cdr:to>
      <cdr:x>0.13537</cdr:x>
      <cdr:y>0.35122</cdr:y>
    </cdr:to>
    <cdr:sp macro="" textlink="">
      <cdr:nvSpPr>
        <cdr:cNvPr id="6" name="TextBox 14"/>
        <cdr:cNvSpPr txBox="1"/>
      </cdr:nvSpPr>
      <cdr:spPr>
        <a:xfrm xmlns:a="http://schemas.openxmlformats.org/drawingml/2006/main">
          <a:off x="787116" y="1146166"/>
          <a:ext cx="450707"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86</a:t>
          </a:r>
        </a:p>
      </cdr:txBody>
    </cdr:sp>
  </cdr:relSizeAnchor>
  <cdr:relSizeAnchor xmlns:cdr="http://schemas.openxmlformats.org/drawingml/2006/chartDrawing">
    <cdr:from>
      <cdr:x>0.78987</cdr:x>
      <cdr:y>0.24539</cdr:y>
    </cdr:from>
    <cdr:to>
      <cdr:x>0.83184</cdr:x>
      <cdr:y>0.29332</cdr:y>
    </cdr:to>
    <cdr:sp macro="" textlink="">
      <cdr:nvSpPr>
        <cdr:cNvPr id="7" name="TextBox 15"/>
        <cdr:cNvSpPr txBox="1"/>
      </cdr:nvSpPr>
      <cdr:spPr>
        <a:xfrm xmlns:a="http://schemas.openxmlformats.org/drawingml/2006/main">
          <a:off x="7222572" y="927365"/>
          <a:ext cx="383774"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93</a:t>
          </a:r>
        </a:p>
      </cdr:txBody>
    </cdr:sp>
  </cdr:relSizeAnchor>
  <cdr:relSizeAnchor xmlns:cdr="http://schemas.openxmlformats.org/drawingml/2006/chartDrawing">
    <cdr:from>
      <cdr:x>0.44082</cdr:x>
      <cdr:y>0.33076</cdr:y>
    </cdr:from>
    <cdr:to>
      <cdr:x>0.48583</cdr:x>
      <cdr:y>0.37869</cdr:y>
    </cdr:to>
    <cdr:sp macro="" textlink="">
      <cdr:nvSpPr>
        <cdr:cNvPr id="8" name="TextBox 16"/>
        <cdr:cNvSpPr txBox="1"/>
      </cdr:nvSpPr>
      <cdr:spPr>
        <a:xfrm xmlns:a="http://schemas.openxmlformats.org/drawingml/2006/main">
          <a:off x="4030859" y="1249979"/>
          <a:ext cx="411571"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81</a:t>
          </a:r>
        </a:p>
      </cdr:txBody>
    </cdr:sp>
  </cdr:relSizeAnchor>
  <cdr:relSizeAnchor xmlns:cdr="http://schemas.openxmlformats.org/drawingml/2006/chartDrawing">
    <cdr:from>
      <cdr:x>0.85696</cdr:x>
      <cdr:y>0.27502</cdr:y>
    </cdr:from>
    <cdr:to>
      <cdr:x>0.90506</cdr:x>
      <cdr:y>0.32294</cdr:y>
    </cdr:to>
    <cdr:sp macro="" textlink="">
      <cdr:nvSpPr>
        <cdr:cNvPr id="9" name="TextBox 17"/>
        <cdr:cNvSpPr txBox="1"/>
      </cdr:nvSpPr>
      <cdr:spPr>
        <a:xfrm xmlns:a="http://schemas.openxmlformats.org/drawingml/2006/main">
          <a:off x="7836043" y="1039340"/>
          <a:ext cx="439827" cy="181095"/>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88</a:t>
          </a:r>
        </a:p>
      </cdr:txBody>
    </cdr:sp>
  </cdr:relSizeAnchor>
  <cdr:relSizeAnchor xmlns:cdr="http://schemas.openxmlformats.org/drawingml/2006/chartDrawing">
    <cdr:from>
      <cdr:x>0.50506</cdr:x>
      <cdr:y>0.35364</cdr:y>
    </cdr:from>
    <cdr:to>
      <cdr:x>0.55443</cdr:x>
      <cdr:y>0.40157</cdr:y>
    </cdr:to>
    <cdr:sp macro="" textlink="">
      <cdr:nvSpPr>
        <cdr:cNvPr id="10" name="TextBox 18"/>
        <cdr:cNvSpPr txBox="1"/>
      </cdr:nvSpPr>
      <cdr:spPr>
        <a:xfrm xmlns:a="http://schemas.openxmlformats.org/drawingml/2006/main">
          <a:off x="4618269" y="1336427"/>
          <a:ext cx="451439"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77</a:t>
          </a:r>
        </a:p>
      </cdr:txBody>
    </cdr:sp>
  </cdr:relSizeAnchor>
  <cdr:relSizeAnchor xmlns:cdr="http://schemas.openxmlformats.org/drawingml/2006/chartDrawing">
    <cdr:from>
      <cdr:x>0.22785</cdr:x>
      <cdr:y>0.28715</cdr:y>
    </cdr:from>
    <cdr:to>
      <cdr:x>0.27215</cdr:x>
      <cdr:y>0.33508</cdr:y>
    </cdr:to>
    <cdr:sp macro="" textlink="">
      <cdr:nvSpPr>
        <cdr:cNvPr id="11" name="TextBox 27"/>
        <cdr:cNvSpPr txBox="1"/>
      </cdr:nvSpPr>
      <cdr:spPr>
        <a:xfrm xmlns:a="http://schemas.openxmlformats.org/drawingml/2006/main">
          <a:off x="2083461" y="1085171"/>
          <a:ext cx="405079" cy="181133"/>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89</a:t>
          </a:r>
        </a:p>
      </cdr:txBody>
    </cdr:sp>
  </cdr:relSizeAnchor>
  <cdr:relSizeAnchor xmlns:cdr="http://schemas.openxmlformats.org/drawingml/2006/chartDrawing">
    <cdr:from>
      <cdr:x>0.5739</cdr:x>
      <cdr:y>0.33015</cdr:y>
    </cdr:from>
    <cdr:to>
      <cdr:x>0.62908</cdr:x>
      <cdr:y>0.37901</cdr:y>
    </cdr:to>
    <cdr:sp macro="" textlink="">
      <cdr:nvSpPr>
        <cdr:cNvPr id="12" name="TextBox 28"/>
        <cdr:cNvSpPr txBox="1"/>
      </cdr:nvSpPr>
      <cdr:spPr>
        <a:xfrm xmlns:a="http://schemas.openxmlformats.org/drawingml/2006/main">
          <a:off x="5247713" y="1247671"/>
          <a:ext cx="504587" cy="184666"/>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smtClean="0">
              <a:solidFill>
                <a:schemeClr val="accent2"/>
              </a:solidFill>
              <a:latin typeface="+mn-lt"/>
              <a:cs typeface="Arial" panose="020B0604020202020204" pitchFamily="34" charset="0"/>
            </a:rPr>
            <a:t>82</a:t>
          </a:r>
          <a:endParaRPr lang="en-US" sz="1200" b="1" dirty="0">
            <a:solidFill>
              <a:schemeClr val="accent2"/>
            </a:solidFill>
            <a:latin typeface="+mn-lt"/>
            <a:cs typeface="Arial" panose="020B0604020202020204" pitchFamily="34" charset="0"/>
          </a:endParaRPr>
        </a:p>
      </cdr:txBody>
    </cdr:sp>
  </cdr:relSizeAnchor>
  <cdr:relSizeAnchor xmlns:cdr="http://schemas.openxmlformats.org/drawingml/2006/chartDrawing">
    <cdr:from>
      <cdr:x>0.92658</cdr:x>
      <cdr:y>0.24414</cdr:y>
    </cdr:from>
    <cdr:to>
      <cdr:x>0.97595</cdr:x>
      <cdr:y>0.29206</cdr:y>
    </cdr:to>
    <cdr:sp macro="" textlink="">
      <cdr:nvSpPr>
        <cdr:cNvPr id="13" name="TextBox 29"/>
        <cdr:cNvSpPr txBox="1"/>
      </cdr:nvSpPr>
      <cdr:spPr>
        <a:xfrm xmlns:a="http://schemas.openxmlformats.org/drawingml/2006/main">
          <a:off x="8472648" y="922641"/>
          <a:ext cx="451440" cy="181095"/>
        </a:xfrm>
        <a:prstGeom xmlns:a="http://schemas.openxmlformats.org/drawingml/2006/main" prst="rect">
          <a:avLst/>
        </a:prstGeom>
        <a:noFill xmlns:a="http://schemas.openxmlformats.org/drawingml/2006/main"/>
      </cdr:spPr>
      <cdr:txBody>
        <a:bodyPr xmlns:a="http://schemas.openxmlformats.org/drawingml/2006/main" wrap="square" lIns="0" tIns="0" rIns="0" bIns="0" rtlCol="0" anchor="t">
          <a:spAutoFit/>
        </a:bodyPr>
        <a:lstStyle xmlns:a="http://schemas.openxmlformats.org/drawingml/2006/main">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xmlns:a="http://schemas.openxmlformats.org/drawingml/2006/main">
          <a:pPr algn="ctr"/>
          <a:r>
            <a:rPr lang="en-US" sz="1200" b="1" dirty="0">
              <a:solidFill>
                <a:schemeClr val="accent2"/>
              </a:solidFill>
              <a:latin typeface="+mn-lt"/>
              <a:cs typeface="Arial" panose="020B0604020202020204" pitchFamily="34" charset="0"/>
            </a:rPr>
            <a:t>94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4E75CA9-D3DC-4CC4-B26F-4572B05774CA}" type="datetimeFigureOut">
              <a:rPr lang="en-US" smtClean="0"/>
              <a:t>9/6/17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2E6626-612B-455B-9FD1-DD7A1306BEA5}" type="slidenum">
              <a:rPr lang="en-US" smtClean="0"/>
              <a:t>‹#›</a:t>
            </a:fld>
            <a:endParaRPr lang="en-US"/>
          </a:p>
        </p:txBody>
      </p:sp>
    </p:spTree>
    <p:extLst>
      <p:ext uri="{BB962C8B-B14F-4D97-AF65-F5344CB8AC3E}">
        <p14:creationId xmlns:p14="http://schemas.microsoft.com/office/powerpoint/2010/main" val="2577551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1D146-B4E0-1741-B9EE-9789392EFCC4}" type="datetimeFigureOut">
              <a:rPr lang="en-US" smtClean="0"/>
              <a:t>9/6/17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863621-2E60-B848-8968-B0341E26A312}" type="slidenum">
              <a:rPr lang="en-US" smtClean="0"/>
              <a:t>‹#›</a:t>
            </a:fld>
            <a:endParaRPr lang="en-US"/>
          </a:p>
        </p:txBody>
      </p:sp>
    </p:spTree>
    <p:extLst>
      <p:ext uri="{BB962C8B-B14F-4D97-AF65-F5344CB8AC3E}">
        <p14:creationId xmlns:p14="http://schemas.microsoft.com/office/powerpoint/2010/main" val="1730024718"/>
      </p:ext>
    </p:extLst>
  </p:cSld>
  <p:clrMap bg1="lt1" tx1="dk1" bg2="lt2" tx2="dk2" accent1="accent1" accent2="accent2" accent3="accent3" accent4="accent4" accent5="accent5" accent6="accent6" hlink="hlink" folHlink="folHlink"/>
  <p:notesStyle>
    <a:lvl1pPr marL="0" algn="l" defTabSz="609585" rtl="0" eaLnBrk="1" latinLnBrk="0" hangingPunct="1">
      <a:defRPr sz="1600" kern="1200">
        <a:solidFill>
          <a:schemeClr val="tx1"/>
        </a:solidFill>
        <a:latin typeface="+mn-lt"/>
        <a:ea typeface="+mn-ea"/>
        <a:cs typeface="+mn-cs"/>
      </a:defRPr>
    </a:lvl1pPr>
    <a:lvl2pPr marL="609585" algn="l" defTabSz="609585" rtl="0" eaLnBrk="1" latinLnBrk="0" hangingPunct="1">
      <a:defRPr sz="1600" kern="1200">
        <a:solidFill>
          <a:schemeClr val="tx1"/>
        </a:solidFill>
        <a:latin typeface="+mn-lt"/>
        <a:ea typeface="+mn-ea"/>
        <a:cs typeface="+mn-cs"/>
      </a:defRPr>
    </a:lvl2pPr>
    <a:lvl3pPr marL="1219170" algn="l" defTabSz="609585" rtl="0" eaLnBrk="1" latinLnBrk="0" hangingPunct="1">
      <a:defRPr sz="1600" kern="1200">
        <a:solidFill>
          <a:schemeClr val="tx1"/>
        </a:solidFill>
        <a:latin typeface="+mn-lt"/>
        <a:ea typeface="+mn-ea"/>
        <a:cs typeface="+mn-cs"/>
      </a:defRPr>
    </a:lvl3pPr>
    <a:lvl4pPr marL="1828754" algn="l" defTabSz="609585" rtl="0" eaLnBrk="1" latinLnBrk="0" hangingPunct="1">
      <a:defRPr sz="1600" kern="1200">
        <a:solidFill>
          <a:schemeClr val="tx1"/>
        </a:solidFill>
        <a:latin typeface="+mn-lt"/>
        <a:ea typeface="+mn-ea"/>
        <a:cs typeface="+mn-cs"/>
      </a:defRPr>
    </a:lvl4pPr>
    <a:lvl5pPr marL="2438339" algn="l" defTabSz="609585" rtl="0" eaLnBrk="1" latinLnBrk="0" hangingPunct="1">
      <a:defRPr sz="1600" kern="1200">
        <a:solidFill>
          <a:schemeClr val="tx1"/>
        </a:solidFill>
        <a:latin typeface="+mn-lt"/>
        <a:ea typeface="+mn-ea"/>
        <a:cs typeface="+mn-cs"/>
      </a:defRPr>
    </a:lvl5pPr>
    <a:lvl6pPr marL="3047924" algn="l" defTabSz="609585" rtl="0" eaLnBrk="1" latinLnBrk="0" hangingPunct="1">
      <a:defRPr sz="1600" kern="1200">
        <a:solidFill>
          <a:schemeClr val="tx1"/>
        </a:solidFill>
        <a:latin typeface="+mn-lt"/>
        <a:ea typeface="+mn-ea"/>
        <a:cs typeface="+mn-cs"/>
      </a:defRPr>
    </a:lvl6pPr>
    <a:lvl7pPr marL="3657509" algn="l" defTabSz="609585" rtl="0" eaLnBrk="1" latinLnBrk="0" hangingPunct="1">
      <a:defRPr sz="1600" kern="1200">
        <a:solidFill>
          <a:schemeClr val="tx1"/>
        </a:solidFill>
        <a:latin typeface="+mn-lt"/>
        <a:ea typeface="+mn-ea"/>
        <a:cs typeface="+mn-cs"/>
      </a:defRPr>
    </a:lvl7pPr>
    <a:lvl8pPr marL="4267093" algn="l" defTabSz="609585" rtl="0" eaLnBrk="1" latinLnBrk="0" hangingPunct="1">
      <a:defRPr sz="1600" kern="1200">
        <a:solidFill>
          <a:schemeClr val="tx1"/>
        </a:solidFill>
        <a:latin typeface="+mn-lt"/>
        <a:ea typeface="+mn-ea"/>
        <a:cs typeface="+mn-cs"/>
      </a:defRPr>
    </a:lvl8pPr>
    <a:lvl9pPr marL="4876678" algn="l" defTabSz="609585"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1</a:t>
            </a:fld>
            <a:endParaRPr lang="en-US"/>
          </a:p>
        </p:txBody>
      </p:sp>
    </p:spTree>
    <p:extLst>
      <p:ext uri="{BB962C8B-B14F-4D97-AF65-F5344CB8AC3E}">
        <p14:creationId xmlns:p14="http://schemas.microsoft.com/office/powerpoint/2010/main" val="1808378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6</a:t>
            </a:fld>
            <a:endParaRPr lang="en-US"/>
          </a:p>
        </p:txBody>
      </p:sp>
    </p:spTree>
    <p:extLst>
      <p:ext uri="{BB962C8B-B14F-4D97-AF65-F5344CB8AC3E}">
        <p14:creationId xmlns:p14="http://schemas.microsoft.com/office/powerpoint/2010/main" val="21165251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0" i="0" u="none" strike="noStrike" kern="1200" baseline="0">
                <a:solidFill>
                  <a:schemeClr val="tx1"/>
                </a:solidFill>
                <a:latin typeface="+mn-lt"/>
                <a:ea typeface="+mn-ea"/>
                <a:cs typeface="+mn-cs"/>
              </a:rPr>
              <a:t>The majority (87%) of uninsured adults who did not enroll because they could not find affordable plans had incomes that made them eligible for tax credits or Medicaid, though these data include those who may be ineligible because of their immigration status (data not shown). Two-thirds (65%) had incomes in the range that made them eligible for subsidies (i.e., from 100 percent to 400 percent of the federal poverty level, or $11,880 to $47,520 annual income for an individual). About one in five (23%) had incomes under 100 percent of poverty. An estimated 16 percent were likely in the Medicaid coverage gap. Thirteen percent had incomes that exceeded the threshold that made them eligible for subsidies (i.e., 400 percent of poverty). </a:t>
            </a:r>
          </a:p>
          <a:p>
            <a:endParaRPr lang="en-US" sz="1600" b="0" i="0" u="none" strike="noStrike" kern="1200" baseline="0">
              <a:solidFill>
                <a:schemeClr val="tx1"/>
              </a:solidFill>
              <a:latin typeface="+mn-lt"/>
              <a:ea typeface="+mn-ea"/>
              <a:cs typeface="+mn-cs"/>
            </a:endParaRPr>
          </a:p>
          <a:p>
            <a:r>
              <a:rPr lang="en-US"/>
              <a:t>&lt;100%</a:t>
            </a:r>
            <a:r>
              <a:rPr lang="en-US" baseline="0"/>
              <a:t> </a:t>
            </a:r>
            <a:r>
              <a:rPr lang="en-US"/>
              <a:t>FPL, non-expansion		.1591</a:t>
            </a:r>
          </a:p>
          <a:p>
            <a:r>
              <a:rPr lang="en-US"/>
              <a:t>&lt;100%</a:t>
            </a:r>
            <a:r>
              <a:rPr lang="en-US" baseline="0"/>
              <a:t> FPL, expansion</a:t>
            </a:r>
            <a:r>
              <a:rPr lang="en-US"/>
              <a:t>		.0665</a:t>
            </a:r>
          </a:p>
          <a:p>
            <a:r>
              <a:rPr lang="en-US"/>
              <a:t>100 -137%</a:t>
            </a:r>
            <a:r>
              <a:rPr lang="en-US" baseline="0"/>
              <a:t> FPL</a:t>
            </a:r>
            <a:r>
              <a:rPr lang="en-US"/>
              <a:t>, non-expansion	.104</a:t>
            </a:r>
          </a:p>
          <a:p>
            <a:r>
              <a:rPr lang="en-US"/>
              <a:t>100 -137% FPL, expansion		.0484</a:t>
            </a:r>
          </a:p>
          <a:p>
            <a:r>
              <a:rPr lang="en-US"/>
              <a:t>138-249%</a:t>
            </a:r>
            <a:r>
              <a:rPr lang="en-US" baseline="0"/>
              <a:t> FPL</a:t>
            </a:r>
            <a:r>
              <a:rPr lang="en-US"/>
              <a:t>			.2998</a:t>
            </a:r>
          </a:p>
          <a:p>
            <a:r>
              <a:rPr lang="en-US"/>
              <a:t>250 -399% FPL			.1944</a:t>
            </a:r>
          </a:p>
          <a:p>
            <a:r>
              <a:rPr lang="en-US"/>
              <a:t>400%+</a:t>
            </a:r>
            <a:r>
              <a:rPr lang="en-US" baseline="0"/>
              <a:t> FPL</a:t>
            </a:r>
            <a:r>
              <a:rPr lang="en-US"/>
              <a:t>			.1277</a:t>
            </a:r>
          </a:p>
          <a:p>
            <a:endParaRPr lang="en-US"/>
          </a:p>
        </p:txBody>
      </p:sp>
      <p:sp>
        <p:nvSpPr>
          <p:cNvPr id="4" name="Slide Number Placeholder 3"/>
          <p:cNvSpPr>
            <a:spLocks noGrp="1"/>
          </p:cNvSpPr>
          <p:nvPr>
            <p:ph type="sldNum" sz="quarter" idx="10"/>
          </p:nvPr>
        </p:nvSpPr>
        <p:spPr/>
        <p:txBody>
          <a:bodyPr/>
          <a:lstStyle/>
          <a:p>
            <a:fld id="{97863621-2E60-B848-8968-B0341E26A312}" type="slidenum">
              <a:rPr lang="en-US" smtClean="0"/>
              <a:t>7</a:t>
            </a:fld>
            <a:endParaRPr lang="en-US"/>
          </a:p>
        </p:txBody>
      </p:sp>
    </p:spTree>
    <p:extLst>
      <p:ext uri="{BB962C8B-B14F-4D97-AF65-F5344CB8AC3E}">
        <p14:creationId xmlns:p14="http://schemas.microsoft.com/office/powerpoint/2010/main" val="658277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Graph Layout: 01">
    <p:bg>
      <p:bgPr>
        <a:solidFill>
          <a:schemeClr val="bg1"/>
        </a:solidFill>
        <a:effectLst/>
      </p:bgPr>
    </p:bg>
    <p:spTree>
      <p:nvGrpSpPr>
        <p:cNvPr id="1" name=""/>
        <p:cNvGrpSpPr/>
        <p:nvPr/>
      </p:nvGrpSpPr>
      <p:grpSpPr>
        <a:xfrm>
          <a:off x="0" y="0"/>
          <a:ext cx="0" cy="0"/>
          <a:chOff x="0" y="0"/>
          <a:chExt cx="0" cy="0"/>
        </a:xfrm>
      </p:grpSpPr>
      <p:sp>
        <p:nvSpPr>
          <p:cNvPr id="2" name="TextBox 1"/>
          <p:cNvSpPr txBox="1"/>
          <p:nvPr userDrawn="1"/>
        </p:nvSpPr>
        <p:spPr>
          <a:xfrm>
            <a:off x="1655675" y="6368920"/>
            <a:ext cx="6821898" cy="408452"/>
          </a:xfrm>
          <a:prstGeom prst="rect">
            <a:avLst/>
          </a:prstGeom>
          <a:noFill/>
        </p:spPr>
        <p:txBody>
          <a:bodyPr wrap="square" lIns="0" tIns="0" rIns="0" bIns="0" rtlCol="0" anchor="b" anchorCtr="0">
            <a:noAutofit/>
          </a:bodyPr>
          <a:lstStyle/>
          <a:p>
            <a:pPr marL="0" marR="0" indent="0" algn="l" defTabSz="1219170" rtl="0" eaLnBrk="1" fontAlgn="auto" latinLnBrk="0" hangingPunct="1">
              <a:lnSpc>
                <a:spcPct val="100000"/>
              </a:lnSpc>
              <a:spcBef>
                <a:spcPts val="0"/>
              </a:spcBef>
              <a:spcAft>
                <a:spcPts val="0"/>
              </a:spcAft>
              <a:buClrTx/>
              <a:buSzTx/>
              <a:buFontTx/>
              <a:buNone/>
              <a:tabLst/>
              <a:defRPr/>
            </a:pPr>
            <a:r>
              <a:rPr lang="en-US" sz="900" dirty="0" smtClean="0"/>
              <a:t>Source: S. R. Collins, M. Z. </a:t>
            </a:r>
            <a:r>
              <a:rPr lang="en-US" sz="900" dirty="0" err="1" smtClean="0"/>
              <a:t>Gunja</a:t>
            </a:r>
            <a:r>
              <a:rPr lang="en-US" sz="900" dirty="0" smtClean="0"/>
              <a:t>, and M. M. Doty, </a:t>
            </a:r>
            <a:r>
              <a:rPr lang="en-US" sz="900" i="1" dirty="0" smtClean="0"/>
              <a:t>Following the ACA Repeal-and-Replace Effort, Where Does the U.S. Stand on Insurance Coverage? Findings from the Commonwealth Fund Affordable Care Act Tracking Survey, March–June 2017, </a:t>
            </a:r>
            <a:r>
              <a:rPr lang="en-US" sz="900" dirty="0" smtClean="0"/>
              <a:t>The Commonwealth Fund, Sept. 2017.</a:t>
            </a:r>
          </a:p>
        </p:txBody>
      </p:sp>
      <p:sp>
        <p:nvSpPr>
          <p:cNvPr id="53" name="Title 1"/>
          <p:cNvSpPr>
            <a:spLocks noGrp="1"/>
          </p:cNvSpPr>
          <p:nvPr>
            <p:ph type="ctrTitle" hasCustomPrompt="1"/>
          </p:nvPr>
        </p:nvSpPr>
        <p:spPr>
          <a:xfrm>
            <a:off x="71500" y="296652"/>
            <a:ext cx="9001000" cy="756084"/>
          </a:xfrm>
          <a:effectLst/>
        </p:spPr>
        <p:txBody>
          <a:bodyPr anchor="t">
            <a:noAutofit/>
          </a:bodyPr>
          <a:lstStyle>
            <a:lvl1pPr algn="l">
              <a:lnSpc>
                <a:spcPct val="110000"/>
              </a:lnSpc>
              <a:defRPr sz="2000" spc="0" baseline="0">
                <a:solidFill>
                  <a:srgbClr val="4C515A"/>
                </a:solidFill>
                <a:effectLst/>
              </a:defRPr>
            </a:lvl1pPr>
          </a:lstStyle>
          <a:p>
            <a:r>
              <a:rPr lang="en-US" dirty="0"/>
              <a:t>Click to edit master title </a:t>
            </a:r>
            <a:r>
              <a:rPr lang="en-US" dirty="0" smtClean="0"/>
              <a:t>style</a:t>
            </a:r>
            <a:endParaRPr lang="en-US" dirty="0"/>
          </a:p>
        </p:txBody>
      </p:sp>
      <p:sp>
        <p:nvSpPr>
          <p:cNvPr id="57" name="Chart Placeholder 5"/>
          <p:cNvSpPr>
            <a:spLocks noGrp="1"/>
          </p:cNvSpPr>
          <p:nvPr>
            <p:ph type="chart" sz="quarter" idx="19"/>
          </p:nvPr>
        </p:nvSpPr>
        <p:spPr>
          <a:xfrm>
            <a:off x="71500" y="1052736"/>
            <a:ext cx="9000999" cy="4596104"/>
          </a:xfrm>
        </p:spPr>
        <p:txBody>
          <a:bodyPr>
            <a:normAutofit/>
          </a:bodyPr>
          <a:lstStyle>
            <a:lvl1pPr>
              <a:defRPr sz="1300">
                <a:solidFill>
                  <a:srgbClr val="4C515A"/>
                </a:solidFill>
              </a:defRPr>
            </a:lvl1pPr>
          </a:lstStyle>
          <a:p>
            <a:endParaRPr lang="en-US"/>
          </a:p>
        </p:txBody>
      </p:sp>
      <p:cxnSp>
        <p:nvCxnSpPr>
          <p:cNvPr id="61" name="Straight Connector 60"/>
          <p:cNvCxnSpPr>
            <a:cxnSpLocks/>
          </p:cNvCxnSpPr>
          <p:nvPr userDrawn="1"/>
        </p:nvCxnSpPr>
        <p:spPr>
          <a:xfrm flipH="1">
            <a:off x="71500" y="6309320"/>
            <a:ext cx="9000999" cy="0"/>
          </a:xfrm>
          <a:prstGeom prst="line">
            <a:avLst/>
          </a:prstGeom>
          <a:ln>
            <a:solidFill>
              <a:srgbClr val="ABABAB"/>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sz="quarter" idx="21" hasCustomPrompt="1"/>
          </p:nvPr>
        </p:nvSpPr>
        <p:spPr>
          <a:xfrm>
            <a:off x="71500" y="8620"/>
            <a:ext cx="9001000" cy="224346"/>
          </a:xfrm>
        </p:spPr>
        <p:txBody>
          <a:bodyPr anchor="b" anchorCtr="0">
            <a:noAutofit/>
          </a:bodyPr>
          <a:lstStyle>
            <a:lvl1pPr marL="0" indent="0">
              <a:buNone/>
              <a:defRPr sz="1200"/>
            </a:lvl1pPr>
            <a:lvl2pPr marL="171446" indent="0">
              <a:buNone/>
              <a:defRPr sz="1200"/>
            </a:lvl2pPr>
            <a:lvl3pPr marL="344479" indent="0">
              <a:buNone/>
              <a:defRPr sz="1200"/>
            </a:lvl3pPr>
            <a:lvl4pPr marL="515925" indent="0">
              <a:buNone/>
              <a:defRPr sz="1200"/>
            </a:lvl4pPr>
            <a:lvl5pPr marL="687371" indent="0">
              <a:buNone/>
              <a:defRPr sz="1200"/>
            </a:lvl5pPr>
          </a:lstStyle>
          <a:p>
            <a:pPr lvl="0"/>
            <a:r>
              <a:rPr lang="en-US" dirty="0" smtClean="0"/>
              <a:t>Exhibit #</a:t>
            </a:r>
            <a:endParaRPr lang="en-US" dirty="0"/>
          </a:p>
        </p:txBody>
      </p:sp>
      <p:sp>
        <p:nvSpPr>
          <p:cNvPr id="10" name="Text Placeholder 9"/>
          <p:cNvSpPr>
            <a:spLocks noGrp="1"/>
          </p:cNvSpPr>
          <p:nvPr>
            <p:ph type="body" sz="quarter" idx="22"/>
          </p:nvPr>
        </p:nvSpPr>
        <p:spPr>
          <a:xfrm>
            <a:off x="71500" y="5697252"/>
            <a:ext cx="9001063" cy="495834"/>
          </a:xfrm>
        </p:spPr>
        <p:txBody>
          <a:bodyPr anchor="b" anchorCtr="0">
            <a:noAutofit/>
          </a:bodyPr>
          <a:lstStyle>
            <a:lvl1pPr marL="0" indent="0">
              <a:lnSpc>
                <a:spcPct val="90000"/>
              </a:lnSpc>
              <a:spcBef>
                <a:spcPts val="0"/>
              </a:spcBef>
              <a:spcAft>
                <a:spcPts val="600"/>
              </a:spcAft>
              <a:buNone/>
              <a:defRPr lang="en-US" sz="1000" b="0" i="0" smtClean="0">
                <a:solidFill>
                  <a:schemeClr val="tx1"/>
                </a:solidFill>
                <a:effectLst/>
              </a:defRPr>
            </a:lvl1pPr>
            <a:lvl2pPr marL="171446" indent="0">
              <a:buNone/>
              <a:defRPr sz="900">
                <a:solidFill>
                  <a:schemeClr val="tx1"/>
                </a:solidFill>
              </a:defRPr>
            </a:lvl2pPr>
            <a:lvl3pPr marL="344479" indent="0">
              <a:buNone/>
              <a:defRPr sz="900">
                <a:solidFill>
                  <a:schemeClr val="tx1"/>
                </a:solidFill>
              </a:defRPr>
            </a:lvl3pPr>
            <a:lvl4pPr marL="515925" indent="0">
              <a:buNone/>
              <a:defRPr sz="900">
                <a:solidFill>
                  <a:schemeClr val="tx1"/>
                </a:solidFill>
              </a:defRPr>
            </a:lvl4pPr>
            <a:lvl5pPr marL="687371" indent="0">
              <a:buNone/>
              <a:defRPr sz="900">
                <a:solidFill>
                  <a:schemeClr val="tx1"/>
                </a:solidFill>
              </a:defRPr>
            </a:lvl5pPr>
          </a:lstStyle>
          <a:p>
            <a:pPr lvl="0"/>
            <a:endParaRPr lang="en-US" dirty="0"/>
          </a:p>
        </p:txBody>
      </p:sp>
      <p:pic>
        <p:nvPicPr>
          <p:cNvPr id="9" name="Picture 8"/>
          <p:cNvPicPr>
            <a:picLocks noChangeAspect="1"/>
          </p:cNvPicPr>
          <p:nvPr userDrawn="1"/>
        </p:nvPicPr>
        <p:blipFill rotWithShape="1">
          <a:blip r:embed="rId2">
            <a:extLst>
              <a:ext uri="{28A0092B-C50C-407E-A947-70E740481C1C}">
                <a14:useLocalDpi xmlns:a14="http://schemas.microsoft.com/office/drawing/2010/main" val="0"/>
              </a:ext>
            </a:extLst>
          </a:blip>
          <a:srcRect l="6339" t="9092" r="7027" b="31817"/>
          <a:stretch/>
        </p:blipFill>
        <p:spPr>
          <a:xfrm>
            <a:off x="35496" y="6345324"/>
            <a:ext cx="1476164" cy="468052"/>
          </a:xfrm>
          <a:prstGeom prst="rect">
            <a:avLst/>
          </a:prstGeom>
        </p:spPr>
      </p:pic>
    </p:spTree>
    <p:extLst>
      <p:ext uri="{BB962C8B-B14F-4D97-AF65-F5344CB8AC3E}">
        <p14:creationId xmlns:p14="http://schemas.microsoft.com/office/powerpoint/2010/main" val="2249687676"/>
      </p:ext>
    </p:extLst>
  </p:cSld>
  <p:clrMapOvr>
    <a:masterClrMapping/>
  </p:clrMapOvr>
  <p:hf sldNum="0" hdr="0" dt="0"/>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279962"/>
            <a:ext cx="7772400" cy="817561"/>
          </a:xfrm>
          <a:prstGeom prst="rect">
            <a:avLst/>
          </a:prstGeom>
        </p:spPr>
        <p:txBody>
          <a:bodyPr vert="horz" lIns="0" tIns="0" rIns="0" bIns="0" rtlCol="0" anchor="ctr">
            <a:normAutofit/>
          </a:bodyPr>
          <a:lstStyle/>
          <a:p>
            <a:r>
              <a:rPr lang="en-US" dirty="0"/>
              <a:t>Click to edit Master title style</a:t>
            </a:r>
          </a:p>
        </p:txBody>
      </p:sp>
      <p:sp>
        <p:nvSpPr>
          <p:cNvPr id="3" name="Text Placeholder 2"/>
          <p:cNvSpPr>
            <a:spLocks noGrp="1"/>
          </p:cNvSpPr>
          <p:nvPr>
            <p:ph type="body" idx="1"/>
          </p:nvPr>
        </p:nvSpPr>
        <p:spPr>
          <a:xfrm>
            <a:off x="685800" y="1219201"/>
            <a:ext cx="7772400" cy="4627563"/>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41911007"/>
      </p:ext>
    </p:extLst>
  </p:cSld>
  <p:clrMap bg1="lt1" tx1="dk1" bg2="lt2" tx2="dk2" accent1="accent1" accent2="accent2" accent3="accent3" accent4="accent4" accent5="accent5" accent6="accent6" hlink="hlink" folHlink="folHlink"/>
  <p:sldLayoutIdLst>
    <p:sldLayoutId id="2147483722" r:id="rId1"/>
  </p:sldLayoutIdLst>
  <p:txStyles>
    <p:titleStyle>
      <a:lvl1pPr algn="ctr" defTabSz="914378" rtl="0" eaLnBrk="1" latinLnBrk="0" hangingPunct="1">
        <a:lnSpc>
          <a:spcPct val="86000"/>
        </a:lnSpc>
        <a:spcBef>
          <a:spcPct val="0"/>
        </a:spcBef>
        <a:buNone/>
        <a:defRPr sz="2100" kern="800" spc="-40">
          <a:solidFill>
            <a:schemeClr val="tx1"/>
          </a:solidFill>
          <a:latin typeface="+mj-lt"/>
          <a:ea typeface="+mj-ea"/>
          <a:cs typeface="+mj-cs"/>
        </a:defRPr>
      </a:lvl1pPr>
    </p:titleStyle>
    <p:bodyStyle>
      <a:lvl1pPr marL="171446" indent="-171446" algn="l" defTabSz="914378" rtl="0" eaLnBrk="1" latinLnBrk="0" hangingPunct="1">
        <a:spcBef>
          <a:spcPct val="20000"/>
        </a:spcBef>
        <a:buClr>
          <a:schemeClr val="accent1"/>
        </a:buClr>
        <a:buFont typeface="Arial" panose="020B0604020202020204" pitchFamily="34" charset="0"/>
        <a:buChar char="•"/>
        <a:defRPr sz="1500" kern="800" spc="-10">
          <a:solidFill>
            <a:schemeClr val="tx1"/>
          </a:solidFill>
          <a:latin typeface="+mn-lt"/>
          <a:ea typeface="+mn-ea"/>
          <a:cs typeface="+mn-cs"/>
        </a:defRPr>
      </a:lvl1pPr>
      <a:lvl2pPr marL="344480" indent="-173034"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2pPr>
      <a:lvl3pPr marL="515925"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3pPr>
      <a:lvl4pPr marL="687371"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4pPr>
      <a:lvl5pPr marL="858817" indent="-171446" algn="l" defTabSz="914378" rtl="0" eaLnBrk="1" latinLnBrk="0" hangingPunct="1">
        <a:spcBef>
          <a:spcPct val="20000"/>
        </a:spcBef>
        <a:buClr>
          <a:schemeClr val="accent1"/>
        </a:buClr>
        <a:buFont typeface="Arial" panose="020B0604020202020204" pitchFamily="34" charset="0"/>
        <a:buChar char="»"/>
        <a:defRPr sz="1200" kern="800">
          <a:solidFill>
            <a:schemeClr val="tx1"/>
          </a:solidFill>
          <a:latin typeface="+mn-lt"/>
          <a:ea typeface="+mn-ea"/>
          <a:cs typeface="+mn-cs"/>
        </a:defRPr>
      </a:lvl5pPr>
      <a:lvl6pPr marL="2514537"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hart" Target="../charts/char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0.xml"/><Relationship Id="rId3" Type="http://schemas.openxmlformats.org/officeDocument/2006/relationships/image" Target="../media/image2.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1.xml"/><Relationship Id="rId3" Type="http://schemas.openxmlformats.org/officeDocument/2006/relationships/image" Target="../media/image2.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13.xml"/><Relationship Id="rId3" Type="http://schemas.openxmlformats.org/officeDocument/2006/relationships/image" Target="../media/image2.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5.xml"/><Relationship Id="rId3" Type="http://schemas.openxmlformats.org/officeDocument/2006/relationships/image" Target="../media/image2.emf"/></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8.xml"/><Relationship Id="rId3" Type="http://schemas.openxmlformats.org/officeDocument/2006/relationships/image" Target="../media/image2.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chart" Target="../charts/char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Fourteen </a:t>
            </a:r>
            <a:r>
              <a:rPr lang="en-US" dirty="0"/>
              <a:t>Percent of Adults Were Uninsured in March–June 2017, with Increase </a:t>
            </a:r>
            <a:r>
              <a:rPr lang="en-US" dirty="0" smtClean="0"/>
              <a:t/>
            </a:r>
            <a:br>
              <a:rPr lang="en-US" dirty="0" smtClean="0"/>
            </a:br>
            <a:r>
              <a:rPr lang="en-US" dirty="0" smtClean="0"/>
              <a:t>Among 35-to-49-Year-Olds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887201308"/>
              </p:ext>
            </p:extLst>
          </p:nvPr>
        </p:nvGraphicFramePr>
        <p:xfrm>
          <a:off x="0" y="972152"/>
          <a:ext cx="9144000" cy="4297680"/>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 Placeholder 2"/>
          <p:cNvSpPr>
            <a:spLocks noGrp="1"/>
          </p:cNvSpPr>
          <p:nvPr>
            <p:ph type="body" sz="quarter" idx="21"/>
          </p:nvPr>
        </p:nvSpPr>
        <p:spPr>
          <a:xfrm>
            <a:off x="71500" y="0"/>
            <a:ext cx="9001000" cy="224346"/>
          </a:xfrm>
        </p:spPr>
        <p:txBody>
          <a:bodyPr/>
          <a:lstStyle/>
          <a:p>
            <a:r>
              <a:rPr lang="en-US" smtClean="0"/>
              <a:t>Exhibit 1</a:t>
            </a:r>
            <a:endParaRPr lang="en-US" dirty="0"/>
          </a:p>
        </p:txBody>
      </p:sp>
      <p:sp>
        <p:nvSpPr>
          <p:cNvPr id="2" name="Text Placeholder 1"/>
          <p:cNvSpPr>
            <a:spLocks noGrp="1"/>
          </p:cNvSpPr>
          <p:nvPr>
            <p:ph type="body" sz="quarter" idx="22"/>
          </p:nvPr>
        </p:nvSpPr>
        <p:spPr/>
        <p:txBody>
          <a:bodyPr/>
          <a:lstStyle/>
          <a:p>
            <a:r>
              <a:rPr lang="en-US" smtClean="0"/>
              <a:t>Data: The Commonwealth Fund Affordable Care Act Tracking Surveys, July–Sept. 2013, April–June 2014, March–May 2015, Feb.–April 2016, March–June 2017.</a:t>
            </a:r>
            <a:endParaRPr lang="en-US" dirty="0"/>
          </a:p>
        </p:txBody>
      </p:sp>
    </p:spTree>
    <p:extLst>
      <p:ext uri="{BB962C8B-B14F-4D97-AF65-F5344CB8AC3E}">
        <p14:creationId xmlns:p14="http://schemas.microsoft.com/office/powerpoint/2010/main" val="1213583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Lower-Income Adults With Marketplace Plans More Protected from Premium Increases than Adults with Higher Incomes </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60026892"/>
              </p:ext>
            </p:extLst>
          </p:nvPr>
        </p:nvGraphicFramePr>
        <p:xfrm>
          <a:off x="0" y="1811827"/>
          <a:ext cx="9072563" cy="357832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21"/>
          </p:nvPr>
        </p:nvSpPr>
        <p:spPr/>
        <p:txBody>
          <a:bodyPr/>
          <a:lstStyle/>
          <a:p>
            <a:r>
              <a:rPr lang="en-US" dirty="0" smtClean="0"/>
              <a:t>Exhibit 10</a:t>
            </a:r>
          </a:p>
        </p:txBody>
      </p:sp>
      <p:sp>
        <p:nvSpPr>
          <p:cNvPr id="4" name="Subtitle 3"/>
          <p:cNvSpPr>
            <a:spLocks noGrp="1"/>
          </p:cNvSpPr>
          <p:nvPr>
            <p:ph type="body" sz="quarter" idx="22"/>
          </p:nvPr>
        </p:nvSpPr>
        <p:spPr/>
        <p:txBody>
          <a:bodyPr/>
          <a:lstStyle/>
          <a:p>
            <a:r>
              <a:rPr lang="en-US" dirty="0" smtClean="0"/>
              <a:t>Notes: FPL refers to federal poverty level. 250% of FPL is $29,700 for an individual or $60,750 for a family of four.</a:t>
            </a:r>
          </a:p>
          <a:p>
            <a:r>
              <a:rPr lang="en-US" dirty="0" smtClean="0"/>
              <a:t>Data: The Commonwealth Fund Affordable Care Act Tracking Survey, March–June 2017.</a:t>
            </a:r>
            <a:endParaRPr lang="en-US" dirty="0"/>
          </a:p>
        </p:txBody>
      </p:sp>
      <p:sp>
        <p:nvSpPr>
          <p:cNvPr id="7" name="TextBox 3"/>
          <p:cNvSpPr txBox="1"/>
          <p:nvPr/>
        </p:nvSpPr>
        <p:spPr>
          <a:xfrm>
            <a:off x="1" y="107545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Over the time you have had a health plan through the marketplace, has the amount you have had to pay in premiums increased, decreased, or stayed about the same?</a:t>
            </a:r>
          </a:p>
        </p:txBody>
      </p:sp>
      <p:pic>
        <p:nvPicPr>
          <p:cNvPr id="10" name="Picture 9"/>
          <p:cNvPicPr>
            <a:picLocks noChangeAspect="1"/>
          </p:cNvPicPr>
          <p:nvPr/>
        </p:nvPicPr>
        <p:blipFill>
          <a:blip r:embed="rId3"/>
          <a:stretch>
            <a:fillRect/>
          </a:stretch>
        </p:blipFill>
        <p:spPr>
          <a:xfrm>
            <a:off x="98134" y="1156287"/>
            <a:ext cx="381261" cy="478406"/>
          </a:xfrm>
          <a:prstGeom prst="rect">
            <a:avLst/>
          </a:prstGeom>
        </p:spPr>
      </p:pic>
    </p:spTree>
    <p:extLst>
      <p:ext uri="{BB962C8B-B14F-4D97-AF65-F5344CB8AC3E}">
        <p14:creationId xmlns:p14="http://schemas.microsoft.com/office/powerpoint/2010/main" val="450855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Lower-Income Adults with Marketplace Plans More Likely to View Their Premiums as Affordable Than Adults with Higher Incomes </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1086497201"/>
              </p:ext>
            </p:extLst>
          </p:nvPr>
        </p:nvGraphicFramePr>
        <p:xfrm>
          <a:off x="71438" y="1719231"/>
          <a:ext cx="9001125" cy="3929093"/>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 Placeholder 10"/>
          <p:cNvSpPr>
            <a:spLocks noGrp="1"/>
          </p:cNvSpPr>
          <p:nvPr>
            <p:ph type="body" sz="quarter" idx="21"/>
          </p:nvPr>
        </p:nvSpPr>
        <p:spPr/>
        <p:txBody>
          <a:bodyPr/>
          <a:lstStyle/>
          <a:p>
            <a:r>
              <a:rPr lang="en-US" smtClean="0"/>
              <a:t>Exhibit 11</a:t>
            </a:r>
            <a:endParaRPr lang="en-US" dirty="0"/>
          </a:p>
        </p:txBody>
      </p:sp>
      <p:sp>
        <p:nvSpPr>
          <p:cNvPr id="4" name="Subtitle 3"/>
          <p:cNvSpPr>
            <a:spLocks noGrp="1"/>
          </p:cNvSpPr>
          <p:nvPr>
            <p:ph type="body" sz="quarter" idx="22"/>
          </p:nvPr>
        </p:nvSpPr>
        <p:spPr/>
        <p:txBody>
          <a:bodyPr/>
          <a:lstStyle/>
          <a:p>
            <a:r>
              <a:rPr lang="en-US" dirty="0" smtClean="0"/>
              <a:t>Notes: FPL refers to federal poverty level. 250% of FPL is $29,700 for an individual or $60,750 for a family of four. Segments may not sum to </a:t>
            </a:r>
            <a:r>
              <a:rPr lang="en-US" smtClean="0"/>
              <a:t>indicated total </a:t>
            </a:r>
            <a:r>
              <a:rPr lang="en-US" dirty="0" smtClean="0"/>
              <a:t>because of rounding. </a:t>
            </a:r>
          </a:p>
          <a:p>
            <a:r>
              <a:rPr lang="en-US" dirty="0" smtClean="0"/>
              <a:t>Data: The Commonwealth Fund Affordable Care Act Tracking Survey, March–June 2017.</a:t>
            </a:r>
            <a:endParaRPr lang="en-US" dirty="0"/>
          </a:p>
        </p:txBody>
      </p:sp>
      <p:sp>
        <p:nvSpPr>
          <p:cNvPr id="17" name="TextBox 3"/>
          <p:cNvSpPr txBox="1"/>
          <p:nvPr/>
        </p:nvSpPr>
        <p:spPr>
          <a:xfrm>
            <a:off x="1" y="1079152"/>
            <a:ext cx="9144000" cy="640080"/>
          </a:xfrm>
          <a:prstGeom prst="rect">
            <a:avLst/>
          </a:prstGeom>
          <a:solidFill>
            <a:schemeClr val="bg2"/>
          </a:solidFill>
        </p:spPr>
        <p:txBody>
          <a:bodyPr wrap="square" lIns="640080" tIns="0" bIns="4572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bg1"/>
                </a:solidFill>
                <a:cs typeface="Arial" panose="020B0604020202020204" pitchFamily="34" charset="0"/>
              </a:rPr>
              <a:t>How easy or difficult is it for you to afford the premium costs for your health insurance?</a:t>
            </a:r>
          </a:p>
        </p:txBody>
      </p:sp>
      <p:pic>
        <p:nvPicPr>
          <p:cNvPr id="19" name="Picture 18"/>
          <p:cNvPicPr>
            <a:picLocks noChangeAspect="1"/>
          </p:cNvPicPr>
          <p:nvPr/>
        </p:nvPicPr>
        <p:blipFill>
          <a:blip r:embed="rId3"/>
          <a:stretch>
            <a:fillRect/>
          </a:stretch>
        </p:blipFill>
        <p:spPr>
          <a:xfrm>
            <a:off x="98134" y="1163603"/>
            <a:ext cx="381261" cy="478406"/>
          </a:xfrm>
          <a:prstGeom prst="rect">
            <a:avLst/>
          </a:prstGeom>
        </p:spPr>
      </p:pic>
      <p:sp>
        <p:nvSpPr>
          <p:cNvPr id="20" name="TextBox 19"/>
          <p:cNvSpPr txBox="1"/>
          <p:nvPr/>
        </p:nvSpPr>
        <p:spPr>
          <a:xfrm>
            <a:off x="332508" y="5309730"/>
            <a:ext cx="1710047" cy="215444"/>
          </a:xfrm>
          <a:prstGeom prst="rect">
            <a:avLst/>
          </a:prstGeom>
          <a:noFill/>
        </p:spPr>
        <p:txBody>
          <a:bodyPr wrap="square" lIns="0" tIns="0" rIns="0" bIns="0" rtlCol="0" anchor="t">
            <a:spAutoFit/>
          </a:bodyPr>
          <a:lstStyle/>
          <a:p>
            <a:pPr algn="ctr"/>
            <a:r>
              <a:rPr lang="en-US" sz="1400" b="1" dirty="0" smtClean="0">
                <a:cs typeface="Arial" panose="020B0604020202020204" pitchFamily="34" charset="0"/>
              </a:rPr>
              <a:t>Total</a:t>
            </a:r>
            <a:endParaRPr lang="en-US" sz="1400" b="1" dirty="0">
              <a:cs typeface="Arial" panose="020B0604020202020204" pitchFamily="34" charset="0"/>
            </a:endParaRPr>
          </a:p>
        </p:txBody>
      </p:sp>
      <p:sp>
        <p:nvSpPr>
          <p:cNvPr id="21" name="TextBox 20"/>
          <p:cNvSpPr txBox="1"/>
          <p:nvPr/>
        </p:nvSpPr>
        <p:spPr>
          <a:xfrm>
            <a:off x="3329076" y="5309730"/>
            <a:ext cx="2301094"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Incomes below 250% FPL</a:t>
            </a:r>
          </a:p>
        </p:txBody>
      </p:sp>
      <p:sp>
        <p:nvSpPr>
          <p:cNvPr id="22" name="TextBox 21"/>
          <p:cNvSpPr txBox="1"/>
          <p:nvPr/>
        </p:nvSpPr>
        <p:spPr>
          <a:xfrm>
            <a:off x="6708449" y="5309730"/>
            <a:ext cx="2158124" cy="215444"/>
          </a:xfrm>
          <a:prstGeom prst="rect">
            <a:avLst/>
          </a:prstGeom>
          <a:noFill/>
        </p:spPr>
        <p:txBody>
          <a:bodyPr wrap="square" lIns="0" tIns="0" rIns="0" bIns="0" rtlCol="0" anchor="t">
            <a:spAutoFit/>
          </a:bodyPr>
          <a:lstStyle/>
          <a:p>
            <a:pPr algn="ctr"/>
            <a:r>
              <a:rPr lang="en-US" sz="1400" b="1">
                <a:cs typeface="Arial" panose="020B0604020202020204" pitchFamily="34" charset="0"/>
              </a:rPr>
              <a:t>Incomes </a:t>
            </a:r>
            <a:r>
              <a:rPr lang="en-US" sz="1400" b="1" smtClean="0">
                <a:cs typeface="Arial" panose="020B0604020202020204" pitchFamily="34" charset="0"/>
              </a:rPr>
              <a:t>250</a:t>
            </a:r>
            <a:r>
              <a:rPr lang="en-US" sz="1400" b="1">
                <a:cs typeface="Arial" panose="020B0604020202020204" pitchFamily="34" charset="0"/>
              </a:rPr>
              <a:t>% </a:t>
            </a:r>
            <a:r>
              <a:rPr lang="en-US" sz="1400" b="1" smtClean="0">
                <a:cs typeface="Arial" panose="020B0604020202020204" pitchFamily="34" charset="0"/>
              </a:rPr>
              <a:t>FPL or </a:t>
            </a:r>
            <a:r>
              <a:rPr lang="en-US" sz="1400" b="1" dirty="0">
                <a:cs typeface="Arial" panose="020B0604020202020204" pitchFamily="34" charset="0"/>
              </a:rPr>
              <a:t>more</a:t>
            </a:r>
          </a:p>
        </p:txBody>
      </p:sp>
    </p:spTree>
    <p:extLst>
      <p:ext uri="{BB962C8B-B14F-4D97-AF65-F5344CB8AC3E}">
        <p14:creationId xmlns:p14="http://schemas.microsoft.com/office/powerpoint/2010/main" val="12085525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Cost-Sharing Subsidies Have Lowered Deductibles for Lower-Income Adults with Marketplace Plans</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711438689"/>
              </p:ext>
            </p:extLst>
          </p:nvPr>
        </p:nvGraphicFramePr>
        <p:xfrm>
          <a:off x="71438" y="1052513"/>
          <a:ext cx="9001125" cy="3175103"/>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21"/>
          </p:nvPr>
        </p:nvSpPr>
        <p:spPr/>
        <p:txBody>
          <a:bodyPr/>
          <a:lstStyle/>
          <a:p>
            <a:r>
              <a:rPr lang="en-US" smtClean="0"/>
              <a:t>Exhibit 12</a:t>
            </a:r>
            <a:endParaRPr lang="en-US" dirty="0"/>
          </a:p>
        </p:txBody>
      </p:sp>
      <p:sp>
        <p:nvSpPr>
          <p:cNvPr id="4" name="Subtitle 3"/>
          <p:cNvSpPr>
            <a:spLocks noGrp="1"/>
          </p:cNvSpPr>
          <p:nvPr>
            <p:ph type="body" sz="quarter" idx="22"/>
          </p:nvPr>
        </p:nvSpPr>
        <p:spPr/>
        <p:txBody>
          <a:bodyPr/>
          <a:lstStyle/>
          <a:p>
            <a:r>
              <a:rPr lang="en-US" dirty="0" smtClean="0"/>
              <a:t>Notes: FPL refers to federal poverty level. 250% of FPL is $29,700 for an individual or $60,750 for a family of four.</a:t>
            </a:r>
          </a:p>
          <a:p>
            <a:r>
              <a:rPr lang="en-US" dirty="0" smtClean="0"/>
              <a:t>Data: The Commonwealth Fund Affordable Care Act Tracking Survey, March–June 2017.</a:t>
            </a:r>
            <a:endParaRPr lang="en-US" dirty="0"/>
          </a:p>
        </p:txBody>
      </p:sp>
      <p:sp>
        <p:nvSpPr>
          <p:cNvPr id="14" name="TextBox 13"/>
          <p:cNvSpPr txBox="1"/>
          <p:nvPr/>
        </p:nvSpPr>
        <p:spPr>
          <a:xfrm>
            <a:off x="891691" y="4350486"/>
            <a:ext cx="738950" cy="215444"/>
          </a:xfrm>
          <a:prstGeom prst="rect">
            <a:avLst/>
          </a:prstGeom>
          <a:noFill/>
        </p:spPr>
        <p:txBody>
          <a:bodyPr wrap="square" lIns="0" tIns="0" rIns="0" bIns="0" rtlCol="0" anchor="t">
            <a:spAutoFit/>
          </a:bodyPr>
          <a:lstStyle/>
          <a:p>
            <a:pPr algn="ctr"/>
            <a:r>
              <a:rPr lang="en-US" sz="1400" b="1">
                <a:cs typeface="Arial" panose="020B0604020202020204" pitchFamily="34" charset="0"/>
              </a:rPr>
              <a:t>Total</a:t>
            </a:r>
          </a:p>
        </p:txBody>
      </p:sp>
      <p:sp>
        <p:nvSpPr>
          <p:cNvPr id="15" name="TextBox 14"/>
          <p:cNvSpPr txBox="1"/>
          <p:nvPr/>
        </p:nvSpPr>
        <p:spPr>
          <a:xfrm>
            <a:off x="3338956" y="4351662"/>
            <a:ext cx="2358565"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Incomes below 250% FPL</a:t>
            </a:r>
          </a:p>
        </p:txBody>
      </p:sp>
      <p:sp>
        <p:nvSpPr>
          <p:cNvPr id="16" name="TextBox 15"/>
          <p:cNvSpPr txBox="1"/>
          <p:nvPr/>
        </p:nvSpPr>
        <p:spPr>
          <a:xfrm>
            <a:off x="6733308" y="4347200"/>
            <a:ext cx="2145771" cy="215444"/>
          </a:xfrm>
          <a:prstGeom prst="rect">
            <a:avLst/>
          </a:prstGeom>
          <a:noFill/>
        </p:spPr>
        <p:txBody>
          <a:bodyPr wrap="square" lIns="0" tIns="0" rIns="0" bIns="0" rtlCol="0" anchor="t">
            <a:spAutoFit/>
          </a:bodyPr>
          <a:lstStyle/>
          <a:p>
            <a:pPr algn="ctr"/>
            <a:r>
              <a:rPr lang="en-US" sz="1400" b="1">
                <a:cs typeface="Arial" panose="020B0604020202020204" pitchFamily="34" charset="0"/>
              </a:rPr>
              <a:t>Incomes </a:t>
            </a:r>
            <a:r>
              <a:rPr lang="en-US" sz="1400" b="1" smtClean="0">
                <a:cs typeface="Arial" panose="020B0604020202020204" pitchFamily="34" charset="0"/>
              </a:rPr>
              <a:t>250</a:t>
            </a:r>
            <a:r>
              <a:rPr lang="en-US" sz="1400" b="1">
                <a:cs typeface="Arial" panose="020B0604020202020204" pitchFamily="34" charset="0"/>
              </a:rPr>
              <a:t>% </a:t>
            </a:r>
            <a:r>
              <a:rPr lang="en-US" sz="1400" b="1" smtClean="0">
                <a:cs typeface="Arial" panose="020B0604020202020204" pitchFamily="34" charset="0"/>
              </a:rPr>
              <a:t>FPL or </a:t>
            </a:r>
            <a:r>
              <a:rPr lang="en-US" sz="1400" b="1" dirty="0">
                <a:cs typeface="Arial" panose="020B0604020202020204" pitchFamily="34" charset="0"/>
              </a:rPr>
              <a:t>more</a:t>
            </a:r>
          </a:p>
        </p:txBody>
      </p:sp>
    </p:spTree>
    <p:extLst>
      <p:ext uri="{BB962C8B-B14F-4D97-AF65-F5344CB8AC3E}">
        <p14:creationId xmlns:p14="http://schemas.microsoft.com/office/powerpoint/2010/main" val="124175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Most Adults Continue to Be Satisfied with Marketplace or Medicaid Coverage</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686226181"/>
              </p:ext>
            </p:extLst>
          </p:nvPr>
        </p:nvGraphicFramePr>
        <p:xfrm>
          <a:off x="0" y="1530621"/>
          <a:ext cx="9144001" cy="3779109"/>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 Placeholder 2"/>
          <p:cNvSpPr>
            <a:spLocks noGrp="1"/>
          </p:cNvSpPr>
          <p:nvPr>
            <p:ph type="body" sz="quarter" idx="21"/>
          </p:nvPr>
        </p:nvSpPr>
        <p:spPr/>
        <p:txBody>
          <a:bodyPr/>
          <a:lstStyle/>
          <a:p>
            <a:r>
              <a:rPr lang="en-US" dirty="0" smtClean="0"/>
              <a:t>Exhibit 13</a:t>
            </a:r>
            <a:endParaRPr lang="en-US" dirty="0"/>
          </a:p>
        </p:txBody>
      </p:sp>
      <p:sp>
        <p:nvSpPr>
          <p:cNvPr id="4" name="Subtitle 3"/>
          <p:cNvSpPr>
            <a:spLocks noGrp="1"/>
          </p:cNvSpPr>
          <p:nvPr>
            <p:ph type="body" sz="quarter" idx="22"/>
          </p:nvPr>
        </p:nvSpPr>
        <p:spPr/>
        <p:txBody>
          <a:bodyPr/>
          <a:lstStyle/>
          <a:p>
            <a:r>
              <a:rPr lang="en-US" dirty="0" smtClean="0"/>
              <a:t>Notes: * For 2014 we included adults who had Medicaid for less than one year, for 2015 we included adults who had Medicaid for less than two years, for 2016 we include adults who had Medicaid for less than three years, and for 2017 we included all adults with Medicaid coverage. Segments may not sum to indicated total because of rounding.</a:t>
            </a:r>
          </a:p>
          <a:p>
            <a:r>
              <a:rPr lang="en-US" dirty="0" smtClean="0"/>
              <a:t>Data: The Commonwealth Fund Affordable Care Act Tracking Surveys, April–June 2014, March–May 2015, Feb.–April 2016, March–June 2017.</a:t>
            </a:r>
            <a:endParaRPr lang="en-US" dirty="0"/>
          </a:p>
        </p:txBody>
      </p:sp>
      <p:sp>
        <p:nvSpPr>
          <p:cNvPr id="12" name="TextBox 3"/>
          <p:cNvSpPr txBox="1"/>
          <p:nvPr/>
        </p:nvSpPr>
        <p:spPr>
          <a:xfrm>
            <a:off x="0" y="784684"/>
            <a:ext cx="9144000" cy="640080"/>
          </a:xfrm>
          <a:prstGeom prst="rect">
            <a:avLst/>
          </a:prstGeom>
          <a:solidFill>
            <a:schemeClr val="bg2"/>
          </a:solidFill>
        </p:spPr>
        <p:txBody>
          <a:bodyPr wrap="square" lIns="640080" tIns="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800" dirty="0">
                <a:solidFill>
                  <a:schemeClr val="bg1"/>
                </a:solidFill>
                <a:cs typeface="Arial" panose="020B0604020202020204" pitchFamily="34" charset="0"/>
              </a:rPr>
              <a:t>Overall, how satisfied are you with your health insurance</a:t>
            </a:r>
            <a:r>
              <a:rPr lang="en-US" sz="1800" dirty="0" smtClean="0">
                <a:solidFill>
                  <a:schemeClr val="bg1"/>
                </a:solidFill>
                <a:cs typeface="Arial" panose="020B0604020202020204" pitchFamily="34" charset="0"/>
              </a:rPr>
              <a:t>?</a:t>
            </a:r>
            <a:endParaRPr lang="en-US" sz="1800" dirty="0">
              <a:solidFill>
                <a:schemeClr val="bg1"/>
              </a:solidFill>
              <a:cs typeface="Arial" panose="020B0604020202020204" pitchFamily="34" charset="0"/>
            </a:endParaRPr>
          </a:p>
        </p:txBody>
      </p:sp>
      <p:sp>
        <p:nvSpPr>
          <p:cNvPr id="14" name="TextBox 13"/>
          <p:cNvSpPr txBox="1"/>
          <p:nvPr/>
        </p:nvSpPr>
        <p:spPr>
          <a:xfrm>
            <a:off x="162047" y="5309730"/>
            <a:ext cx="2326510"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Total</a:t>
            </a:r>
          </a:p>
        </p:txBody>
      </p:sp>
      <p:sp>
        <p:nvSpPr>
          <p:cNvPr id="15" name="TextBox 14"/>
          <p:cNvSpPr txBox="1"/>
          <p:nvPr/>
        </p:nvSpPr>
        <p:spPr>
          <a:xfrm>
            <a:off x="3822318" y="5309730"/>
            <a:ext cx="1425395" cy="215444"/>
          </a:xfrm>
          <a:prstGeom prst="rect">
            <a:avLst/>
          </a:prstGeom>
          <a:noFill/>
        </p:spPr>
        <p:txBody>
          <a:bodyPr wrap="square" lIns="0" tIns="0" rIns="0" bIns="0" rtlCol="0" anchor="t">
            <a:spAutoFit/>
          </a:bodyPr>
          <a:lstStyle/>
          <a:p>
            <a:pPr algn="ctr"/>
            <a:r>
              <a:rPr lang="en-US" sz="1400" b="1" dirty="0">
                <a:cs typeface="Arial" panose="020B0604020202020204" pitchFamily="34" charset="0"/>
              </a:rPr>
              <a:t>Marketplace</a:t>
            </a:r>
          </a:p>
        </p:txBody>
      </p:sp>
      <p:sp>
        <p:nvSpPr>
          <p:cNvPr id="16" name="TextBox 15"/>
          <p:cNvSpPr txBox="1"/>
          <p:nvPr/>
        </p:nvSpPr>
        <p:spPr>
          <a:xfrm>
            <a:off x="7214106" y="5309730"/>
            <a:ext cx="1039154" cy="215444"/>
          </a:xfrm>
          <a:prstGeom prst="rect">
            <a:avLst/>
          </a:prstGeom>
          <a:noFill/>
        </p:spPr>
        <p:txBody>
          <a:bodyPr wrap="square" lIns="0" tIns="0" rIns="0" bIns="0" rtlCol="0" anchor="t">
            <a:spAutoFit/>
          </a:bodyPr>
          <a:lstStyle/>
          <a:p>
            <a:pPr algn="ctr"/>
            <a:r>
              <a:rPr lang="en-US" sz="1400" b="1">
                <a:cs typeface="Arial" panose="020B0604020202020204" pitchFamily="34" charset="0"/>
              </a:rPr>
              <a:t>Medicaid</a:t>
            </a:r>
          </a:p>
        </p:txBody>
      </p:sp>
      <p:pic>
        <p:nvPicPr>
          <p:cNvPr id="11" name="Picture 10"/>
          <p:cNvPicPr>
            <a:picLocks noChangeAspect="1"/>
          </p:cNvPicPr>
          <p:nvPr/>
        </p:nvPicPr>
        <p:blipFill>
          <a:blip r:embed="rId3"/>
          <a:stretch>
            <a:fillRect/>
          </a:stretch>
        </p:blipFill>
        <p:spPr>
          <a:xfrm>
            <a:off x="98134" y="898119"/>
            <a:ext cx="381261" cy="478406"/>
          </a:xfrm>
          <a:prstGeom prst="rect">
            <a:avLst/>
          </a:prstGeom>
        </p:spPr>
      </p:pic>
    </p:spTree>
    <p:extLst>
      <p:ext uri="{BB962C8B-B14F-4D97-AF65-F5344CB8AC3E}">
        <p14:creationId xmlns:p14="http://schemas.microsoft.com/office/powerpoint/2010/main" val="890959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Uninsured Rate Among Adults with Incomes Higher Than Subsidy Range Increased in 2017</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97467808"/>
              </p:ext>
            </p:extLst>
          </p:nvPr>
        </p:nvGraphicFramePr>
        <p:xfrm>
          <a:off x="0" y="1052513"/>
          <a:ext cx="9144000" cy="4297680"/>
        </p:xfrm>
        <a:graphic>
          <a:graphicData uri="http://schemas.openxmlformats.org/drawingml/2006/chart">
            <c:chart xmlns:c="http://schemas.openxmlformats.org/drawingml/2006/chart" xmlns:r="http://schemas.openxmlformats.org/officeDocument/2006/relationships" r:id="rId2"/>
          </a:graphicData>
        </a:graphic>
      </p:graphicFrame>
      <p:sp>
        <p:nvSpPr>
          <p:cNvPr id="13" name="Text Placeholder 12"/>
          <p:cNvSpPr>
            <a:spLocks noGrp="1"/>
          </p:cNvSpPr>
          <p:nvPr>
            <p:ph type="body" sz="quarter" idx="22"/>
          </p:nvPr>
        </p:nvSpPr>
        <p:spPr/>
        <p:txBody>
          <a:bodyPr/>
          <a:lstStyle/>
          <a:p>
            <a:r>
              <a:rPr lang="en-US" smtClean="0"/>
              <a:t>Notes: FPL refers to federal poverty level. </a:t>
            </a:r>
          </a:p>
          <a:p>
            <a:r>
              <a:rPr lang="en-US" smtClean="0"/>
              <a:t>Data: The Commonwealth Fund Affordable Care Act Tracking Surveys, July–Sept. 2013, April–June 2014, March–May 2015, Feb.–April 2016, March-June 2017.</a:t>
            </a:r>
            <a:endParaRPr lang="en-US" dirty="0"/>
          </a:p>
        </p:txBody>
      </p:sp>
      <p:sp>
        <p:nvSpPr>
          <p:cNvPr id="18" name="Text Placeholder 17"/>
          <p:cNvSpPr>
            <a:spLocks noGrp="1"/>
          </p:cNvSpPr>
          <p:nvPr>
            <p:ph type="body" sz="quarter" idx="21"/>
          </p:nvPr>
        </p:nvSpPr>
        <p:spPr/>
        <p:txBody>
          <a:bodyPr/>
          <a:lstStyle/>
          <a:p>
            <a:r>
              <a:rPr lang="en-US" smtClean="0"/>
              <a:t>Exhibit 2</a:t>
            </a:r>
            <a:endParaRPr lang="en-US" dirty="0"/>
          </a:p>
        </p:txBody>
      </p:sp>
    </p:spTree>
    <p:extLst>
      <p:ext uri="{BB962C8B-B14F-4D97-AF65-F5344CB8AC3E}">
        <p14:creationId xmlns:p14="http://schemas.microsoft.com/office/powerpoint/2010/main" val="2045941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Uninsured Rate in States That Did Not Expand Medicaid Increased in 2017 </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593687624"/>
              </p:ext>
            </p:extLst>
          </p:nvPr>
        </p:nvGraphicFramePr>
        <p:xfrm>
          <a:off x="0" y="1055990"/>
          <a:ext cx="9144000" cy="4297680"/>
        </p:xfrm>
        <a:graphic>
          <a:graphicData uri="http://schemas.openxmlformats.org/drawingml/2006/chart">
            <c:chart xmlns:c="http://schemas.openxmlformats.org/drawingml/2006/chart" xmlns:r="http://schemas.openxmlformats.org/officeDocument/2006/relationships" r:id="rId2"/>
          </a:graphicData>
        </a:graphic>
      </p:graphicFrame>
      <p:sp>
        <p:nvSpPr>
          <p:cNvPr id="4" name="Subtitle 3"/>
          <p:cNvSpPr>
            <a:spLocks noGrp="1"/>
          </p:cNvSpPr>
          <p:nvPr>
            <p:ph type="body" sz="quarter" idx="22"/>
          </p:nvPr>
        </p:nvSpPr>
        <p:spPr/>
        <p:txBody>
          <a:bodyPr/>
          <a:lstStyle/>
          <a:p>
            <a:r>
              <a:rPr lang="en-US" dirty="0"/>
              <a:t>Notes: We categorize states as expansion states if their state expanded their Medicaid program as of January of the survey year. </a:t>
            </a:r>
          </a:p>
          <a:p>
            <a:r>
              <a:rPr lang="en-US" dirty="0"/>
              <a:t>Data: The Commonwealth Fund Affordable Care Act Tracking Surveys, July–Sept. 2013, April–June 2014, March–May 2015, Feb.–April 2016, March-June 2017</a:t>
            </a:r>
            <a:r>
              <a:rPr lang="en-US" dirty="0" smtClean="0"/>
              <a:t>.</a:t>
            </a:r>
            <a:endParaRPr lang="en-US" dirty="0"/>
          </a:p>
        </p:txBody>
      </p:sp>
      <p:sp>
        <p:nvSpPr>
          <p:cNvPr id="10" name="Text Placeholder 9"/>
          <p:cNvSpPr>
            <a:spLocks noGrp="1"/>
          </p:cNvSpPr>
          <p:nvPr>
            <p:ph type="body" sz="quarter" idx="21"/>
          </p:nvPr>
        </p:nvSpPr>
        <p:spPr/>
        <p:txBody>
          <a:bodyPr/>
          <a:lstStyle/>
          <a:p>
            <a:r>
              <a:rPr lang="en-US" dirty="0" smtClean="0"/>
              <a:t>Exhibit 3</a:t>
            </a:r>
          </a:p>
        </p:txBody>
      </p:sp>
    </p:spTree>
    <p:extLst>
      <p:ext uri="{BB962C8B-B14F-4D97-AF65-F5344CB8AC3E}">
        <p14:creationId xmlns:p14="http://schemas.microsoft.com/office/powerpoint/2010/main" val="623004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At Least Half of Uninsured Adults Are Likely Eligible for Marketplace Subsidies or Medicaid</a:t>
            </a:r>
            <a:endParaRPr lang="en-US" dirty="0"/>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442190955"/>
              </p:ext>
            </p:extLst>
          </p:nvPr>
        </p:nvGraphicFramePr>
        <p:xfrm>
          <a:off x="71500" y="1858452"/>
          <a:ext cx="9001125" cy="2878827"/>
        </p:xfrm>
        <a:graphic>
          <a:graphicData uri="http://schemas.openxmlformats.org/drawingml/2006/chart">
            <c:chart xmlns:c="http://schemas.openxmlformats.org/drawingml/2006/chart" xmlns:r="http://schemas.openxmlformats.org/officeDocument/2006/relationships" r:id="rId2"/>
          </a:graphicData>
        </a:graphic>
      </p:graphicFrame>
      <p:sp>
        <p:nvSpPr>
          <p:cNvPr id="30" name="Text Placeholder 29"/>
          <p:cNvSpPr>
            <a:spLocks noGrp="1"/>
          </p:cNvSpPr>
          <p:nvPr>
            <p:ph type="body" sz="quarter" idx="21"/>
          </p:nvPr>
        </p:nvSpPr>
        <p:spPr/>
        <p:txBody>
          <a:bodyPr/>
          <a:lstStyle/>
          <a:p>
            <a:r>
              <a:rPr lang="en-US" smtClean="0"/>
              <a:t>Exhibit 4</a:t>
            </a:r>
            <a:endParaRPr lang="en-US" dirty="0" smtClean="0"/>
          </a:p>
        </p:txBody>
      </p:sp>
      <p:sp>
        <p:nvSpPr>
          <p:cNvPr id="4" name="Subtitle 3"/>
          <p:cNvSpPr>
            <a:spLocks noGrp="1"/>
          </p:cNvSpPr>
          <p:nvPr>
            <p:ph type="body" sz="quarter" idx="22"/>
          </p:nvPr>
        </p:nvSpPr>
        <p:spPr/>
        <p:txBody>
          <a:bodyPr/>
          <a:lstStyle/>
          <a:p>
            <a:r>
              <a:rPr lang="en-US" dirty="0" smtClean="0"/>
              <a:t>Notes: </a:t>
            </a:r>
            <a:r>
              <a:rPr lang="en-US" dirty="0"/>
              <a:t> FPL refers to federal poverty level. * </a:t>
            </a:r>
            <a:r>
              <a:rPr lang="en-US" dirty="0" smtClean="0"/>
              <a:t>Uninsured adults with an offer of an affordable employer plan would not be eligible for marketplace subsidies.</a:t>
            </a:r>
            <a:br>
              <a:rPr lang="en-US" dirty="0" smtClean="0"/>
            </a:br>
            <a:r>
              <a:rPr lang="en-US" dirty="0" smtClean="0"/>
              <a:t>** 27 million uninsured adults.</a:t>
            </a:r>
          </a:p>
          <a:p>
            <a:r>
              <a:rPr lang="en-US" dirty="0" smtClean="0"/>
              <a:t>Data: The Commonwealth Fund Affordable Care Act Tracking Survey, March–June 2017.</a:t>
            </a:r>
            <a:endParaRPr lang="en-US" dirty="0"/>
          </a:p>
        </p:txBody>
      </p:sp>
      <p:sp>
        <p:nvSpPr>
          <p:cNvPr id="11" name="TextBox 10"/>
          <p:cNvSpPr txBox="1"/>
          <p:nvPr/>
        </p:nvSpPr>
        <p:spPr>
          <a:xfrm>
            <a:off x="2657553" y="1882393"/>
            <a:ext cx="1947850" cy="600164"/>
          </a:xfrm>
          <a:prstGeom prst="rect">
            <a:avLst/>
          </a:prstGeom>
          <a:noFill/>
        </p:spPr>
        <p:txBody>
          <a:bodyPr wrap="square" rtlCol="0">
            <a:spAutoFit/>
          </a:bodyPr>
          <a:lstStyle/>
          <a:p>
            <a:pPr algn="ctr"/>
            <a:r>
              <a:rPr lang="en-US" sz="1100" dirty="0" smtClean="0"/>
              <a:t>Eligible for expanded Medicaid or subsidized coverage through the marketplace*</a:t>
            </a:r>
            <a:endParaRPr lang="en-US" sz="1100" dirty="0"/>
          </a:p>
        </p:txBody>
      </p:sp>
      <p:sp>
        <p:nvSpPr>
          <p:cNvPr id="12" name="TextBox 11"/>
          <p:cNvSpPr txBox="1"/>
          <p:nvPr/>
        </p:nvSpPr>
        <p:spPr>
          <a:xfrm>
            <a:off x="5729420" y="1713116"/>
            <a:ext cx="948552" cy="769441"/>
          </a:xfrm>
          <a:prstGeom prst="rect">
            <a:avLst/>
          </a:prstGeom>
          <a:noFill/>
        </p:spPr>
        <p:txBody>
          <a:bodyPr wrap="square" rtlCol="0">
            <a:spAutoFit/>
          </a:bodyPr>
          <a:lstStyle/>
          <a:p>
            <a:pPr algn="ctr"/>
            <a:r>
              <a:rPr lang="en-US" sz="1100" dirty="0" smtClean="0"/>
              <a:t>Above subsidy eligible range</a:t>
            </a:r>
            <a:endParaRPr lang="en-US" sz="1100" dirty="0"/>
          </a:p>
        </p:txBody>
      </p:sp>
      <p:sp>
        <p:nvSpPr>
          <p:cNvPr id="13" name="TextBox 12"/>
          <p:cNvSpPr txBox="1"/>
          <p:nvPr/>
        </p:nvSpPr>
        <p:spPr>
          <a:xfrm>
            <a:off x="6976423" y="1882393"/>
            <a:ext cx="1633600" cy="600164"/>
          </a:xfrm>
          <a:prstGeom prst="rect">
            <a:avLst/>
          </a:prstGeom>
          <a:noFill/>
        </p:spPr>
        <p:txBody>
          <a:bodyPr wrap="square" rtlCol="0">
            <a:spAutoFit/>
          </a:bodyPr>
          <a:lstStyle/>
          <a:p>
            <a:pPr algn="ctr"/>
            <a:r>
              <a:rPr lang="en-US" sz="1100" dirty="0" smtClean="0"/>
              <a:t>Eligible for unsubsidized coverage through the individual market</a:t>
            </a:r>
            <a:endParaRPr lang="en-US" sz="1100" dirty="0"/>
          </a:p>
        </p:txBody>
      </p:sp>
      <p:sp>
        <p:nvSpPr>
          <p:cNvPr id="14" name="TextBox 13"/>
          <p:cNvSpPr txBox="1"/>
          <p:nvPr/>
        </p:nvSpPr>
        <p:spPr>
          <a:xfrm>
            <a:off x="113933" y="1374561"/>
            <a:ext cx="1520904" cy="1107996"/>
          </a:xfrm>
          <a:prstGeom prst="rect">
            <a:avLst/>
          </a:prstGeom>
          <a:noFill/>
        </p:spPr>
        <p:txBody>
          <a:bodyPr wrap="square" rtlCol="0">
            <a:spAutoFit/>
          </a:bodyPr>
          <a:lstStyle/>
          <a:p>
            <a:pPr algn="ctr"/>
            <a:r>
              <a:rPr lang="en-US" sz="1100" dirty="0" smtClean="0"/>
              <a:t>Eligible for unsubsidized coverage through the individual market or may be eligible for traditional Medicaid</a:t>
            </a:r>
            <a:endParaRPr lang="en-US" sz="1100" dirty="0"/>
          </a:p>
        </p:txBody>
      </p:sp>
      <p:sp>
        <p:nvSpPr>
          <p:cNvPr id="16" name="TextBox 15"/>
          <p:cNvSpPr txBox="1"/>
          <p:nvPr/>
        </p:nvSpPr>
        <p:spPr>
          <a:xfrm>
            <a:off x="562697" y="3164412"/>
            <a:ext cx="623500" cy="369332"/>
          </a:xfrm>
          <a:prstGeom prst="rect">
            <a:avLst/>
          </a:prstGeom>
          <a:noFill/>
        </p:spPr>
        <p:txBody>
          <a:bodyPr wrap="square" rtlCol="0">
            <a:spAutoFit/>
          </a:bodyPr>
          <a:lstStyle/>
          <a:p>
            <a:pPr algn="ctr"/>
            <a:r>
              <a:rPr lang="en-US" sz="1800" b="1" dirty="0" smtClean="0">
                <a:solidFill>
                  <a:schemeClr val="accent2"/>
                </a:solidFill>
              </a:rPr>
              <a:t>15%</a:t>
            </a:r>
            <a:endParaRPr lang="en-US" sz="1800" b="1" dirty="0">
              <a:solidFill>
                <a:schemeClr val="accent2"/>
              </a:solidFill>
            </a:endParaRPr>
          </a:p>
        </p:txBody>
      </p:sp>
      <p:sp>
        <p:nvSpPr>
          <p:cNvPr id="17" name="TextBox 16"/>
          <p:cNvSpPr txBox="1"/>
          <p:nvPr/>
        </p:nvSpPr>
        <p:spPr>
          <a:xfrm>
            <a:off x="1533536" y="3164412"/>
            <a:ext cx="623500" cy="369332"/>
          </a:xfrm>
          <a:prstGeom prst="rect">
            <a:avLst/>
          </a:prstGeom>
          <a:noFill/>
        </p:spPr>
        <p:txBody>
          <a:bodyPr wrap="square" rtlCol="0">
            <a:spAutoFit/>
          </a:bodyPr>
          <a:lstStyle/>
          <a:p>
            <a:pPr algn="ctr"/>
            <a:r>
              <a:rPr lang="en-US" sz="1800" b="1" dirty="0" smtClean="0">
                <a:solidFill>
                  <a:schemeClr val="accent2"/>
                </a:solidFill>
              </a:rPr>
              <a:t>7%</a:t>
            </a:r>
            <a:endParaRPr lang="en-US" sz="1800" b="1" dirty="0">
              <a:solidFill>
                <a:schemeClr val="accent2"/>
              </a:solidFill>
            </a:endParaRPr>
          </a:p>
        </p:txBody>
      </p:sp>
      <p:sp>
        <p:nvSpPr>
          <p:cNvPr id="18" name="TextBox 17"/>
          <p:cNvSpPr txBox="1"/>
          <p:nvPr/>
        </p:nvSpPr>
        <p:spPr>
          <a:xfrm>
            <a:off x="2128098" y="3164412"/>
            <a:ext cx="548031" cy="369332"/>
          </a:xfrm>
          <a:prstGeom prst="rect">
            <a:avLst/>
          </a:prstGeom>
          <a:noFill/>
        </p:spPr>
        <p:txBody>
          <a:bodyPr wrap="square" rtlCol="0">
            <a:spAutoFit/>
          </a:bodyPr>
          <a:lstStyle/>
          <a:p>
            <a:pPr algn="ctr"/>
            <a:r>
              <a:rPr lang="en-US" sz="1800" b="1" dirty="0" smtClean="0">
                <a:solidFill>
                  <a:schemeClr val="accent2"/>
                </a:solidFill>
              </a:rPr>
              <a:t>6%</a:t>
            </a:r>
            <a:endParaRPr lang="en-US" sz="1800" b="1" dirty="0">
              <a:solidFill>
                <a:schemeClr val="accent2"/>
              </a:solidFill>
            </a:endParaRPr>
          </a:p>
        </p:txBody>
      </p:sp>
      <p:sp>
        <p:nvSpPr>
          <p:cNvPr id="19" name="TextBox 18"/>
          <p:cNvSpPr txBox="1"/>
          <p:nvPr/>
        </p:nvSpPr>
        <p:spPr>
          <a:xfrm>
            <a:off x="2650024" y="3164412"/>
            <a:ext cx="538405" cy="369332"/>
          </a:xfrm>
          <a:prstGeom prst="rect">
            <a:avLst/>
          </a:prstGeom>
          <a:noFill/>
        </p:spPr>
        <p:txBody>
          <a:bodyPr wrap="square" rtlCol="0">
            <a:spAutoFit/>
          </a:bodyPr>
          <a:lstStyle/>
          <a:p>
            <a:pPr algn="ctr"/>
            <a:r>
              <a:rPr lang="en-US" sz="1800" b="1" dirty="0" smtClean="0">
                <a:solidFill>
                  <a:schemeClr val="bg1"/>
                </a:solidFill>
              </a:rPr>
              <a:t>6%</a:t>
            </a:r>
            <a:endParaRPr lang="en-US" sz="1800" b="1" dirty="0">
              <a:solidFill>
                <a:schemeClr val="bg1"/>
              </a:solidFill>
            </a:endParaRPr>
          </a:p>
        </p:txBody>
      </p:sp>
      <p:sp>
        <p:nvSpPr>
          <p:cNvPr id="20" name="TextBox 19"/>
          <p:cNvSpPr txBox="1"/>
          <p:nvPr/>
        </p:nvSpPr>
        <p:spPr>
          <a:xfrm>
            <a:off x="3188429" y="3164412"/>
            <a:ext cx="2540991" cy="369332"/>
          </a:xfrm>
          <a:prstGeom prst="rect">
            <a:avLst/>
          </a:prstGeom>
          <a:noFill/>
        </p:spPr>
        <p:txBody>
          <a:bodyPr wrap="square" rtlCol="0">
            <a:spAutoFit/>
          </a:bodyPr>
          <a:lstStyle/>
          <a:p>
            <a:pPr algn="ctr"/>
            <a:r>
              <a:rPr lang="en-US" sz="1800" b="1" dirty="0">
                <a:solidFill>
                  <a:schemeClr val="bg1"/>
                </a:solidFill>
              </a:rPr>
              <a:t>2</a:t>
            </a:r>
            <a:r>
              <a:rPr lang="en-US" sz="1800" b="1" dirty="0" smtClean="0">
                <a:solidFill>
                  <a:schemeClr val="bg1"/>
                </a:solidFill>
              </a:rPr>
              <a:t>9%</a:t>
            </a:r>
            <a:endParaRPr lang="en-US" sz="1800" b="1" dirty="0">
              <a:solidFill>
                <a:schemeClr val="bg1"/>
              </a:solidFill>
            </a:endParaRPr>
          </a:p>
        </p:txBody>
      </p:sp>
      <p:sp>
        <p:nvSpPr>
          <p:cNvPr id="22" name="TextBox 21"/>
          <p:cNvSpPr txBox="1"/>
          <p:nvPr/>
        </p:nvSpPr>
        <p:spPr>
          <a:xfrm>
            <a:off x="5784750" y="3164412"/>
            <a:ext cx="837892" cy="369332"/>
          </a:xfrm>
          <a:prstGeom prst="rect">
            <a:avLst/>
          </a:prstGeom>
          <a:noFill/>
        </p:spPr>
        <p:txBody>
          <a:bodyPr wrap="square" rtlCol="0">
            <a:spAutoFit/>
          </a:bodyPr>
          <a:lstStyle/>
          <a:p>
            <a:pPr algn="ctr"/>
            <a:r>
              <a:rPr lang="en-US" sz="1800" b="1" dirty="0" smtClean="0">
                <a:solidFill>
                  <a:schemeClr val="bg1"/>
                </a:solidFill>
              </a:rPr>
              <a:t>11%</a:t>
            </a:r>
            <a:endParaRPr lang="en-US" sz="1800" b="1" dirty="0">
              <a:solidFill>
                <a:schemeClr val="bg1"/>
              </a:solidFill>
            </a:endParaRPr>
          </a:p>
        </p:txBody>
      </p:sp>
      <p:sp>
        <p:nvSpPr>
          <p:cNvPr id="23" name="TextBox 22"/>
          <p:cNvSpPr txBox="1"/>
          <p:nvPr/>
        </p:nvSpPr>
        <p:spPr>
          <a:xfrm>
            <a:off x="6677972" y="3164412"/>
            <a:ext cx="2206146" cy="369332"/>
          </a:xfrm>
          <a:prstGeom prst="rect">
            <a:avLst/>
          </a:prstGeom>
          <a:noFill/>
        </p:spPr>
        <p:txBody>
          <a:bodyPr wrap="square" rtlCol="0">
            <a:spAutoFit/>
          </a:bodyPr>
          <a:lstStyle/>
          <a:p>
            <a:pPr algn="ctr"/>
            <a:r>
              <a:rPr lang="en-US" sz="1800" b="1" dirty="0" smtClean="0">
                <a:solidFill>
                  <a:schemeClr val="bg1"/>
                </a:solidFill>
              </a:rPr>
              <a:t>26%</a:t>
            </a:r>
            <a:endParaRPr lang="en-US" sz="1800" b="1" dirty="0">
              <a:solidFill>
                <a:schemeClr val="bg1"/>
              </a:solidFill>
            </a:endParaRPr>
          </a:p>
        </p:txBody>
      </p:sp>
      <p:sp>
        <p:nvSpPr>
          <p:cNvPr id="2" name="TextBox 1"/>
          <p:cNvSpPr txBox="1"/>
          <p:nvPr/>
        </p:nvSpPr>
        <p:spPr>
          <a:xfrm>
            <a:off x="2861859" y="4723593"/>
            <a:ext cx="3420282" cy="307777"/>
          </a:xfrm>
          <a:prstGeom prst="rect">
            <a:avLst/>
          </a:prstGeom>
          <a:noFill/>
        </p:spPr>
        <p:txBody>
          <a:bodyPr wrap="square" rtlCol="0">
            <a:spAutoFit/>
          </a:bodyPr>
          <a:lstStyle/>
          <a:p>
            <a:pPr algn="ctr"/>
            <a:r>
              <a:rPr lang="en-US" sz="1400" dirty="0" smtClean="0"/>
              <a:t>Adults ages 19–64 who were uninsured**</a:t>
            </a:r>
            <a:endParaRPr lang="en-US" sz="1400" dirty="0"/>
          </a:p>
        </p:txBody>
      </p:sp>
      <p:sp>
        <p:nvSpPr>
          <p:cNvPr id="9" name="Right Brace 8"/>
          <p:cNvSpPr/>
          <p:nvPr/>
        </p:nvSpPr>
        <p:spPr>
          <a:xfrm rot="16200000">
            <a:off x="722530" y="2140533"/>
            <a:ext cx="317565" cy="1273703"/>
          </a:xfrm>
          <a:prstGeom prst="rightBrace">
            <a:avLst>
              <a:gd name="adj1" fmla="val 50325"/>
              <a:gd name="adj2" fmla="val 50000"/>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e 23"/>
          <p:cNvSpPr/>
          <p:nvPr/>
        </p:nvSpPr>
        <p:spPr>
          <a:xfrm rot="16200000">
            <a:off x="3479366" y="684014"/>
            <a:ext cx="317565" cy="4186738"/>
          </a:xfrm>
          <a:prstGeom prst="rightBrace">
            <a:avLst>
              <a:gd name="adj1" fmla="val 50325"/>
              <a:gd name="adj2" fmla="val 50000"/>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mtClean="0"/>
              <a:t> </a:t>
            </a:r>
            <a:endParaRPr lang="en-US"/>
          </a:p>
        </p:txBody>
      </p:sp>
      <p:sp>
        <p:nvSpPr>
          <p:cNvPr id="25" name="Right Brace 24"/>
          <p:cNvSpPr/>
          <p:nvPr/>
        </p:nvSpPr>
        <p:spPr>
          <a:xfrm rot="16200000">
            <a:off x="6045963" y="2330772"/>
            <a:ext cx="317565" cy="893224"/>
          </a:xfrm>
          <a:prstGeom prst="rightBrace">
            <a:avLst>
              <a:gd name="adj1" fmla="val 50325"/>
              <a:gd name="adj2" fmla="val 50000"/>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smtClean="0"/>
              <a:t> </a:t>
            </a:r>
            <a:endParaRPr lang="en-US"/>
          </a:p>
        </p:txBody>
      </p:sp>
      <p:sp>
        <p:nvSpPr>
          <p:cNvPr id="26" name="Right Brace 25"/>
          <p:cNvSpPr/>
          <p:nvPr/>
        </p:nvSpPr>
        <p:spPr>
          <a:xfrm rot="16200000">
            <a:off x="7634441" y="1662131"/>
            <a:ext cx="317565" cy="2230500"/>
          </a:xfrm>
          <a:prstGeom prst="rightBrace">
            <a:avLst>
              <a:gd name="adj1" fmla="val 50325"/>
              <a:gd name="adj2" fmla="val 50000"/>
            </a:avLst>
          </a:prstGeom>
          <a:ln w="127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r>
              <a:rPr lang="en-US" dirty="0" smtClean="0"/>
              <a:t>  </a:t>
            </a:r>
            <a:endParaRPr lang="en-US" dirty="0"/>
          </a:p>
        </p:txBody>
      </p:sp>
      <p:sp>
        <p:nvSpPr>
          <p:cNvPr id="27" name="TextBox 26"/>
          <p:cNvSpPr txBox="1"/>
          <p:nvPr/>
        </p:nvSpPr>
        <p:spPr>
          <a:xfrm>
            <a:off x="217846" y="3765205"/>
            <a:ext cx="1300318" cy="400110"/>
          </a:xfrm>
          <a:prstGeom prst="rect">
            <a:avLst/>
          </a:prstGeom>
          <a:noFill/>
        </p:spPr>
        <p:txBody>
          <a:bodyPr wrap="square" rtlCol="0">
            <a:spAutoFit/>
          </a:bodyPr>
          <a:lstStyle/>
          <a:p>
            <a:pPr algn="ctr"/>
            <a:r>
              <a:rPr lang="en-US" sz="1000" dirty="0">
                <a:latin typeface="InterFace" charset="0"/>
                <a:ea typeface="InterFace" charset="0"/>
                <a:cs typeface="InterFace" charset="0"/>
              </a:rPr>
              <a:t>&lt;100% </a:t>
            </a:r>
            <a:r>
              <a:rPr lang="en-US" sz="1000" dirty="0" smtClean="0">
                <a:latin typeface="InterFace" charset="0"/>
                <a:ea typeface="InterFace" charset="0"/>
                <a:cs typeface="InterFace" charset="0"/>
              </a:rPr>
              <a:t>FPL,</a:t>
            </a:r>
            <a:br>
              <a:rPr lang="en-US" sz="1000" dirty="0" smtClean="0">
                <a:latin typeface="InterFace" charset="0"/>
                <a:ea typeface="InterFace" charset="0"/>
                <a:cs typeface="InterFace" charset="0"/>
              </a:rPr>
            </a:br>
            <a:r>
              <a:rPr lang="en-US" sz="1000" dirty="0" err="1" smtClean="0">
                <a:latin typeface="InterFace" charset="0"/>
                <a:ea typeface="InterFace" charset="0"/>
                <a:cs typeface="InterFace" charset="0"/>
              </a:rPr>
              <a:t>nonexpansion</a:t>
            </a:r>
            <a:endParaRPr lang="en-US" sz="1000" dirty="0">
              <a:latin typeface="InterFace" charset="0"/>
              <a:ea typeface="InterFace" charset="0"/>
              <a:cs typeface="InterFace" charset="0"/>
            </a:endParaRPr>
          </a:p>
        </p:txBody>
      </p:sp>
      <p:sp>
        <p:nvSpPr>
          <p:cNvPr id="28" name="TextBox 27"/>
          <p:cNvSpPr txBox="1"/>
          <p:nvPr/>
        </p:nvSpPr>
        <p:spPr>
          <a:xfrm>
            <a:off x="1395663" y="3765205"/>
            <a:ext cx="883874" cy="400110"/>
          </a:xfrm>
          <a:prstGeom prst="rect">
            <a:avLst/>
          </a:prstGeom>
          <a:noFill/>
        </p:spPr>
        <p:txBody>
          <a:bodyPr wrap="square" rtlCol="0">
            <a:spAutoFit/>
          </a:bodyPr>
          <a:lstStyle/>
          <a:p>
            <a:pPr algn="ctr"/>
            <a:r>
              <a:rPr lang="en-US" sz="1000">
                <a:latin typeface="InterFace" charset="0"/>
                <a:ea typeface="InterFace" charset="0"/>
                <a:cs typeface="InterFace" charset="0"/>
              </a:rPr>
              <a:t>&lt;100% </a:t>
            </a:r>
            <a:r>
              <a:rPr lang="en-US" sz="1000" smtClean="0">
                <a:latin typeface="InterFace" charset="0"/>
                <a:ea typeface="InterFace" charset="0"/>
                <a:cs typeface="InterFace" charset="0"/>
              </a:rPr>
              <a:t>FPL, </a:t>
            </a:r>
            <a:r>
              <a:rPr lang="en-US" sz="1000">
                <a:latin typeface="InterFace" charset="0"/>
                <a:ea typeface="InterFace" charset="0"/>
                <a:cs typeface="InterFace" charset="0"/>
              </a:rPr>
              <a:t>expansion</a:t>
            </a:r>
            <a:endParaRPr lang="en-US" sz="1000" dirty="0">
              <a:latin typeface="InterFace" charset="0"/>
              <a:ea typeface="InterFace" charset="0"/>
              <a:cs typeface="InterFace" charset="0"/>
            </a:endParaRPr>
          </a:p>
        </p:txBody>
      </p:sp>
      <p:sp>
        <p:nvSpPr>
          <p:cNvPr id="29" name="TextBox 28"/>
          <p:cNvSpPr txBox="1"/>
          <p:nvPr/>
        </p:nvSpPr>
        <p:spPr>
          <a:xfrm>
            <a:off x="1827137" y="4158970"/>
            <a:ext cx="1185570" cy="400110"/>
          </a:xfrm>
          <a:prstGeom prst="rect">
            <a:avLst/>
          </a:prstGeom>
          <a:noFill/>
        </p:spPr>
        <p:txBody>
          <a:bodyPr wrap="square" rtlCol="0">
            <a:spAutoFit/>
          </a:bodyPr>
          <a:lstStyle/>
          <a:p>
            <a:pPr algn="ctr"/>
            <a:r>
              <a:rPr lang="en-US" sz="1000" dirty="0" smtClean="0">
                <a:latin typeface="InterFace" charset="0"/>
                <a:ea typeface="InterFace" charset="0"/>
                <a:cs typeface="InterFace" charset="0"/>
              </a:rPr>
              <a:t>100%–&lt;138% </a:t>
            </a:r>
            <a:r>
              <a:rPr lang="en-US" sz="1000" dirty="0">
                <a:latin typeface="InterFace" charset="0"/>
                <a:ea typeface="InterFace" charset="0"/>
                <a:cs typeface="InterFace" charset="0"/>
              </a:rPr>
              <a:t>FPL, expansion</a:t>
            </a:r>
          </a:p>
        </p:txBody>
      </p:sp>
      <p:sp>
        <p:nvSpPr>
          <p:cNvPr id="31" name="TextBox 30"/>
          <p:cNvSpPr txBox="1"/>
          <p:nvPr/>
        </p:nvSpPr>
        <p:spPr>
          <a:xfrm>
            <a:off x="2279537" y="3765205"/>
            <a:ext cx="1279378" cy="400110"/>
          </a:xfrm>
          <a:prstGeom prst="rect">
            <a:avLst/>
          </a:prstGeom>
          <a:noFill/>
        </p:spPr>
        <p:txBody>
          <a:bodyPr wrap="square" rtlCol="0">
            <a:spAutoFit/>
          </a:bodyPr>
          <a:lstStyle/>
          <a:p>
            <a:pPr algn="ctr"/>
            <a:r>
              <a:rPr lang="en-US" sz="1000" dirty="0" smtClean="0">
                <a:latin typeface="InterFace" charset="0"/>
                <a:ea typeface="InterFace" charset="0"/>
                <a:cs typeface="InterFace" charset="0"/>
              </a:rPr>
              <a:t>100%–&lt;138% </a:t>
            </a:r>
            <a:r>
              <a:rPr lang="en-US" sz="1000" dirty="0">
                <a:latin typeface="InterFace" charset="0"/>
                <a:ea typeface="InterFace" charset="0"/>
                <a:cs typeface="InterFace" charset="0"/>
              </a:rPr>
              <a:t>FPL, </a:t>
            </a:r>
            <a:r>
              <a:rPr lang="en-US" sz="1000" dirty="0" smtClean="0">
                <a:latin typeface="InterFace" charset="0"/>
                <a:ea typeface="InterFace" charset="0"/>
                <a:cs typeface="InterFace" charset="0"/>
              </a:rPr>
              <a:t/>
            </a:r>
            <a:br>
              <a:rPr lang="en-US" sz="1000" dirty="0" smtClean="0">
                <a:latin typeface="InterFace" charset="0"/>
                <a:ea typeface="InterFace" charset="0"/>
                <a:cs typeface="InterFace" charset="0"/>
              </a:rPr>
            </a:br>
            <a:r>
              <a:rPr lang="en-US" sz="1000" dirty="0" err="1" smtClean="0">
                <a:latin typeface="InterFace" charset="0"/>
                <a:ea typeface="InterFace" charset="0"/>
                <a:cs typeface="InterFace" charset="0"/>
              </a:rPr>
              <a:t>nonexpansion</a:t>
            </a:r>
            <a:endParaRPr lang="en-US" sz="1000" dirty="0">
              <a:latin typeface="InterFace" charset="0"/>
              <a:ea typeface="InterFace" charset="0"/>
              <a:cs typeface="InterFace" charset="0"/>
            </a:endParaRPr>
          </a:p>
        </p:txBody>
      </p:sp>
      <p:sp>
        <p:nvSpPr>
          <p:cNvPr id="32" name="TextBox 31"/>
          <p:cNvSpPr txBox="1"/>
          <p:nvPr/>
        </p:nvSpPr>
        <p:spPr>
          <a:xfrm>
            <a:off x="3188428" y="3765205"/>
            <a:ext cx="2540991" cy="246221"/>
          </a:xfrm>
          <a:prstGeom prst="rect">
            <a:avLst/>
          </a:prstGeom>
          <a:noFill/>
        </p:spPr>
        <p:txBody>
          <a:bodyPr wrap="square" rtlCol="0">
            <a:spAutoFit/>
          </a:bodyPr>
          <a:lstStyle/>
          <a:p>
            <a:pPr algn="ctr"/>
            <a:r>
              <a:rPr lang="mr-IN" sz="1000" dirty="0" smtClean="0">
                <a:latin typeface="InterFace" charset="0"/>
                <a:ea typeface="InterFace" charset="0"/>
                <a:cs typeface="InterFace" charset="0"/>
              </a:rPr>
              <a:t>138</a:t>
            </a:r>
            <a:r>
              <a:rPr lang="en-US" sz="1000" dirty="0" smtClean="0">
                <a:latin typeface="InterFace" charset="0"/>
                <a:ea typeface="InterFace" charset="0"/>
                <a:cs typeface="InterFace" charset="0"/>
              </a:rPr>
              <a:t>%–</a:t>
            </a:r>
            <a:r>
              <a:rPr lang="mr-IN" sz="1000" dirty="0" smtClean="0">
                <a:latin typeface="InterFace" charset="0"/>
                <a:ea typeface="InterFace" charset="0"/>
                <a:cs typeface="InterFace" charset="0"/>
              </a:rPr>
              <a:t>399</a:t>
            </a:r>
            <a:r>
              <a:rPr lang="mr-IN" sz="1000" dirty="0">
                <a:latin typeface="InterFace" charset="0"/>
                <a:ea typeface="InterFace" charset="0"/>
                <a:cs typeface="InterFace" charset="0"/>
              </a:rPr>
              <a:t>% FPL</a:t>
            </a:r>
            <a:endParaRPr lang="en-US" sz="1000" dirty="0">
              <a:latin typeface="InterFace" charset="0"/>
              <a:ea typeface="InterFace" charset="0"/>
              <a:cs typeface="InterFace" charset="0"/>
            </a:endParaRPr>
          </a:p>
        </p:txBody>
      </p:sp>
      <p:sp>
        <p:nvSpPr>
          <p:cNvPr id="33" name="TextBox 32"/>
          <p:cNvSpPr txBox="1"/>
          <p:nvPr/>
        </p:nvSpPr>
        <p:spPr>
          <a:xfrm>
            <a:off x="5704969" y="3765205"/>
            <a:ext cx="973004" cy="246221"/>
          </a:xfrm>
          <a:prstGeom prst="rect">
            <a:avLst/>
          </a:prstGeom>
          <a:noFill/>
        </p:spPr>
        <p:txBody>
          <a:bodyPr wrap="square" rtlCol="0">
            <a:spAutoFit/>
          </a:bodyPr>
          <a:lstStyle/>
          <a:p>
            <a:pPr algn="ctr"/>
            <a:r>
              <a:rPr lang="mr-IN" sz="1000" dirty="0">
                <a:latin typeface="InterFace" charset="0"/>
                <a:ea typeface="InterFace" charset="0"/>
                <a:cs typeface="InterFace" charset="0"/>
              </a:rPr>
              <a:t>400%+ FPL</a:t>
            </a:r>
            <a:endParaRPr lang="en-US" sz="1000" dirty="0">
              <a:latin typeface="InterFace" charset="0"/>
              <a:ea typeface="InterFace" charset="0"/>
              <a:cs typeface="InterFace" charset="0"/>
            </a:endParaRPr>
          </a:p>
        </p:txBody>
      </p:sp>
      <p:sp>
        <p:nvSpPr>
          <p:cNvPr id="34" name="TextBox 33"/>
          <p:cNvSpPr txBox="1"/>
          <p:nvPr/>
        </p:nvSpPr>
        <p:spPr>
          <a:xfrm>
            <a:off x="6651358" y="3765205"/>
            <a:ext cx="2232760" cy="246221"/>
          </a:xfrm>
          <a:prstGeom prst="rect">
            <a:avLst/>
          </a:prstGeom>
          <a:noFill/>
        </p:spPr>
        <p:txBody>
          <a:bodyPr wrap="square" rtlCol="0">
            <a:spAutoFit/>
          </a:bodyPr>
          <a:lstStyle/>
          <a:p>
            <a:pPr algn="ctr"/>
            <a:r>
              <a:rPr lang="en-US" sz="1000" dirty="0">
                <a:latin typeface="InterFace" charset="0"/>
                <a:ea typeface="InterFace" charset="0"/>
                <a:cs typeface="InterFace" charset="0"/>
              </a:rPr>
              <a:t>Foreign-born Latinos</a:t>
            </a:r>
          </a:p>
        </p:txBody>
      </p:sp>
    </p:spTree>
    <p:extLst>
      <p:ext uri="{BB962C8B-B14F-4D97-AF65-F5344CB8AC3E}">
        <p14:creationId xmlns:p14="http://schemas.microsoft.com/office/powerpoint/2010/main" val="18514657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3"/>
          <p:cNvSpPr txBox="1"/>
          <p:nvPr/>
        </p:nvSpPr>
        <p:spPr>
          <a:xfrm>
            <a:off x="1" y="80839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Are you aware of the marketplaces also known as </a:t>
            </a:r>
            <a:r>
              <a:rPr lang="en-US" sz="1800" dirty="0" err="1" smtClean="0">
                <a:solidFill>
                  <a:schemeClr val="bg1"/>
                </a:solidFill>
                <a:cs typeface="Arial" panose="020B0604020202020204" pitchFamily="34" charset="0"/>
              </a:rPr>
              <a:t>HealthCare.gov</a:t>
            </a:r>
            <a:r>
              <a:rPr lang="en-US" sz="1800" dirty="0" smtClean="0">
                <a:solidFill>
                  <a:schemeClr val="bg1"/>
                </a:solidFill>
                <a:cs typeface="Arial" panose="020B0604020202020204" pitchFamily="34" charset="0"/>
              </a:rPr>
              <a:t> </a:t>
            </a:r>
            <a:r>
              <a:rPr lang="en-US" sz="1800" dirty="0">
                <a:solidFill>
                  <a:schemeClr val="bg1"/>
                </a:solidFill>
                <a:cs typeface="Arial" panose="020B0604020202020204" pitchFamily="34" charset="0"/>
              </a:rPr>
              <a:t>or the marketplace in your state</a:t>
            </a:r>
            <a:r>
              <a:rPr lang="en-US" sz="1800" dirty="0" smtClean="0">
                <a:solidFill>
                  <a:schemeClr val="bg1"/>
                </a:solidFill>
                <a:cs typeface="Arial" panose="020B0604020202020204" pitchFamily="34" charset="0"/>
              </a:rPr>
              <a:t>?</a:t>
            </a:r>
            <a:endParaRPr lang="en-US" sz="1800" dirty="0">
              <a:solidFill>
                <a:schemeClr val="bg1"/>
              </a:solidFill>
              <a:cs typeface="Arial" panose="020B0604020202020204" pitchFamily="34" charset="0"/>
            </a:endParaRPr>
          </a:p>
        </p:txBody>
      </p:sp>
      <p:sp>
        <p:nvSpPr>
          <p:cNvPr id="5" name="Title 4"/>
          <p:cNvSpPr>
            <a:spLocks noGrp="1"/>
          </p:cNvSpPr>
          <p:nvPr>
            <p:ph type="ctrTitle"/>
          </p:nvPr>
        </p:nvSpPr>
        <p:spPr/>
        <p:txBody>
          <a:bodyPr/>
          <a:lstStyle/>
          <a:p>
            <a:r>
              <a:rPr lang="en-US" dirty="0" smtClean="0"/>
              <a:t>Two of Five Uninsured Adults Are Not Aware of the Marketplaces</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828364286"/>
              </p:ext>
            </p:extLst>
          </p:nvPr>
        </p:nvGraphicFramePr>
        <p:xfrm>
          <a:off x="71438" y="1628159"/>
          <a:ext cx="9001125" cy="3598359"/>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Placeholder 8"/>
          <p:cNvSpPr>
            <a:spLocks noGrp="1"/>
          </p:cNvSpPr>
          <p:nvPr>
            <p:ph type="body" sz="quarter" idx="21"/>
          </p:nvPr>
        </p:nvSpPr>
        <p:spPr/>
        <p:txBody>
          <a:bodyPr/>
          <a:lstStyle/>
          <a:p>
            <a:r>
              <a:rPr lang="en-US" dirty="0" smtClean="0"/>
              <a:t>Exhibit 5</a:t>
            </a:r>
            <a:endParaRPr lang="en-US" dirty="0"/>
          </a:p>
        </p:txBody>
      </p:sp>
      <p:sp>
        <p:nvSpPr>
          <p:cNvPr id="4" name="Subtitle 3"/>
          <p:cNvSpPr>
            <a:spLocks noGrp="1"/>
          </p:cNvSpPr>
          <p:nvPr>
            <p:ph type="body" sz="quarter" idx="22"/>
          </p:nvPr>
        </p:nvSpPr>
        <p:spPr/>
        <p:txBody>
          <a:bodyPr/>
          <a:lstStyle/>
          <a:p>
            <a:r>
              <a:rPr lang="en-US" dirty="0" smtClean="0"/>
              <a:t>Notes: FPL refers to federal poverty level. 250% of FPL is $29,700 for an individual or $60,750 for a family of four. </a:t>
            </a:r>
          </a:p>
          <a:p>
            <a:r>
              <a:rPr lang="en-US" dirty="0" smtClean="0"/>
              <a:t>Data: The Commonwealth Fund Affordable Care Act Tracking Survey, March–June 2017.</a:t>
            </a:r>
            <a:endParaRPr lang="en-US" dirty="0"/>
          </a:p>
        </p:txBody>
      </p:sp>
      <p:pic>
        <p:nvPicPr>
          <p:cNvPr id="10" name="Picture 9"/>
          <p:cNvPicPr>
            <a:picLocks noChangeAspect="1"/>
          </p:cNvPicPr>
          <p:nvPr/>
        </p:nvPicPr>
        <p:blipFill>
          <a:blip r:embed="rId3"/>
          <a:stretch>
            <a:fillRect/>
          </a:stretch>
        </p:blipFill>
        <p:spPr>
          <a:xfrm>
            <a:off x="98134" y="898119"/>
            <a:ext cx="381261" cy="478406"/>
          </a:xfrm>
          <a:prstGeom prst="rect">
            <a:avLst/>
          </a:prstGeom>
        </p:spPr>
      </p:pic>
      <p:sp>
        <p:nvSpPr>
          <p:cNvPr id="11" name="TextBox 10"/>
          <p:cNvSpPr txBox="1"/>
          <p:nvPr/>
        </p:nvSpPr>
        <p:spPr>
          <a:xfrm>
            <a:off x="1588168" y="5252318"/>
            <a:ext cx="1453416" cy="307777"/>
          </a:xfrm>
          <a:prstGeom prst="rect">
            <a:avLst/>
          </a:prstGeom>
          <a:noFill/>
        </p:spPr>
        <p:txBody>
          <a:bodyPr wrap="square" rtlCol="0">
            <a:spAutoFit/>
          </a:bodyPr>
          <a:lstStyle/>
          <a:p>
            <a:pPr algn="ctr"/>
            <a:r>
              <a:rPr lang="en-US" sz="1400" b="1" dirty="0" smtClean="0"/>
              <a:t>Income</a:t>
            </a:r>
            <a:endParaRPr lang="en-US" sz="1400" b="1" dirty="0"/>
          </a:p>
        </p:txBody>
      </p:sp>
      <p:sp>
        <p:nvSpPr>
          <p:cNvPr id="13" name="TextBox 12"/>
          <p:cNvSpPr txBox="1"/>
          <p:nvPr/>
        </p:nvSpPr>
        <p:spPr>
          <a:xfrm>
            <a:off x="3826041" y="5252318"/>
            <a:ext cx="2180123" cy="307777"/>
          </a:xfrm>
          <a:prstGeom prst="rect">
            <a:avLst/>
          </a:prstGeom>
          <a:noFill/>
        </p:spPr>
        <p:txBody>
          <a:bodyPr wrap="square" rtlCol="0">
            <a:spAutoFit/>
          </a:bodyPr>
          <a:lstStyle/>
          <a:p>
            <a:pPr algn="ctr"/>
            <a:r>
              <a:rPr lang="en-US" sz="1400" b="1" smtClean="0"/>
              <a:t>Race</a:t>
            </a:r>
            <a:endParaRPr lang="en-US" sz="1400" b="1" dirty="0"/>
          </a:p>
        </p:txBody>
      </p:sp>
      <p:sp>
        <p:nvSpPr>
          <p:cNvPr id="14" name="TextBox 13"/>
          <p:cNvSpPr txBox="1"/>
          <p:nvPr/>
        </p:nvSpPr>
        <p:spPr>
          <a:xfrm>
            <a:off x="6776186" y="5252318"/>
            <a:ext cx="2175310" cy="307777"/>
          </a:xfrm>
          <a:prstGeom prst="rect">
            <a:avLst/>
          </a:prstGeom>
          <a:noFill/>
        </p:spPr>
        <p:txBody>
          <a:bodyPr wrap="square" rtlCol="0">
            <a:spAutoFit/>
          </a:bodyPr>
          <a:lstStyle/>
          <a:p>
            <a:pPr algn="ctr"/>
            <a:r>
              <a:rPr lang="en-US" sz="1400" b="1" smtClean="0"/>
              <a:t>Age</a:t>
            </a:r>
            <a:endParaRPr lang="en-US" sz="1400" b="1" dirty="0"/>
          </a:p>
        </p:txBody>
      </p:sp>
    </p:spTree>
    <p:extLst>
      <p:ext uri="{BB962C8B-B14F-4D97-AF65-F5344CB8AC3E}">
        <p14:creationId xmlns:p14="http://schemas.microsoft.com/office/powerpoint/2010/main" val="547336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Six of 10 Uninsured Adults Who Were Aware of the Marketplaces Did Not Visit Because They Did Not Think They Could Afford Coverage</a:t>
            </a:r>
            <a:br>
              <a:rPr lang="en-US" smtClean="0"/>
            </a:b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2129905233"/>
              </p:ext>
            </p:extLst>
          </p:nvPr>
        </p:nvGraphicFramePr>
        <p:xfrm>
          <a:off x="71438" y="1789417"/>
          <a:ext cx="9001125" cy="3858907"/>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 Placeholder 8"/>
          <p:cNvSpPr>
            <a:spLocks noGrp="1"/>
          </p:cNvSpPr>
          <p:nvPr>
            <p:ph type="body" sz="quarter" idx="21"/>
          </p:nvPr>
        </p:nvSpPr>
        <p:spPr/>
        <p:txBody>
          <a:bodyPr/>
          <a:lstStyle/>
          <a:p>
            <a:r>
              <a:rPr lang="en-US" dirty="0" smtClean="0"/>
              <a:t>Exhibit 6</a:t>
            </a:r>
            <a:endParaRPr lang="en-US" dirty="0"/>
          </a:p>
        </p:txBody>
      </p:sp>
      <p:sp>
        <p:nvSpPr>
          <p:cNvPr id="4" name="Subtitle 3"/>
          <p:cNvSpPr>
            <a:spLocks noGrp="1"/>
          </p:cNvSpPr>
          <p:nvPr>
            <p:ph type="body" sz="quarter" idx="22"/>
          </p:nvPr>
        </p:nvSpPr>
        <p:spPr/>
        <p:txBody>
          <a:bodyPr/>
          <a:lstStyle/>
          <a:p>
            <a:r>
              <a:rPr lang="en-US" dirty="0" smtClean="0"/>
              <a:t>Data: The Commonwealth Fund Affordable Care Act Tracking Survey, March–June 2017.</a:t>
            </a:r>
            <a:endParaRPr lang="en-US" dirty="0"/>
          </a:p>
        </p:txBody>
      </p:sp>
      <p:sp>
        <p:nvSpPr>
          <p:cNvPr id="12" name="TextBox 3"/>
          <p:cNvSpPr txBox="1"/>
          <p:nvPr/>
        </p:nvSpPr>
        <p:spPr>
          <a:xfrm>
            <a:off x="1" y="107545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You said that you have not visited the marketplace to shop for health insurance. </a:t>
            </a:r>
            <a:endParaRPr lang="en-US" sz="1800" dirty="0" smtClean="0">
              <a:solidFill>
                <a:schemeClr val="bg1"/>
              </a:solidFill>
              <a:cs typeface="Arial" panose="020B0604020202020204" pitchFamily="34" charset="0"/>
            </a:endParaRPr>
          </a:p>
          <a:p>
            <a:pPr>
              <a:lnSpc>
                <a:spcPct val="90000"/>
              </a:lnSpc>
            </a:pPr>
            <a:r>
              <a:rPr lang="en-US" sz="1800" dirty="0" smtClean="0">
                <a:solidFill>
                  <a:schemeClr val="bg1"/>
                </a:solidFill>
                <a:cs typeface="Arial" panose="020B0604020202020204" pitchFamily="34" charset="0"/>
              </a:rPr>
              <a:t>What </a:t>
            </a:r>
            <a:r>
              <a:rPr lang="en-US" sz="1800" dirty="0">
                <a:solidFill>
                  <a:schemeClr val="bg1"/>
                </a:solidFill>
                <a:cs typeface="Arial" panose="020B0604020202020204" pitchFamily="34" charset="0"/>
              </a:rPr>
              <a:t>are the reasons you did not visit the marketplace? Is it because…?</a:t>
            </a:r>
          </a:p>
        </p:txBody>
      </p:sp>
      <p:pic>
        <p:nvPicPr>
          <p:cNvPr id="10" name="Picture 9"/>
          <p:cNvPicPr>
            <a:picLocks noChangeAspect="1"/>
          </p:cNvPicPr>
          <p:nvPr/>
        </p:nvPicPr>
        <p:blipFill>
          <a:blip r:embed="rId4"/>
          <a:stretch>
            <a:fillRect/>
          </a:stretch>
        </p:blipFill>
        <p:spPr>
          <a:xfrm>
            <a:off x="98134" y="1156287"/>
            <a:ext cx="381261" cy="478406"/>
          </a:xfrm>
          <a:prstGeom prst="rect">
            <a:avLst/>
          </a:prstGeom>
        </p:spPr>
      </p:pic>
    </p:spTree>
    <p:extLst>
      <p:ext uri="{BB962C8B-B14F-4D97-AF65-F5344CB8AC3E}">
        <p14:creationId xmlns:p14="http://schemas.microsoft.com/office/powerpoint/2010/main" val="1407675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Among Marketplace Visitors Who Did Not Enroll or Get Coverage Elsewhere, Three-Quarters Said They Could Not Find an Affordable Plan</a:t>
            </a:r>
            <a:endParaRPr lang="en-US" dirty="0"/>
          </a:p>
        </p:txBody>
      </p:sp>
      <p:graphicFrame>
        <p:nvGraphicFramePr>
          <p:cNvPr id="9" name="Chart Placeholder 8"/>
          <p:cNvGraphicFramePr>
            <a:graphicFrameLocks noGrp="1"/>
          </p:cNvGraphicFramePr>
          <p:nvPr>
            <p:ph type="chart" sz="quarter" idx="19"/>
            <p:extLst>
              <p:ext uri="{D42A27DB-BD31-4B8C-83A1-F6EECF244321}">
                <p14:modId xmlns:p14="http://schemas.microsoft.com/office/powerpoint/2010/main" val="441743862"/>
              </p:ext>
            </p:extLst>
          </p:nvPr>
        </p:nvGraphicFramePr>
        <p:xfrm>
          <a:off x="71375" y="1783663"/>
          <a:ext cx="9001125" cy="3830464"/>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 Placeholder 11"/>
          <p:cNvSpPr>
            <a:spLocks noGrp="1"/>
          </p:cNvSpPr>
          <p:nvPr>
            <p:ph type="body" sz="quarter" idx="21"/>
          </p:nvPr>
        </p:nvSpPr>
        <p:spPr/>
        <p:txBody>
          <a:bodyPr/>
          <a:lstStyle/>
          <a:p>
            <a:r>
              <a:rPr lang="en-US" smtClean="0"/>
              <a:t>Exhibit 7</a:t>
            </a:r>
            <a:endParaRPr lang="en-US" dirty="0"/>
          </a:p>
        </p:txBody>
      </p:sp>
      <p:sp>
        <p:nvSpPr>
          <p:cNvPr id="14" name="Text Placeholder 13"/>
          <p:cNvSpPr>
            <a:spLocks noGrp="1"/>
          </p:cNvSpPr>
          <p:nvPr>
            <p:ph type="body" sz="quarter" idx="22"/>
          </p:nvPr>
        </p:nvSpPr>
        <p:spPr/>
        <p:txBody>
          <a:bodyPr/>
          <a:lstStyle/>
          <a:p>
            <a:r>
              <a:rPr lang="en-US" dirty="0" smtClean="0"/>
              <a:t>Data: The Commonwealth Fund Affordable Care Act Tracking Survey, March–June 2017.</a:t>
            </a:r>
            <a:endParaRPr lang="en-US" dirty="0"/>
          </a:p>
        </p:txBody>
      </p:sp>
      <p:sp>
        <p:nvSpPr>
          <p:cNvPr id="8" name="TextBox 3"/>
          <p:cNvSpPr txBox="1"/>
          <p:nvPr/>
        </p:nvSpPr>
        <p:spPr>
          <a:xfrm>
            <a:off x="1" y="107545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Can you tell me the main reason you did not obtain a private health insurance plan or Medicaid coverage when you visited the marketplace?</a:t>
            </a:r>
          </a:p>
        </p:txBody>
      </p:sp>
      <p:pic>
        <p:nvPicPr>
          <p:cNvPr id="10" name="Picture 9"/>
          <p:cNvPicPr>
            <a:picLocks noChangeAspect="1"/>
          </p:cNvPicPr>
          <p:nvPr/>
        </p:nvPicPr>
        <p:blipFill>
          <a:blip r:embed="rId4"/>
          <a:stretch>
            <a:fillRect/>
          </a:stretch>
        </p:blipFill>
        <p:spPr>
          <a:xfrm>
            <a:off x="98134" y="1155067"/>
            <a:ext cx="381261" cy="478406"/>
          </a:xfrm>
          <a:prstGeom prst="rect">
            <a:avLst/>
          </a:prstGeom>
        </p:spPr>
      </p:pic>
      <p:sp>
        <p:nvSpPr>
          <p:cNvPr id="11" name="Rectangle 10"/>
          <p:cNvSpPr/>
          <p:nvPr/>
        </p:nvSpPr>
        <p:spPr>
          <a:xfrm>
            <a:off x="892300" y="4085982"/>
            <a:ext cx="1839023" cy="480131"/>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90000"/>
              </a:lnSpc>
            </a:pPr>
            <a:r>
              <a:rPr lang="en-US" sz="1400" b="1" dirty="0">
                <a:solidFill>
                  <a:schemeClr val="accent2"/>
                </a:solidFill>
              </a:rPr>
              <a:t>You could not find a plan you could afford</a:t>
            </a:r>
          </a:p>
        </p:txBody>
      </p:sp>
      <p:sp>
        <p:nvSpPr>
          <p:cNvPr id="15" name="Rectangle 14"/>
          <p:cNvSpPr/>
          <p:nvPr/>
        </p:nvSpPr>
        <p:spPr>
          <a:xfrm>
            <a:off x="6287277" y="3571703"/>
            <a:ext cx="1817253"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solidFill>
                  <a:schemeClr val="tx1">
                    <a:lumMod val="60000"/>
                    <a:lumOff val="40000"/>
                  </a:schemeClr>
                </a:solidFill>
              </a:rPr>
              <a:t>Don’t know/refused</a:t>
            </a:r>
            <a:endParaRPr lang="en-US" sz="1400" b="1" dirty="0">
              <a:solidFill>
                <a:schemeClr val="tx1">
                  <a:lumMod val="60000"/>
                  <a:lumOff val="40000"/>
                </a:schemeClr>
              </a:solidFill>
            </a:endParaRPr>
          </a:p>
        </p:txBody>
      </p:sp>
      <p:sp>
        <p:nvSpPr>
          <p:cNvPr id="16" name="Rectangle 15"/>
          <p:cNvSpPr/>
          <p:nvPr/>
        </p:nvSpPr>
        <p:spPr>
          <a:xfrm>
            <a:off x="6346651" y="2739883"/>
            <a:ext cx="1817253" cy="307777"/>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400" b="1" dirty="0" smtClean="0"/>
              <a:t>Some other reason</a:t>
            </a:r>
            <a:endParaRPr lang="en-US" sz="1400" b="1" dirty="0"/>
          </a:p>
        </p:txBody>
      </p:sp>
      <p:sp>
        <p:nvSpPr>
          <p:cNvPr id="17" name="Rectangle 16"/>
          <p:cNvSpPr/>
          <p:nvPr/>
        </p:nvSpPr>
        <p:spPr>
          <a:xfrm>
            <a:off x="2403984" y="1925478"/>
            <a:ext cx="2072953" cy="480131"/>
          </a:xfrm>
          <a:prstGeom prst="rect">
            <a:avLst/>
          </a:prstGeom>
        </p:spPr>
        <p:txBody>
          <a:bodyPr wrap="square">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r">
              <a:lnSpc>
                <a:spcPct val="90000"/>
              </a:lnSpc>
            </a:pPr>
            <a:r>
              <a:rPr lang="en-US" sz="1400" b="1" dirty="0">
                <a:solidFill>
                  <a:schemeClr val="bg2"/>
                </a:solidFill>
              </a:rPr>
              <a:t>You decided you didn't need health insurance</a:t>
            </a:r>
          </a:p>
        </p:txBody>
      </p:sp>
    </p:spTree>
    <p:extLst>
      <p:ext uri="{BB962C8B-B14F-4D97-AF65-F5344CB8AC3E}">
        <p14:creationId xmlns:p14="http://schemas.microsoft.com/office/powerpoint/2010/main" val="151913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mtClean="0"/>
              <a:t>Adults Who Received Personal Assistance Were More Likely to Enroll</a:t>
            </a:r>
            <a:endParaRPr lang="en-US" dirty="0"/>
          </a:p>
        </p:txBody>
      </p:sp>
      <p:graphicFrame>
        <p:nvGraphicFramePr>
          <p:cNvPr id="8" name="Chart Placeholder 7"/>
          <p:cNvGraphicFramePr>
            <a:graphicFrameLocks noGrp="1"/>
          </p:cNvGraphicFramePr>
          <p:nvPr>
            <p:ph type="chart" sz="quarter" idx="19"/>
            <p:extLst>
              <p:ext uri="{D42A27DB-BD31-4B8C-83A1-F6EECF244321}">
                <p14:modId xmlns:p14="http://schemas.microsoft.com/office/powerpoint/2010/main" val="1595227541"/>
              </p:ext>
            </p:extLst>
          </p:nvPr>
        </p:nvGraphicFramePr>
        <p:xfrm>
          <a:off x="98134" y="1645920"/>
          <a:ext cx="8974429" cy="3247557"/>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21"/>
          </p:nvPr>
        </p:nvSpPr>
        <p:spPr/>
        <p:txBody>
          <a:bodyPr/>
          <a:lstStyle/>
          <a:p>
            <a:r>
              <a:rPr lang="en-US" dirty="0" smtClean="0"/>
              <a:t>Exhibit 8</a:t>
            </a:r>
          </a:p>
        </p:txBody>
      </p:sp>
      <p:sp>
        <p:nvSpPr>
          <p:cNvPr id="4" name="Subtitle 3"/>
          <p:cNvSpPr>
            <a:spLocks noGrp="1"/>
          </p:cNvSpPr>
          <p:nvPr>
            <p:ph type="body" sz="quarter" idx="22"/>
          </p:nvPr>
        </p:nvSpPr>
        <p:spPr/>
        <p:txBody>
          <a:bodyPr/>
          <a:lstStyle/>
          <a:p>
            <a:r>
              <a:rPr lang="en-US" dirty="0" smtClean="0"/>
              <a:t>Notes: * Personal assistance includes a telephone hotline, insurance broker, navigator, or some other form of assistance. Percentages were adjusted for race, education, poverty, age and health status. “Obtained coverage” includes those who visited the marketplace and have had marketplace or Medicaid coverage. We do not include adults who said they did not obtain coverage because they receive coverage through a different source.</a:t>
            </a:r>
          </a:p>
          <a:p>
            <a:r>
              <a:rPr lang="en-US" dirty="0" smtClean="0"/>
              <a:t>Data: The Commonwealth Fund Affordable Care Act Tracking Survey, March–June 2017.</a:t>
            </a:r>
            <a:endParaRPr lang="en-US" dirty="0"/>
          </a:p>
        </p:txBody>
      </p:sp>
      <p:sp>
        <p:nvSpPr>
          <p:cNvPr id="13" name="TextBox 3"/>
          <p:cNvSpPr txBox="1"/>
          <p:nvPr/>
        </p:nvSpPr>
        <p:spPr>
          <a:xfrm>
            <a:off x="1" y="808390"/>
            <a:ext cx="9144000" cy="640080"/>
          </a:xfrm>
          <a:prstGeom prst="rect">
            <a:avLst/>
          </a:prstGeom>
          <a:solidFill>
            <a:schemeClr val="bg2"/>
          </a:solidFill>
        </p:spPr>
        <p:txBody>
          <a:bodyPr wrap="square" lIns="640080" rtlCol="0" anchor="ctr">
            <a:no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nSpc>
                <a:spcPct val="90000"/>
              </a:lnSpc>
            </a:pPr>
            <a:r>
              <a:rPr lang="en-US" sz="1800" dirty="0">
                <a:solidFill>
                  <a:schemeClr val="bg1"/>
                </a:solidFill>
                <a:cs typeface="Arial" panose="020B0604020202020204" pitchFamily="34" charset="0"/>
              </a:rPr>
              <a:t>When you shopped for health insurance, </a:t>
            </a:r>
            <a:r>
              <a:rPr lang="en-US" sz="1800" dirty="0" smtClean="0">
                <a:solidFill>
                  <a:schemeClr val="bg1"/>
                </a:solidFill>
                <a:cs typeface="Arial" panose="020B0604020202020204" pitchFamily="34" charset="0"/>
              </a:rPr>
              <a:t>did </a:t>
            </a:r>
            <a:r>
              <a:rPr lang="en-US" sz="1800" dirty="0">
                <a:solidFill>
                  <a:schemeClr val="bg1"/>
                </a:solidFill>
                <a:cs typeface="Arial" panose="020B0604020202020204" pitchFamily="34" charset="0"/>
              </a:rPr>
              <a:t>you ever receive any personal assistance* </a:t>
            </a:r>
            <a:r>
              <a:rPr lang="en-US" sz="1800" dirty="0" smtClean="0">
                <a:solidFill>
                  <a:schemeClr val="bg1"/>
                </a:solidFill>
                <a:cs typeface="Arial" panose="020B0604020202020204" pitchFamily="34" charset="0"/>
              </a:rPr>
              <a:t/>
            </a:r>
            <a:br>
              <a:rPr lang="en-US" sz="1800" dirty="0" smtClean="0">
                <a:solidFill>
                  <a:schemeClr val="bg1"/>
                </a:solidFill>
                <a:cs typeface="Arial" panose="020B0604020202020204" pitchFamily="34" charset="0"/>
              </a:rPr>
            </a:br>
            <a:r>
              <a:rPr lang="en-US" sz="1800" dirty="0" smtClean="0">
                <a:solidFill>
                  <a:schemeClr val="bg1"/>
                </a:solidFill>
                <a:cs typeface="Arial" panose="020B0604020202020204" pitchFamily="34" charset="0"/>
              </a:rPr>
              <a:t>to </a:t>
            </a:r>
            <a:r>
              <a:rPr lang="en-US" sz="1800" dirty="0">
                <a:solidFill>
                  <a:schemeClr val="bg1"/>
                </a:solidFill>
                <a:cs typeface="Arial" panose="020B0604020202020204" pitchFamily="34" charset="0"/>
              </a:rPr>
              <a:t>help you select an insurance plan?</a:t>
            </a:r>
          </a:p>
        </p:txBody>
      </p:sp>
      <p:pic>
        <p:nvPicPr>
          <p:cNvPr id="9" name="Picture 8"/>
          <p:cNvPicPr>
            <a:picLocks noChangeAspect="1"/>
          </p:cNvPicPr>
          <p:nvPr/>
        </p:nvPicPr>
        <p:blipFill>
          <a:blip r:embed="rId3"/>
          <a:stretch>
            <a:fillRect/>
          </a:stretch>
        </p:blipFill>
        <p:spPr>
          <a:xfrm>
            <a:off x="98134" y="898119"/>
            <a:ext cx="381261" cy="478406"/>
          </a:xfrm>
          <a:prstGeom prst="rect">
            <a:avLst/>
          </a:prstGeom>
        </p:spPr>
      </p:pic>
    </p:spTree>
    <p:extLst>
      <p:ext uri="{BB962C8B-B14F-4D97-AF65-F5344CB8AC3E}">
        <p14:creationId xmlns:p14="http://schemas.microsoft.com/office/powerpoint/2010/main" val="198011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tabLst>
                <a:tab pos="6397625" algn="l"/>
              </a:tabLst>
            </a:pPr>
            <a:r>
              <a:rPr lang="en-US" dirty="0"/>
              <a:t>Tax Credits Have Made the Cost of Marketplace Plans on Par with Employer Plans for Low-Income Adults</a:t>
            </a:r>
          </a:p>
        </p:txBody>
      </p:sp>
      <p:graphicFrame>
        <p:nvGraphicFramePr>
          <p:cNvPr id="10" name="Chart Placeholder 9"/>
          <p:cNvGraphicFramePr>
            <a:graphicFrameLocks noGrp="1"/>
          </p:cNvGraphicFramePr>
          <p:nvPr>
            <p:ph type="chart" sz="quarter" idx="19"/>
            <p:extLst>
              <p:ext uri="{D42A27DB-BD31-4B8C-83A1-F6EECF244321}">
                <p14:modId xmlns:p14="http://schemas.microsoft.com/office/powerpoint/2010/main" val="1583392141"/>
              </p:ext>
            </p:extLst>
          </p:nvPr>
        </p:nvGraphicFramePr>
        <p:xfrm>
          <a:off x="71438" y="1052513"/>
          <a:ext cx="9001125" cy="4353609"/>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 Placeholder 1"/>
          <p:cNvSpPr>
            <a:spLocks noGrp="1"/>
          </p:cNvSpPr>
          <p:nvPr>
            <p:ph type="body" sz="quarter" idx="21"/>
          </p:nvPr>
        </p:nvSpPr>
        <p:spPr/>
        <p:txBody>
          <a:bodyPr/>
          <a:lstStyle/>
          <a:p>
            <a:r>
              <a:rPr lang="en-US" dirty="0" smtClean="0"/>
              <a:t>Exhibit 9</a:t>
            </a:r>
            <a:endParaRPr lang="en-US" dirty="0"/>
          </a:p>
        </p:txBody>
      </p:sp>
      <p:sp>
        <p:nvSpPr>
          <p:cNvPr id="4" name="Subtitle 3"/>
          <p:cNvSpPr>
            <a:spLocks noGrp="1"/>
          </p:cNvSpPr>
          <p:nvPr>
            <p:ph type="body" sz="quarter" idx="22"/>
          </p:nvPr>
        </p:nvSpPr>
        <p:spPr/>
        <p:txBody>
          <a:bodyPr/>
          <a:lstStyle/>
          <a:p>
            <a:r>
              <a:rPr lang="en-US" dirty="0" smtClean="0"/>
              <a:t>Notes: FPL refers to federal poverty level. 250% of FPL is $29,700 for an individual or </a:t>
            </a:r>
            <a:r>
              <a:rPr lang="en-US" smtClean="0"/>
              <a:t>$60,750 </a:t>
            </a:r>
            <a:r>
              <a:rPr lang="en-US" dirty="0" smtClean="0"/>
              <a:t>for a family of four. Because of rounding, segments may not sum to subtotals and bars may not sum to 100 percent.</a:t>
            </a:r>
          </a:p>
          <a:p>
            <a:r>
              <a:rPr lang="en-US" dirty="0" smtClean="0"/>
              <a:t>Data: The Commonwealth Fund Affordable Care Act Tracking Survey, March–June 2017.</a:t>
            </a:r>
            <a:endParaRPr lang="en-US" dirty="0"/>
          </a:p>
        </p:txBody>
      </p:sp>
      <p:sp>
        <p:nvSpPr>
          <p:cNvPr id="11" name="TextBox 10"/>
          <p:cNvSpPr txBox="1"/>
          <p:nvPr/>
        </p:nvSpPr>
        <p:spPr>
          <a:xfrm>
            <a:off x="5378" y="2301554"/>
            <a:ext cx="1225835" cy="276999"/>
          </a:xfrm>
          <a:prstGeom prst="rect">
            <a:avLst/>
          </a:prstGeom>
          <a:noFill/>
        </p:spPr>
        <p:txBody>
          <a:bodyPr wrap="square" rtlCol="0">
            <a:spAutoFit/>
          </a:bodyPr>
          <a:lstStyle/>
          <a:p>
            <a:r>
              <a:rPr lang="en-US" sz="1200" b="1" dirty="0">
                <a:latin typeface="InterFace" charset="0"/>
                <a:ea typeface="InterFace" charset="0"/>
                <a:cs typeface="InterFace" charset="0"/>
              </a:rPr>
              <a:t>All adults</a:t>
            </a:r>
          </a:p>
        </p:txBody>
      </p:sp>
      <p:sp>
        <p:nvSpPr>
          <p:cNvPr id="12" name="TextBox 11"/>
          <p:cNvSpPr txBox="1"/>
          <p:nvPr/>
        </p:nvSpPr>
        <p:spPr>
          <a:xfrm>
            <a:off x="5377" y="3330485"/>
            <a:ext cx="1467287" cy="646331"/>
          </a:xfrm>
          <a:prstGeom prst="rect">
            <a:avLst/>
          </a:prstGeom>
          <a:noFill/>
        </p:spPr>
        <p:txBody>
          <a:bodyPr wrap="square" rtlCol="0">
            <a:spAutoFit/>
          </a:bodyPr>
          <a:lstStyle/>
          <a:p>
            <a:r>
              <a:rPr lang="en-US" sz="1200" b="1" dirty="0">
                <a:latin typeface="InterFace" charset="0"/>
                <a:ea typeface="InterFace" charset="0"/>
                <a:cs typeface="InterFace" charset="0"/>
              </a:rPr>
              <a:t>Adults with incomes below 250% FPL</a:t>
            </a:r>
          </a:p>
        </p:txBody>
      </p:sp>
      <p:sp>
        <p:nvSpPr>
          <p:cNvPr id="13" name="TextBox 12"/>
          <p:cNvSpPr txBox="1"/>
          <p:nvPr/>
        </p:nvSpPr>
        <p:spPr>
          <a:xfrm>
            <a:off x="5377" y="4526475"/>
            <a:ext cx="1467287" cy="646331"/>
          </a:xfrm>
          <a:prstGeom prst="rect">
            <a:avLst/>
          </a:prstGeom>
          <a:noFill/>
        </p:spPr>
        <p:txBody>
          <a:bodyPr wrap="square" rtlCol="0">
            <a:spAutoFit/>
          </a:bodyPr>
          <a:lstStyle/>
          <a:p>
            <a:r>
              <a:rPr lang="en-US" sz="1200" b="1">
                <a:latin typeface="InterFace" charset="0"/>
                <a:ea typeface="InterFace" charset="0"/>
                <a:cs typeface="InterFace" charset="0"/>
              </a:rPr>
              <a:t>Adults with incomes 250% FPL</a:t>
            </a:r>
          </a:p>
          <a:p>
            <a:r>
              <a:rPr lang="en-US" sz="1200" b="1" dirty="0">
                <a:latin typeface="InterFace" charset="0"/>
                <a:ea typeface="InterFace" charset="0"/>
                <a:cs typeface="InterFace" charset="0"/>
              </a:rPr>
              <a:t>or more</a:t>
            </a:r>
          </a:p>
        </p:txBody>
      </p:sp>
      <p:sp>
        <p:nvSpPr>
          <p:cNvPr id="15" name="Rectangle 14"/>
          <p:cNvSpPr/>
          <p:nvPr/>
        </p:nvSpPr>
        <p:spPr>
          <a:xfrm>
            <a:off x="3144722" y="2061665"/>
            <a:ext cx="2863456" cy="412505"/>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16" name="Rectangle 15"/>
          <p:cNvSpPr/>
          <p:nvPr/>
        </p:nvSpPr>
        <p:spPr>
          <a:xfrm>
            <a:off x="5625114" y="1963290"/>
            <a:ext cx="320299" cy="184666"/>
          </a:xfrm>
          <a:prstGeom prst="rect">
            <a:avLst/>
          </a:prstGeom>
          <a:solidFill>
            <a:srgbClr val="FFFFFF"/>
          </a:solidFill>
        </p:spPr>
        <p:txBody>
          <a:bodyPr wrap="square" lIns="0" tIns="0" rIns="0" bIns="0" anchor="b">
            <a:spAutoFit/>
          </a:bodyPr>
          <a:lstStyle/>
          <a:p>
            <a:pPr algn="ctr"/>
            <a:r>
              <a:rPr lang="en-US" sz="1200" b="1" dirty="0">
                <a:solidFill>
                  <a:schemeClr val="accent2"/>
                </a:solidFill>
                <a:latin typeface="InterFace" charset="0"/>
                <a:ea typeface="InterFace" charset="0"/>
                <a:cs typeface="InterFace" charset="0"/>
              </a:rPr>
              <a:t>51%</a:t>
            </a:r>
          </a:p>
        </p:txBody>
      </p:sp>
      <p:sp>
        <p:nvSpPr>
          <p:cNvPr id="27" name="Rectangle 26"/>
          <p:cNvSpPr/>
          <p:nvPr/>
        </p:nvSpPr>
        <p:spPr>
          <a:xfrm>
            <a:off x="1758405" y="1068982"/>
            <a:ext cx="2699295" cy="39583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ln>
                <a:solidFill>
                  <a:srgbClr val="000000"/>
                </a:solidFill>
              </a:ln>
              <a:solidFill>
                <a:prstClr val="white"/>
              </a:solidFill>
              <a:latin typeface="Cabin" panose="020B0803050202020004" pitchFamily="34" charset="0"/>
            </a:endParaRPr>
          </a:p>
        </p:txBody>
      </p:sp>
      <p:sp>
        <p:nvSpPr>
          <p:cNvPr id="28" name="Rectangle 27"/>
          <p:cNvSpPr/>
          <p:nvPr/>
        </p:nvSpPr>
        <p:spPr>
          <a:xfrm>
            <a:off x="1824338" y="979886"/>
            <a:ext cx="1341772" cy="184666"/>
          </a:xfrm>
          <a:prstGeom prst="rect">
            <a:avLst/>
          </a:prstGeom>
          <a:solidFill>
            <a:schemeClr val="bg1"/>
          </a:solidFill>
        </p:spPr>
        <p:txBody>
          <a:bodyPr wrap="square" lIns="0" tIns="0" rIns="0" bIns="0">
            <a:spAutoFit/>
          </a:bodyPr>
          <a:lstStyle/>
          <a:p>
            <a:pPr algn="ctr"/>
            <a:r>
              <a:rPr lang="en-US" sz="1200" b="1" dirty="0">
                <a:solidFill>
                  <a:schemeClr val="accent2"/>
                </a:solidFill>
                <a:latin typeface="InterFace" charset="0"/>
                <a:ea typeface="InterFace" charset="0"/>
                <a:cs typeface="InterFace" charset="0"/>
              </a:rPr>
              <a:t>Paid less than $125</a:t>
            </a:r>
          </a:p>
        </p:txBody>
      </p:sp>
      <p:sp>
        <p:nvSpPr>
          <p:cNvPr id="29" name="TextBox 28"/>
          <p:cNvSpPr txBox="1"/>
          <p:nvPr/>
        </p:nvSpPr>
        <p:spPr>
          <a:xfrm>
            <a:off x="-16368" y="1648857"/>
            <a:ext cx="3992284" cy="276999"/>
          </a:xfrm>
          <a:prstGeom prst="rect">
            <a:avLst/>
          </a:prstGeom>
          <a:noFill/>
        </p:spPr>
        <p:txBody>
          <a:bodyPr wrap="square" rtlCol="0">
            <a:spAutoFit/>
          </a:bodyPr>
          <a:lstStyle/>
          <a:p>
            <a:r>
              <a:rPr lang="en-US" sz="1200" i="1" dirty="0">
                <a:latin typeface="InterFace" charset="0"/>
                <a:ea typeface="InterFace" charset="0"/>
                <a:cs typeface="InterFace" charset="0"/>
              </a:rPr>
              <a:t>Percent of adults ages </a:t>
            </a:r>
            <a:r>
              <a:rPr lang="en-US" sz="1200" i="1" dirty="0" smtClean="0">
                <a:latin typeface="InterFace" charset="0"/>
                <a:ea typeface="InterFace" charset="0"/>
                <a:cs typeface="InterFace" charset="0"/>
              </a:rPr>
              <a:t>19–64 </a:t>
            </a:r>
            <a:r>
              <a:rPr lang="en-US" sz="1200" i="1" dirty="0">
                <a:latin typeface="InterFace" charset="0"/>
                <a:ea typeface="InterFace" charset="0"/>
                <a:cs typeface="InterFace" charset="0"/>
              </a:rPr>
              <a:t>with single policies</a:t>
            </a:r>
          </a:p>
        </p:txBody>
      </p:sp>
      <p:sp>
        <p:nvSpPr>
          <p:cNvPr id="32" name="Rectangle 31"/>
          <p:cNvSpPr/>
          <p:nvPr/>
        </p:nvSpPr>
        <p:spPr>
          <a:xfrm>
            <a:off x="3144721" y="2473746"/>
            <a:ext cx="3058225" cy="40999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33" name="Rectangle 32"/>
          <p:cNvSpPr/>
          <p:nvPr/>
        </p:nvSpPr>
        <p:spPr>
          <a:xfrm>
            <a:off x="5826640" y="2791389"/>
            <a:ext cx="320299" cy="184666"/>
          </a:xfrm>
          <a:prstGeom prst="rect">
            <a:avLst/>
          </a:prstGeom>
          <a:solidFill>
            <a:srgbClr val="FFFFFF"/>
          </a:solidFill>
        </p:spPr>
        <p:txBody>
          <a:bodyPr wrap="square" lIns="0" tIns="0" rIns="0" bIns="0" anchor="b">
            <a:spAutoFit/>
          </a:bodyPr>
          <a:lstStyle/>
          <a:p>
            <a:pPr algn="ctr"/>
            <a:r>
              <a:rPr lang="en-US" sz="1200" b="1" dirty="0" smtClean="0">
                <a:solidFill>
                  <a:schemeClr val="accent2"/>
                </a:solidFill>
                <a:latin typeface="InterFace" charset="0"/>
                <a:ea typeface="InterFace" charset="0"/>
                <a:cs typeface="InterFace" charset="0"/>
              </a:rPr>
              <a:t>54%</a:t>
            </a:r>
            <a:endParaRPr lang="en-US" sz="1200" b="1" dirty="0">
              <a:solidFill>
                <a:schemeClr val="accent2"/>
              </a:solidFill>
              <a:latin typeface="InterFace" charset="0"/>
              <a:ea typeface="InterFace" charset="0"/>
              <a:cs typeface="InterFace" charset="0"/>
            </a:endParaRPr>
          </a:p>
        </p:txBody>
      </p:sp>
      <p:sp>
        <p:nvSpPr>
          <p:cNvPr id="34" name="Rectangle 33"/>
          <p:cNvSpPr/>
          <p:nvPr/>
        </p:nvSpPr>
        <p:spPr>
          <a:xfrm>
            <a:off x="3144721" y="3231252"/>
            <a:ext cx="3972626" cy="41513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35" name="Rectangle 34"/>
          <p:cNvSpPr/>
          <p:nvPr/>
        </p:nvSpPr>
        <p:spPr>
          <a:xfrm>
            <a:off x="3144721" y="3648372"/>
            <a:ext cx="2692613" cy="41513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18" name="Rectangle 17"/>
          <p:cNvSpPr/>
          <p:nvPr/>
        </p:nvSpPr>
        <p:spPr>
          <a:xfrm>
            <a:off x="6743072" y="3142619"/>
            <a:ext cx="320299" cy="143336"/>
          </a:xfrm>
          <a:prstGeom prst="rect">
            <a:avLst/>
          </a:prstGeom>
          <a:solidFill>
            <a:srgbClr val="FFFFFF"/>
          </a:solidFill>
        </p:spPr>
        <p:txBody>
          <a:bodyPr wrap="square" lIns="0" tIns="0" rIns="0" bIns="0" anchor="t">
            <a:noAutofit/>
          </a:bodyPr>
          <a:lstStyle/>
          <a:p>
            <a:pPr algn="ctr"/>
            <a:r>
              <a:rPr lang="en-US" sz="1200" b="1" dirty="0">
                <a:solidFill>
                  <a:schemeClr val="accent2"/>
                </a:solidFill>
                <a:latin typeface="InterFace" charset="0"/>
                <a:ea typeface="InterFace" charset="0"/>
                <a:cs typeface="InterFace" charset="0"/>
              </a:rPr>
              <a:t>71%</a:t>
            </a:r>
          </a:p>
        </p:txBody>
      </p:sp>
      <p:sp>
        <p:nvSpPr>
          <p:cNvPr id="22" name="Rectangle 21"/>
          <p:cNvSpPr/>
          <p:nvPr/>
        </p:nvSpPr>
        <p:spPr>
          <a:xfrm>
            <a:off x="5463565" y="3978442"/>
            <a:ext cx="320299" cy="157651"/>
          </a:xfrm>
          <a:prstGeom prst="rect">
            <a:avLst/>
          </a:prstGeom>
          <a:solidFill>
            <a:srgbClr val="FFFFFF"/>
          </a:solidFill>
        </p:spPr>
        <p:txBody>
          <a:bodyPr wrap="square" lIns="0" tIns="0" rIns="0" bIns="0" anchor="t">
            <a:noAutofit/>
          </a:bodyPr>
          <a:lstStyle/>
          <a:p>
            <a:pPr algn="ctr"/>
            <a:r>
              <a:rPr lang="en-US" sz="1200" b="1" dirty="0">
                <a:solidFill>
                  <a:schemeClr val="accent2"/>
                </a:solidFill>
                <a:latin typeface="InterFace" charset="0"/>
                <a:ea typeface="InterFace" charset="0"/>
                <a:cs typeface="InterFace" charset="0"/>
              </a:rPr>
              <a:t>48%</a:t>
            </a:r>
          </a:p>
        </p:txBody>
      </p:sp>
      <p:sp>
        <p:nvSpPr>
          <p:cNvPr id="38" name="Rectangle 37"/>
          <p:cNvSpPr/>
          <p:nvPr/>
        </p:nvSpPr>
        <p:spPr>
          <a:xfrm>
            <a:off x="3144721" y="4413021"/>
            <a:ext cx="1389847" cy="41513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39" name="Rectangle 38"/>
          <p:cNvSpPr/>
          <p:nvPr/>
        </p:nvSpPr>
        <p:spPr>
          <a:xfrm>
            <a:off x="3144721" y="4830141"/>
            <a:ext cx="3223995" cy="415136"/>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sz="1400">
              <a:solidFill>
                <a:prstClr val="white"/>
              </a:solidFill>
              <a:latin typeface="Cabin" panose="020B0803050202020004" pitchFamily="34" charset="0"/>
            </a:endParaRPr>
          </a:p>
        </p:txBody>
      </p:sp>
      <p:sp>
        <p:nvSpPr>
          <p:cNvPr id="24" name="Rectangle 23"/>
          <p:cNvSpPr/>
          <p:nvPr/>
        </p:nvSpPr>
        <p:spPr>
          <a:xfrm>
            <a:off x="4169561" y="4318736"/>
            <a:ext cx="305425" cy="184666"/>
          </a:xfrm>
          <a:prstGeom prst="rect">
            <a:avLst/>
          </a:prstGeom>
          <a:solidFill>
            <a:srgbClr val="FFFFFF"/>
          </a:solidFill>
        </p:spPr>
        <p:txBody>
          <a:bodyPr wrap="square" lIns="0" tIns="0" rIns="0" bIns="0" anchor="b">
            <a:spAutoFit/>
          </a:bodyPr>
          <a:lstStyle/>
          <a:p>
            <a:pPr algn="ctr"/>
            <a:r>
              <a:rPr lang="en-US" sz="1200" b="1" dirty="0">
                <a:solidFill>
                  <a:schemeClr val="accent2"/>
                </a:solidFill>
                <a:latin typeface="InterFace" charset="0"/>
                <a:ea typeface="InterFace" charset="0"/>
                <a:cs typeface="InterFace" charset="0"/>
              </a:rPr>
              <a:t>24%</a:t>
            </a:r>
          </a:p>
        </p:txBody>
      </p:sp>
      <p:sp>
        <p:nvSpPr>
          <p:cNvPr id="26" name="Rectangle 25"/>
          <p:cNvSpPr/>
          <p:nvPr/>
        </p:nvSpPr>
        <p:spPr>
          <a:xfrm>
            <a:off x="5994673" y="5158862"/>
            <a:ext cx="320299" cy="157651"/>
          </a:xfrm>
          <a:prstGeom prst="rect">
            <a:avLst/>
          </a:prstGeom>
          <a:solidFill>
            <a:srgbClr val="FFFFFF"/>
          </a:solidFill>
        </p:spPr>
        <p:txBody>
          <a:bodyPr wrap="square" lIns="0" tIns="0" rIns="0" bIns="0" anchor="t">
            <a:noAutofit/>
          </a:bodyPr>
          <a:lstStyle/>
          <a:p>
            <a:pPr algn="ctr"/>
            <a:r>
              <a:rPr lang="en-US" sz="1200" b="1" dirty="0">
                <a:solidFill>
                  <a:schemeClr val="accent2"/>
                </a:solidFill>
                <a:latin typeface="InterFace" charset="0"/>
                <a:ea typeface="InterFace" charset="0"/>
                <a:cs typeface="InterFace" charset="0"/>
              </a:rPr>
              <a:t>57%</a:t>
            </a:r>
          </a:p>
        </p:txBody>
      </p:sp>
    </p:spTree>
    <p:extLst>
      <p:ext uri="{BB962C8B-B14F-4D97-AF65-F5344CB8AC3E}">
        <p14:creationId xmlns:p14="http://schemas.microsoft.com/office/powerpoint/2010/main" val="217752305"/>
      </p:ext>
    </p:extLst>
  </p:cSld>
  <p:clrMapOvr>
    <a:masterClrMapping/>
  </p:clrMapOvr>
</p:sld>
</file>

<file path=ppt/theme/theme1.xml><?xml version="1.0" encoding="utf-8"?>
<a:theme xmlns:a="http://schemas.openxmlformats.org/drawingml/2006/main" name="1_Office Theme">
  <a:themeElements>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2">
    <a:dk1>
      <a:srgbClr val="4C515A"/>
    </a:dk1>
    <a:lt1>
      <a:srgbClr val="FFFFFF"/>
    </a:lt1>
    <a:dk2>
      <a:srgbClr val="044C7F"/>
    </a:dk2>
    <a:lt2>
      <a:srgbClr val="4ABDBC"/>
    </a:lt2>
    <a:accent1>
      <a:srgbClr val="044C7F"/>
    </a:accent1>
    <a:accent2>
      <a:srgbClr val="F47920"/>
    </a:accent2>
    <a:accent3>
      <a:srgbClr val="4ABDBC"/>
    </a:accent3>
    <a:accent4>
      <a:srgbClr val="71B254"/>
    </a:accent4>
    <a:accent5>
      <a:srgbClr val="5F5A9D"/>
    </a:accent5>
    <a:accent6>
      <a:srgbClr val="E6C278"/>
    </a:accent6>
    <a:hlink>
      <a:srgbClr val="49BDBC"/>
    </a:hlink>
    <a:folHlink>
      <a:srgbClr val="4ABDBC"/>
    </a:folHlink>
  </a:clrScheme>
  <a:fontScheme name="CMW (Brand Fonts) V1.0">
    <a:majorFont>
      <a:latin typeface="Berlingske Serif Text"/>
      <a:ea typeface=""/>
      <a:cs typeface=""/>
    </a:majorFont>
    <a:minorFont>
      <a:latin typeface="Inter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160135</TotalTime>
  <Words>1507</Words>
  <Application>Microsoft Macintosh PowerPoint</Application>
  <PresentationFormat>On-screen Show (4:3)</PresentationFormat>
  <Paragraphs>181</Paragraphs>
  <Slides>13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Berlingske Serif Text</vt:lpstr>
      <vt:lpstr>Cabin</vt:lpstr>
      <vt:lpstr>Calibri</vt:lpstr>
      <vt:lpstr>InterFace</vt:lpstr>
      <vt:lpstr>1_Office Theme</vt:lpstr>
      <vt:lpstr>Fourteen Percent of Adults Were Uninsured in March–June 2017, with Increase  Among 35-to-49-Year-Olds</vt:lpstr>
      <vt:lpstr>Uninsured Rate Among Adults with Incomes Higher Than Subsidy Range Increased in 2017</vt:lpstr>
      <vt:lpstr>Uninsured Rate in States That Did Not Expand Medicaid Increased in 2017 </vt:lpstr>
      <vt:lpstr>At Least Half of Uninsured Adults Are Likely Eligible for Marketplace Subsidies or Medicaid</vt:lpstr>
      <vt:lpstr>Two of Five Uninsured Adults Are Not Aware of the Marketplaces</vt:lpstr>
      <vt:lpstr>Six of 10 Uninsured Adults Who Were Aware of the Marketplaces Did Not Visit Because They Did Not Think They Could Afford Coverage </vt:lpstr>
      <vt:lpstr>Among Marketplace Visitors Who Did Not Enroll or Get Coverage Elsewhere, Three-Quarters Said They Could Not Find an Affordable Plan</vt:lpstr>
      <vt:lpstr>Adults Who Received Personal Assistance Were More Likely to Enroll</vt:lpstr>
      <vt:lpstr>Tax Credits Have Made the Cost of Marketplace Plans on Par with Employer Plans for Low-Income Adults</vt:lpstr>
      <vt:lpstr>Lower-Income Adults With Marketplace Plans More Protected from Premium Increases than Adults with Higher Incomes </vt:lpstr>
      <vt:lpstr>Lower-Income Adults with Marketplace Plans More Likely to View Their Premiums as Affordable Than Adults with Higher Incomes </vt:lpstr>
      <vt:lpstr>Cost-Sharing Subsidies Have Lowered Deductibles for Lower-Income Adults with Marketplace Plans</vt:lpstr>
      <vt:lpstr>Most Adults Continue to Be Satisfied with Marketplace or Medicaid Coverage</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asdf</dc:title>
  <dc:creator>DesignSmash</dc:creator>
  <cp:lastModifiedBy>Paul Frame</cp:lastModifiedBy>
  <cp:revision>1959</cp:revision>
  <cp:lastPrinted>2017-09-05T18:04:06Z</cp:lastPrinted>
  <dcterms:created xsi:type="dcterms:W3CDTF">2014-10-08T23:03:32Z</dcterms:created>
  <dcterms:modified xsi:type="dcterms:W3CDTF">2017-09-06T20:50:24Z</dcterms:modified>
</cp:coreProperties>
</file>