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4.xml" ContentType="application/vnd.openxmlformats-officedocument.drawingml.chart+xml"/>
  <Override PartName="/ppt/drawings/drawing2.xml" ContentType="application/vnd.openxmlformats-officedocument.drawingml.chartshapes+xml"/>
  <Override PartName="/ppt/charts/chart5.xml" ContentType="application/vnd.openxmlformats-officedocument.drawingml.chart+xml"/>
  <Override PartName="/ppt/notesSlides/notesSlide4.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8.xml" ContentType="application/vnd.openxmlformats-officedocument.drawingml.chart+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34" r:id="rId5"/>
    <p:sldMasterId id="2147483747" r:id="rId6"/>
  </p:sldMasterIdLst>
  <p:notesMasterIdLst>
    <p:notesMasterId r:id="rId15"/>
  </p:notesMasterIdLst>
  <p:handoutMasterIdLst>
    <p:handoutMasterId r:id="rId16"/>
  </p:handoutMasterIdLst>
  <p:sldIdLst>
    <p:sldId id="259" r:id="rId7"/>
    <p:sldId id="263" r:id="rId8"/>
    <p:sldId id="260" r:id="rId9"/>
    <p:sldId id="286" r:id="rId10"/>
    <p:sldId id="270" r:id="rId11"/>
    <p:sldId id="287" r:id="rId12"/>
    <p:sldId id="288" r:id="rId13"/>
    <p:sldId id="282" r:id="rId14"/>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C6C6"/>
    <a:srgbClr val="DCE6F2"/>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7" autoAdjust="0"/>
    <p:restoredTop sz="99645" autoAdjust="0"/>
  </p:normalViewPr>
  <p:slideViewPr>
    <p:cSldViewPr>
      <p:cViewPr varScale="1">
        <p:scale>
          <a:sx n="150" d="100"/>
          <a:sy n="150" d="100"/>
        </p:scale>
        <p:origin x="-1424" y="-1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 Target="slides/slide1.xml"/><Relationship Id="rId8"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 Id="rId2"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 Id="rId2"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Sheet8.xlsx"/><Relationship Id="rId2"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2263359049483"/>
          <c:y val="0.0339565334148216"/>
          <c:w val="0.842914473077736"/>
          <c:h val="0.848135944481372"/>
        </c:manualLayout>
      </c:layout>
      <c:lineChart>
        <c:grouping val="standard"/>
        <c:varyColors val="0"/>
        <c:ser>
          <c:idx val="3"/>
          <c:order val="0"/>
          <c:tx>
            <c:strRef>
              <c:f>Sheet1!$A$2</c:f>
              <c:strCache>
                <c:ptCount val="1"/>
                <c:pt idx="0">
                  <c:v>US</c:v>
                </c:pt>
              </c:strCache>
            </c:strRef>
          </c:tx>
          <c:spPr>
            <a:ln w="25400" cmpd="sng">
              <a:solidFill>
                <a:srgbClr val="000000"/>
              </a:solidFill>
              <a:prstDash val="solid"/>
            </a:ln>
          </c:spPr>
          <c:marker>
            <c:symbol val="square"/>
            <c:size val="5"/>
            <c:spPr>
              <a:solidFill>
                <a:srgbClr val="000000"/>
              </a:solidFill>
              <a:ln>
                <a:solidFill>
                  <a:srgbClr val="000000"/>
                </a:solidFill>
                <a:prstDash val="solid"/>
              </a:ln>
            </c:spPr>
          </c:marker>
          <c:cat>
            <c:strRef>
              <c:f>(Sheet1!$B$1:$AE$1,Sheet1!$AF$1)</c:f>
              <c:strCache>
                <c:ptCount val="31"/>
                <c:pt idx="0">
                  <c:v>1980</c:v>
                </c:pt>
                <c:pt idx="2">
                  <c:v>1982</c:v>
                </c:pt>
                <c:pt idx="4">
                  <c:v>1984</c:v>
                </c:pt>
                <c:pt idx="6">
                  <c:v>1986</c:v>
                </c:pt>
                <c:pt idx="8">
                  <c:v>1988</c:v>
                </c:pt>
                <c:pt idx="10">
                  <c:v>1990</c:v>
                </c:pt>
                <c:pt idx="12">
                  <c:v>1992</c:v>
                </c:pt>
                <c:pt idx="14">
                  <c:v>1994</c:v>
                </c:pt>
                <c:pt idx="16">
                  <c:v>1996</c:v>
                </c:pt>
                <c:pt idx="18">
                  <c:v>1998</c:v>
                </c:pt>
                <c:pt idx="20">
                  <c:v>2000</c:v>
                </c:pt>
                <c:pt idx="22">
                  <c:v>2002</c:v>
                </c:pt>
                <c:pt idx="24">
                  <c:v>2004</c:v>
                </c:pt>
                <c:pt idx="26">
                  <c:v>2006</c:v>
                </c:pt>
                <c:pt idx="28">
                  <c:v>2008</c:v>
                </c:pt>
                <c:pt idx="30">
                  <c:v>2010</c:v>
                </c:pt>
              </c:strCache>
            </c:strRef>
          </c:cat>
          <c:val>
            <c:numRef>
              <c:f>(Sheet1!$B$2:$AE$2,Sheet1!$AF$2)</c:f>
              <c:numCache>
                <c:formatCode>General</c:formatCode>
                <c:ptCount val="31"/>
                <c:pt idx="0">
                  <c:v>1101.351</c:v>
                </c:pt>
                <c:pt idx="1">
                  <c:v>1267.758</c:v>
                </c:pt>
                <c:pt idx="2">
                  <c:v>1418.196</c:v>
                </c:pt>
                <c:pt idx="3">
                  <c:v>1549.606</c:v>
                </c:pt>
                <c:pt idx="4">
                  <c:v>1690.749</c:v>
                </c:pt>
                <c:pt idx="5">
                  <c:v>1832.874</c:v>
                </c:pt>
                <c:pt idx="6">
                  <c:v>1947.683</c:v>
                </c:pt>
                <c:pt idx="7">
                  <c:v>2100.22</c:v>
                </c:pt>
                <c:pt idx="8">
                  <c:v>2333.891</c:v>
                </c:pt>
                <c:pt idx="9">
                  <c:v>2574.625</c:v>
                </c:pt>
                <c:pt idx="10">
                  <c:v>2849.676</c:v>
                </c:pt>
                <c:pt idx="11">
                  <c:v>3073.033</c:v>
                </c:pt>
                <c:pt idx="12">
                  <c:v>3284.784</c:v>
                </c:pt>
                <c:pt idx="13">
                  <c:v>3481.181</c:v>
                </c:pt>
                <c:pt idx="14">
                  <c:v>3628.521</c:v>
                </c:pt>
                <c:pt idx="15">
                  <c:v>3787.868</c:v>
                </c:pt>
                <c:pt idx="16">
                  <c:v>3948.803</c:v>
                </c:pt>
                <c:pt idx="17">
                  <c:v>4117.874</c:v>
                </c:pt>
                <c:pt idx="18">
                  <c:v>4303.302</c:v>
                </c:pt>
                <c:pt idx="19">
                  <c:v>4527.903</c:v>
                </c:pt>
                <c:pt idx="20">
                  <c:v>4793.485</c:v>
                </c:pt>
                <c:pt idx="21">
                  <c:v>5145.808</c:v>
                </c:pt>
                <c:pt idx="22">
                  <c:v>5577.646</c:v>
                </c:pt>
                <c:pt idx="23">
                  <c:v>5985.928</c:v>
                </c:pt>
                <c:pt idx="24">
                  <c:v>6336.464</c:v>
                </c:pt>
                <c:pt idx="25">
                  <c:v>6700.27</c:v>
                </c:pt>
                <c:pt idx="26">
                  <c:v>7072.561</c:v>
                </c:pt>
                <c:pt idx="27">
                  <c:v>7437.293000000001</c:v>
                </c:pt>
                <c:pt idx="28">
                  <c:v>7719.628</c:v>
                </c:pt>
                <c:pt idx="29">
                  <c:v>7959.955</c:v>
                </c:pt>
                <c:pt idx="30">
                  <c:v>8233.0</c:v>
                </c:pt>
              </c:numCache>
            </c:numRef>
          </c:val>
          <c:smooth val="0"/>
        </c:ser>
        <c:ser>
          <c:idx val="4"/>
          <c:order val="1"/>
          <c:tx>
            <c:strRef>
              <c:f>Sheet1!$A$4</c:f>
              <c:strCache>
                <c:ptCount val="1"/>
                <c:pt idx="0">
                  <c:v>SWIZ</c:v>
                </c:pt>
              </c:strCache>
            </c:strRef>
          </c:tx>
          <c:spPr>
            <a:ln w="10652">
              <a:solidFill>
                <a:srgbClr val="92D050"/>
              </a:solidFill>
              <a:prstDash val="solid"/>
            </a:ln>
          </c:spPr>
          <c:marker>
            <c:symbol val="triangle"/>
            <c:size val="5"/>
            <c:spPr>
              <a:solidFill>
                <a:srgbClr val="92D050"/>
              </a:solidFill>
              <a:ln>
                <a:solidFill>
                  <a:srgbClr val="92D050"/>
                </a:solidFill>
                <a:prstDash val="solid"/>
              </a:ln>
            </c:spPr>
          </c:marker>
          <c:cat>
            <c:strRef>
              <c:f>(Sheet1!$B$1:$AE$1,Sheet1!$AF$1)</c:f>
              <c:strCache>
                <c:ptCount val="31"/>
                <c:pt idx="0">
                  <c:v>1980</c:v>
                </c:pt>
                <c:pt idx="2">
                  <c:v>1982</c:v>
                </c:pt>
                <c:pt idx="4">
                  <c:v>1984</c:v>
                </c:pt>
                <c:pt idx="6">
                  <c:v>1986</c:v>
                </c:pt>
                <c:pt idx="8">
                  <c:v>1988</c:v>
                </c:pt>
                <c:pt idx="10">
                  <c:v>1990</c:v>
                </c:pt>
                <c:pt idx="12">
                  <c:v>1992</c:v>
                </c:pt>
                <c:pt idx="14">
                  <c:v>1994</c:v>
                </c:pt>
                <c:pt idx="16">
                  <c:v>1996</c:v>
                </c:pt>
                <c:pt idx="18">
                  <c:v>1998</c:v>
                </c:pt>
                <c:pt idx="20">
                  <c:v>2000</c:v>
                </c:pt>
                <c:pt idx="22">
                  <c:v>2002</c:v>
                </c:pt>
                <c:pt idx="24">
                  <c:v>2004</c:v>
                </c:pt>
                <c:pt idx="26">
                  <c:v>2006</c:v>
                </c:pt>
                <c:pt idx="28">
                  <c:v>2008</c:v>
                </c:pt>
                <c:pt idx="30">
                  <c:v>2010</c:v>
                </c:pt>
              </c:strCache>
            </c:strRef>
          </c:cat>
          <c:val>
            <c:numRef>
              <c:f>(Sheet1!$B$4:$AE$4,Sheet1!$AF$4)</c:f>
              <c:numCache>
                <c:formatCode>General</c:formatCode>
                <c:ptCount val="31"/>
                <c:pt idx="0">
                  <c:v>1012.567</c:v>
                </c:pt>
                <c:pt idx="1">
                  <c:v>1130.108</c:v>
                </c:pt>
                <c:pt idx="2">
                  <c:v>1208.203</c:v>
                </c:pt>
                <c:pt idx="3">
                  <c:v>1322.19</c:v>
                </c:pt>
                <c:pt idx="4">
                  <c:v>1365.728</c:v>
                </c:pt>
                <c:pt idx="5">
                  <c:v>1453.328</c:v>
                </c:pt>
                <c:pt idx="6">
                  <c:v>1543.454</c:v>
                </c:pt>
                <c:pt idx="7">
                  <c:v>1649.378</c:v>
                </c:pt>
                <c:pt idx="8">
                  <c:v>1762.783</c:v>
                </c:pt>
                <c:pt idx="9">
                  <c:v>1910.439</c:v>
                </c:pt>
                <c:pt idx="10">
                  <c:v>2028.037</c:v>
                </c:pt>
                <c:pt idx="11">
                  <c:v>2221.545</c:v>
                </c:pt>
                <c:pt idx="12">
                  <c:v>2355.196</c:v>
                </c:pt>
                <c:pt idx="13">
                  <c:v>2402.538</c:v>
                </c:pt>
                <c:pt idx="14">
                  <c:v>2484.037</c:v>
                </c:pt>
                <c:pt idx="15">
                  <c:v>2562.744999999999</c:v>
                </c:pt>
                <c:pt idx="16">
                  <c:v>2730.402</c:v>
                </c:pt>
                <c:pt idx="17">
                  <c:v>2844.402</c:v>
                </c:pt>
                <c:pt idx="18">
                  <c:v>2980.806</c:v>
                </c:pt>
                <c:pt idx="19">
                  <c:v>3073.226</c:v>
                </c:pt>
                <c:pt idx="20">
                  <c:v>3220.973</c:v>
                </c:pt>
                <c:pt idx="21">
                  <c:v>3427.998</c:v>
                </c:pt>
                <c:pt idx="22">
                  <c:v>3672.923</c:v>
                </c:pt>
                <c:pt idx="23">
                  <c:v>3777.23</c:v>
                </c:pt>
                <c:pt idx="24">
                  <c:v>3936.162</c:v>
                </c:pt>
                <c:pt idx="25">
                  <c:v>4015.332</c:v>
                </c:pt>
                <c:pt idx="26">
                  <c:v>4150.192</c:v>
                </c:pt>
                <c:pt idx="27">
                  <c:v>4468.919</c:v>
                </c:pt>
                <c:pt idx="28">
                  <c:v>4929.525</c:v>
                </c:pt>
                <c:pt idx="29">
                  <c:v>5144.141</c:v>
                </c:pt>
                <c:pt idx="30">
                  <c:v>5270.0</c:v>
                </c:pt>
              </c:numCache>
            </c:numRef>
          </c:val>
          <c:smooth val="0"/>
        </c:ser>
        <c:ser>
          <c:idx val="10"/>
          <c:order val="2"/>
          <c:tx>
            <c:strRef>
              <c:f>Sheet1!$A$5</c:f>
              <c:strCache>
                <c:ptCount val="1"/>
                <c:pt idx="0">
                  <c:v>NETH</c:v>
                </c:pt>
              </c:strCache>
            </c:strRef>
          </c:tx>
          <c:spPr>
            <a:ln w="10652">
              <a:solidFill>
                <a:srgbClr val="FF0000"/>
              </a:solidFill>
              <a:prstDash val="solid"/>
            </a:ln>
          </c:spPr>
          <c:marker>
            <c:symbol val="triangle"/>
            <c:size val="4"/>
            <c:spPr>
              <a:solidFill>
                <a:srgbClr val="FF0000"/>
              </a:solidFill>
              <a:ln>
                <a:solidFill>
                  <a:srgbClr val="FF0000"/>
                </a:solidFill>
                <a:prstDash val="solid"/>
              </a:ln>
            </c:spPr>
          </c:marker>
          <c:cat>
            <c:strRef>
              <c:f>(Sheet1!$B$1:$AE$1,Sheet1!$AF$1)</c:f>
              <c:strCache>
                <c:ptCount val="31"/>
                <c:pt idx="0">
                  <c:v>1980</c:v>
                </c:pt>
                <c:pt idx="2">
                  <c:v>1982</c:v>
                </c:pt>
                <c:pt idx="4">
                  <c:v>1984</c:v>
                </c:pt>
                <c:pt idx="6">
                  <c:v>1986</c:v>
                </c:pt>
                <c:pt idx="8">
                  <c:v>1988</c:v>
                </c:pt>
                <c:pt idx="10">
                  <c:v>1990</c:v>
                </c:pt>
                <c:pt idx="12">
                  <c:v>1992</c:v>
                </c:pt>
                <c:pt idx="14">
                  <c:v>1994</c:v>
                </c:pt>
                <c:pt idx="16">
                  <c:v>1996</c:v>
                </c:pt>
                <c:pt idx="18">
                  <c:v>1998</c:v>
                </c:pt>
                <c:pt idx="20">
                  <c:v>2000</c:v>
                </c:pt>
                <c:pt idx="22">
                  <c:v>2002</c:v>
                </c:pt>
                <c:pt idx="24">
                  <c:v>2004</c:v>
                </c:pt>
                <c:pt idx="26">
                  <c:v>2006</c:v>
                </c:pt>
                <c:pt idx="28">
                  <c:v>2008</c:v>
                </c:pt>
                <c:pt idx="30">
                  <c:v>2010</c:v>
                </c:pt>
              </c:strCache>
            </c:strRef>
          </c:cat>
          <c:val>
            <c:numRef>
              <c:f>(Sheet1!$B$5:$AE$5,Sheet1!$AF$5)</c:f>
              <c:numCache>
                <c:formatCode>General</c:formatCode>
                <c:ptCount val="31"/>
                <c:pt idx="0">
                  <c:v>732.389</c:v>
                </c:pt>
                <c:pt idx="1">
                  <c:v>798.5319999999994</c:v>
                </c:pt>
                <c:pt idx="2">
                  <c:v>866.289</c:v>
                </c:pt>
                <c:pt idx="3">
                  <c:v>899.399</c:v>
                </c:pt>
                <c:pt idx="4">
                  <c:v>920.8379999999979</c:v>
                </c:pt>
                <c:pt idx="5">
                  <c:v>959.9589999999994</c:v>
                </c:pt>
                <c:pt idx="6">
                  <c:v>1020.82</c:v>
                </c:pt>
                <c:pt idx="7">
                  <c:v>1084.628</c:v>
                </c:pt>
                <c:pt idx="8">
                  <c:v>1161.086</c:v>
                </c:pt>
                <c:pt idx="9">
                  <c:v>1298.455</c:v>
                </c:pt>
                <c:pt idx="10">
                  <c:v>1412.339</c:v>
                </c:pt>
                <c:pt idx="11">
                  <c:v>1514.433</c:v>
                </c:pt>
                <c:pt idx="12">
                  <c:v>1601.568</c:v>
                </c:pt>
                <c:pt idx="13">
                  <c:v>1669.063</c:v>
                </c:pt>
                <c:pt idx="14">
                  <c:v>1714.106</c:v>
                </c:pt>
                <c:pt idx="15">
                  <c:v>1794.81</c:v>
                </c:pt>
                <c:pt idx="16">
                  <c:v>1858.658</c:v>
                </c:pt>
                <c:pt idx="17">
                  <c:v>1914.98</c:v>
                </c:pt>
                <c:pt idx="18">
                  <c:v>2053.512</c:v>
                </c:pt>
                <c:pt idx="19">
                  <c:v>2177.957</c:v>
                </c:pt>
                <c:pt idx="20">
                  <c:v>2339.847</c:v>
                </c:pt>
                <c:pt idx="21">
                  <c:v>2554.522</c:v>
                </c:pt>
                <c:pt idx="22">
                  <c:v>2833.018</c:v>
                </c:pt>
                <c:pt idx="23">
                  <c:v>3097.412</c:v>
                </c:pt>
                <c:pt idx="24">
                  <c:v>3308.598</c:v>
                </c:pt>
                <c:pt idx="25">
                  <c:v>3450.34</c:v>
                </c:pt>
                <c:pt idx="26">
                  <c:v>3612.99</c:v>
                </c:pt>
                <c:pt idx="27">
                  <c:v>3943.742999999999</c:v>
                </c:pt>
                <c:pt idx="28">
                  <c:v>4240.655</c:v>
                </c:pt>
                <c:pt idx="29">
                  <c:v>4913.998</c:v>
                </c:pt>
                <c:pt idx="30">
                  <c:v>5056.0</c:v>
                </c:pt>
              </c:numCache>
            </c:numRef>
          </c:val>
          <c:smooth val="0"/>
        </c:ser>
        <c:ser>
          <c:idx val="9"/>
          <c:order val="3"/>
          <c:tx>
            <c:strRef>
              <c:f>Sheet1!$A$6</c:f>
              <c:strCache>
                <c:ptCount val="1"/>
                <c:pt idx="0">
                  <c:v>CAN</c:v>
                </c:pt>
              </c:strCache>
            </c:strRef>
          </c:tx>
          <c:spPr>
            <a:ln w="10652">
              <a:solidFill>
                <a:srgbClr val="CCCC00"/>
              </a:solidFill>
              <a:prstDash val="solid"/>
            </a:ln>
          </c:spPr>
          <c:marker>
            <c:symbol val="square"/>
            <c:size val="5"/>
            <c:spPr>
              <a:solidFill>
                <a:srgbClr val="CCCC00"/>
              </a:solidFill>
              <a:ln>
                <a:solidFill>
                  <a:srgbClr val="CCCC00"/>
                </a:solidFill>
                <a:prstDash val="solid"/>
              </a:ln>
            </c:spPr>
          </c:marker>
          <c:cat>
            <c:strRef>
              <c:f>(Sheet1!$B$1:$AE$1,Sheet1!$AF$1)</c:f>
              <c:strCache>
                <c:ptCount val="31"/>
                <c:pt idx="0">
                  <c:v>1980</c:v>
                </c:pt>
                <c:pt idx="2">
                  <c:v>1982</c:v>
                </c:pt>
                <c:pt idx="4">
                  <c:v>1984</c:v>
                </c:pt>
                <c:pt idx="6">
                  <c:v>1986</c:v>
                </c:pt>
                <c:pt idx="8">
                  <c:v>1988</c:v>
                </c:pt>
                <c:pt idx="10">
                  <c:v>1990</c:v>
                </c:pt>
                <c:pt idx="12">
                  <c:v>1992</c:v>
                </c:pt>
                <c:pt idx="14">
                  <c:v>1994</c:v>
                </c:pt>
                <c:pt idx="16">
                  <c:v>1996</c:v>
                </c:pt>
                <c:pt idx="18">
                  <c:v>1998</c:v>
                </c:pt>
                <c:pt idx="20">
                  <c:v>2000</c:v>
                </c:pt>
                <c:pt idx="22">
                  <c:v>2002</c:v>
                </c:pt>
                <c:pt idx="24">
                  <c:v>2004</c:v>
                </c:pt>
                <c:pt idx="26">
                  <c:v>2006</c:v>
                </c:pt>
                <c:pt idx="28">
                  <c:v>2008</c:v>
                </c:pt>
                <c:pt idx="30">
                  <c:v>2010</c:v>
                </c:pt>
              </c:strCache>
            </c:strRef>
          </c:cat>
          <c:val>
            <c:numRef>
              <c:f>(Sheet1!$B$6:$AE$6,Sheet1!$AF$6)</c:f>
              <c:numCache>
                <c:formatCode>General</c:formatCode>
                <c:ptCount val="31"/>
                <c:pt idx="0">
                  <c:v>777.378</c:v>
                </c:pt>
                <c:pt idx="1">
                  <c:v>893.59</c:v>
                </c:pt>
                <c:pt idx="2">
                  <c:v>1011.338</c:v>
                </c:pt>
                <c:pt idx="3">
                  <c:v>1092.266</c:v>
                </c:pt>
                <c:pt idx="4">
                  <c:v>1172.802</c:v>
                </c:pt>
                <c:pt idx="5">
                  <c:v>1258.976</c:v>
                </c:pt>
                <c:pt idx="6">
                  <c:v>1344.28</c:v>
                </c:pt>
                <c:pt idx="7">
                  <c:v>1410.493</c:v>
                </c:pt>
                <c:pt idx="8">
                  <c:v>1500.255</c:v>
                </c:pt>
                <c:pt idx="9">
                  <c:v>1609.292</c:v>
                </c:pt>
                <c:pt idx="10">
                  <c:v>1734.943</c:v>
                </c:pt>
                <c:pt idx="11">
                  <c:v>1873.739</c:v>
                </c:pt>
                <c:pt idx="12">
                  <c:v>1966.514</c:v>
                </c:pt>
                <c:pt idx="13">
                  <c:v>2009.552</c:v>
                </c:pt>
                <c:pt idx="14">
                  <c:v>2051.625</c:v>
                </c:pt>
                <c:pt idx="15">
                  <c:v>2054.133</c:v>
                </c:pt>
                <c:pt idx="16">
                  <c:v>2055.832</c:v>
                </c:pt>
                <c:pt idx="17">
                  <c:v>2150.113</c:v>
                </c:pt>
                <c:pt idx="18">
                  <c:v>2309.068</c:v>
                </c:pt>
                <c:pt idx="19">
                  <c:v>2415.992</c:v>
                </c:pt>
                <c:pt idx="20">
                  <c:v>2518.86</c:v>
                </c:pt>
                <c:pt idx="21">
                  <c:v>2732.713</c:v>
                </c:pt>
                <c:pt idx="22">
                  <c:v>2869.334</c:v>
                </c:pt>
                <c:pt idx="23">
                  <c:v>3054.815</c:v>
                </c:pt>
                <c:pt idx="24">
                  <c:v>3205.25</c:v>
                </c:pt>
                <c:pt idx="25">
                  <c:v>3441.906</c:v>
                </c:pt>
                <c:pt idx="26">
                  <c:v>3665.186</c:v>
                </c:pt>
                <c:pt idx="27">
                  <c:v>3844.421</c:v>
                </c:pt>
                <c:pt idx="28">
                  <c:v>4023.996</c:v>
                </c:pt>
                <c:pt idx="29">
                  <c:v>4362.641</c:v>
                </c:pt>
                <c:pt idx="30">
                  <c:v>4445.0</c:v>
                </c:pt>
              </c:numCache>
            </c:numRef>
          </c:val>
          <c:smooth val="0"/>
        </c:ser>
        <c:ser>
          <c:idx val="11"/>
          <c:order val="4"/>
          <c:tx>
            <c:strRef>
              <c:f>Sheet1!$A$8</c:f>
              <c:strCache>
                <c:ptCount val="1"/>
                <c:pt idx="0">
                  <c:v>GER</c:v>
                </c:pt>
              </c:strCache>
            </c:strRef>
          </c:tx>
          <c:spPr>
            <a:ln w="10652">
              <a:solidFill>
                <a:srgbClr val="0070C0"/>
              </a:solidFill>
              <a:prstDash val="solid"/>
            </a:ln>
          </c:spPr>
          <c:marker>
            <c:symbol val="circle"/>
            <c:size val="4"/>
            <c:spPr>
              <a:solidFill>
                <a:srgbClr val="0070C0"/>
              </a:solidFill>
              <a:ln>
                <a:solidFill>
                  <a:srgbClr val="0070C0"/>
                </a:solidFill>
                <a:prstDash val="solid"/>
              </a:ln>
            </c:spPr>
          </c:marker>
          <c:cat>
            <c:strRef>
              <c:f>(Sheet1!$B$1:$AE$1,Sheet1!$AF$1)</c:f>
              <c:strCache>
                <c:ptCount val="31"/>
                <c:pt idx="0">
                  <c:v>1980</c:v>
                </c:pt>
                <c:pt idx="2">
                  <c:v>1982</c:v>
                </c:pt>
                <c:pt idx="4">
                  <c:v>1984</c:v>
                </c:pt>
                <c:pt idx="6">
                  <c:v>1986</c:v>
                </c:pt>
                <c:pt idx="8">
                  <c:v>1988</c:v>
                </c:pt>
                <c:pt idx="10">
                  <c:v>1990</c:v>
                </c:pt>
                <c:pt idx="12">
                  <c:v>1992</c:v>
                </c:pt>
                <c:pt idx="14">
                  <c:v>1994</c:v>
                </c:pt>
                <c:pt idx="16">
                  <c:v>1996</c:v>
                </c:pt>
                <c:pt idx="18">
                  <c:v>1998</c:v>
                </c:pt>
                <c:pt idx="20">
                  <c:v>2000</c:v>
                </c:pt>
                <c:pt idx="22">
                  <c:v>2002</c:v>
                </c:pt>
                <c:pt idx="24">
                  <c:v>2004</c:v>
                </c:pt>
                <c:pt idx="26">
                  <c:v>2006</c:v>
                </c:pt>
                <c:pt idx="28">
                  <c:v>2008</c:v>
                </c:pt>
                <c:pt idx="30">
                  <c:v>2010</c:v>
                </c:pt>
              </c:strCache>
            </c:strRef>
          </c:cat>
          <c:val>
            <c:numRef>
              <c:f>(Sheet1!$B$8:$AE$8,Sheet1!$AF$8)</c:f>
              <c:numCache>
                <c:formatCode>General</c:formatCode>
                <c:ptCount val="31"/>
                <c:pt idx="0">
                  <c:v>966.737</c:v>
                </c:pt>
                <c:pt idx="1">
                  <c:v>1096.287</c:v>
                </c:pt>
                <c:pt idx="2">
                  <c:v>1142.632</c:v>
                </c:pt>
                <c:pt idx="3">
                  <c:v>1207.308</c:v>
                </c:pt>
                <c:pt idx="4">
                  <c:v>1305.002</c:v>
                </c:pt>
                <c:pt idx="5">
                  <c:v>1402.801</c:v>
                </c:pt>
                <c:pt idx="6">
                  <c:v>1448.169</c:v>
                </c:pt>
                <c:pt idx="7">
                  <c:v>1529.004</c:v>
                </c:pt>
                <c:pt idx="8">
                  <c:v>1662.207</c:v>
                </c:pt>
                <c:pt idx="9">
                  <c:v>1655.429</c:v>
                </c:pt>
                <c:pt idx="10">
                  <c:v>1764.066</c:v>
                </c:pt>
                <c:pt idx="12">
                  <c:v>1976.687</c:v>
                </c:pt>
                <c:pt idx="13">
                  <c:v>1989.921</c:v>
                </c:pt>
                <c:pt idx="14">
                  <c:v>2122.616</c:v>
                </c:pt>
                <c:pt idx="15">
                  <c:v>2266.756</c:v>
                </c:pt>
                <c:pt idx="16">
                  <c:v>2392.232</c:v>
                </c:pt>
                <c:pt idx="17">
                  <c:v>2409.588999999999</c:v>
                </c:pt>
                <c:pt idx="18">
                  <c:v>2480.47</c:v>
                </c:pt>
                <c:pt idx="19">
                  <c:v>2580.99</c:v>
                </c:pt>
                <c:pt idx="20">
                  <c:v>2668.661</c:v>
                </c:pt>
                <c:pt idx="21">
                  <c:v>2796.985</c:v>
                </c:pt>
                <c:pt idx="22">
                  <c:v>2934.484</c:v>
                </c:pt>
                <c:pt idx="23">
                  <c:v>3097.044</c:v>
                </c:pt>
                <c:pt idx="24">
                  <c:v>3169.634</c:v>
                </c:pt>
                <c:pt idx="25">
                  <c:v>3363.724</c:v>
                </c:pt>
                <c:pt idx="26">
                  <c:v>3565.434</c:v>
                </c:pt>
                <c:pt idx="27">
                  <c:v>3724.035</c:v>
                </c:pt>
                <c:pt idx="28">
                  <c:v>3963.025</c:v>
                </c:pt>
                <c:pt idx="29">
                  <c:v>4218.288</c:v>
                </c:pt>
                <c:pt idx="30">
                  <c:v>4338.0</c:v>
                </c:pt>
              </c:numCache>
            </c:numRef>
          </c:val>
          <c:smooth val="0"/>
        </c:ser>
        <c:ser>
          <c:idx val="12"/>
          <c:order val="5"/>
          <c:tx>
            <c:strRef>
              <c:f>Sheet1!$A$9</c:f>
              <c:strCache>
                <c:ptCount val="1"/>
                <c:pt idx="0">
                  <c:v>FR</c:v>
                </c:pt>
              </c:strCache>
            </c:strRef>
          </c:tx>
          <c:spPr>
            <a:ln w="10652">
              <a:solidFill>
                <a:srgbClr val="FFC000"/>
              </a:solidFill>
              <a:prstDash val="solid"/>
            </a:ln>
          </c:spPr>
          <c:marker>
            <c:symbol val="diamond"/>
            <c:size val="5"/>
            <c:spPr>
              <a:solidFill>
                <a:srgbClr val="FFC000"/>
              </a:solidFill>
              <a:ln>
                <a:solidFill>
                  <a:srgbClr val="FFC000"/>
                </a:solidFill>
                <a:prstDash val="solid"/>
              </a:ln>
            </c:spPr>
          </c:marker>
          <c:cat>
            <c:strRef>
              <c:f>(Sheet1!$B$1:$AE$1,Sheet1!$AF$1)</c:f>
              <c:strCache>
                <c:ptCount val="31"/>
                <c:pt idx="0">
                  <c:v>1980</c:v>
                </c:pt>
                <c:pt idx="2">
                  <c:v>1982</c:v>
                </c:pt>
                <c:pt idx="4">
                  <c:v>1984</c:v>
                </c:pt>
                <c:pt idx="6">
                  <c:v>1986</c:v>
                </c:pt>
                <c:pt idx="8">
                  <c:v>1988</c:v>
                </c:pt>
                <c:pt idx="10">
                  <c:v>1990</c:v>
                </c:pt>
                <c:pt idx="12">
                  <c:v>1992</c:v>
                </c:pt>
                <c:pt idx="14">
                  <c:v>1994</c:v>
                </c:pt>
                <c:pt idx="16">
                  <c:v>1996</c:v>
                </c:pt>
                <c:pt idx="18">
                  <c:v>1998</c:v>
                </c:pt>
                <c:pt idx="20">
                  <c:v>2000</c:v>
                </c:pt>
                <c:pt idx="22">
                  <c:v>2002</c:v>
                </c:pt>
                <c:pt idx="24">
                  <c:v>2004</c:v>
                </c:pt>
                <c:pt idx="26">
                  <c:v>2006</c:v>
                </c:pt>
                <c:pt idx="28">
                  <c:v>2008</c:v>
                </c:pt>
                <c:pt idx="30">
                  <c:v>2010</c:v>
                </c:pt>
              </c:strCache>
            </c:strRef>
          </c:cat>
          <c:val>
            <c:numRef>
              <c:f>(Sheet1!$B$9:$AE$9,Sheet1!$AF$9)</c:f>
              <c:numCache>
                <c:formatCode>General</c:formatCode>
                <c:ptCount val="31"/>
                <c:pt idx="0">
                  <c:v>665.5409999999994</c:v>
                </c:pt>
                <c:pt idx="5">
                  <c:v>1030.655</c:v>
                </c:pt>
                <c:pt idx="10">
                  <c:v>1444.607</c:v>
                </c:pt>
                <c:pt idx="11">
                  <c:v>1552.837</c:v>
                </c:pt>
                <c:pt idx="12">
                  <c:v>1649.987</c:v>
                </c:pt>
                <c:pt idx="13">
                  <c:v>1749.779</c:v>
                </c:pt>
                <c:pt idx="14">
                  <c:v>1810.216</c:v>
                </c:pt>
                <c:pt idx="15">
                  <c:v>2099.814</c:v>
                </c:pt>
                <c:pt idx="16">
                  <c:v>2161.122</c:v>
                </c:pt>
                <c:pt idx="17">
                  <c:v>2228.206</c:v>
                </c:pt>
                <c:pt idx="18">
                  <c:v>2312.506</c:v>
                </c:pt>
                <c:pt idx="19">
                  <c:v>2403.706</c:v>
                </c:pt>
                <c:pt idx="20">
                  <c:v>2553.121</c:v>
                </c:pt>
                <c:pt idx="21">
                  <c:v>2726.016</c:v>
                </c:pt>
                <c:pt idx="22">
                  <c:v>2931.232</c:v>
                </c:pt>
                <c:pt idx="23">
                  <c:v>2991.392</c:v>
                </c:pt>
                <c:pt idx="24">
                  <c:v>3121.578</c:v>
                </c:pt>
                <c:pt idx="25">
                  <c:v>3305.993</c:v>
                </c:pt>
                <c:pt idx="26">
                  <c:v>3493.114</c:v>
                </c:pt>
                <c:pt idx="27">
                  <c:v>3678.501</c:v>
                </c:pt>
                <c:pt idx="28">
                  <c:v>3809.08</c:v>
                </c:pt>
                <c:pt idx="29">
                  <c:v>3977.984</c:v>
                </c:pt>
                <c:pt idx="30">
                  <c:v>3974.0</c:v>
                </c:pt>
              </c:numCache>
            </c:numRef>
          </c:val>
          <c:smooth val="0"/>
        </c:ser>
        <c:ser>
          <c:idx val="6"/>
          <c:order val="6"/>
          <c:tx>
            <c:strRef>
              <c:f>Sheet1!$A$11</c:f>
              <c:strCache>
                <c:ptCount val="1"/>
                <c:pt idx="0">
                  <c:v>AUS</c:v>
                </c:pt>
              </c:strCache>
            </c:strRef>
          </c:tx>
          <c:spPr>
            <a:ln w="21304">
              <a:solidFill>
                <a:srgbClr val="C00000"/>
              </a:solidFill>
              <a:prstDash val="solid"/>
            </a:ln>
          </c:spPr>
          <c:marker>
            <c:symbol val="x"/>
            <c:size val="3"/>
            <c:spPr>
              <a:solidFill>
                <a:srgbClr val="C00000"/>
              </a:solidFill>
              <a:ln>
                <a:solidFill>
                  <a:srgbClr val="C00000"/>
                </a:solidFill>
                <a:prstDash val="solid"/>
              </a:ln>
            </c:spPr>
          </c:marker>
          <c:cat>
            <c:strRef>
              <c:f>(Sheet1!$B$1:$AE$1,Sheet1!$AF$1)</c:f>
              <c:strCache>
                <c:ptCount val="31"/>
                <c:pt idx="0">
                  <c:v>1980</c:v>
                </c:pt>
                <c:pt idx="2">
                  <c:v>1982</c:v>
                </c:pt>
                <c:pt idx="4">
                  <c:v>1984</c:v>
                </c:pt>
                <c:pt idx="6">
                  <c:v>1986</c:v>
                </c:pt>
                <c:pt idx="8">
                  <c:v>1988</c:v>
                </c:pt>
                <c:pt idx="10">
                  <c:v>1990</c:v>
                </c:pt>
                <c:pt idx="12">
                  <c:v>1992</c:v>
                </c:pt>
                <c:pt idx="14">
                  <c:v>1994</c:v>
                </c:pt>
                <c:pt idx="16">
                  <c:v>1996</c:v>
                </c:pt>
                <c:pt idx="18">
                  <c:v>1998</c:v>
                </c:pt>
                <c:pt idx="20">
                  <c:v>2000</c:v>
                </c:pt>
                <c:pt idx="22">
                  <c:v>2002</c:v>
                </c:pt>
                <c:pt idx="24">
                  <c:v>2004</c:v>
                </c:pt>
                <c:pt idx="26">
                  <c:v>2006</c:v>
                </c:pt>
                <c:pt idx="28">
                  <c:v>2008</c:v>
                </c:pt>
                <c:pt idx="30">
                  <c:v>2010</c:v>
                </c:pt>
              </c:strCache>
            </c:strRef>
          </c:cat>
          <c:val>
            <c:numRef>
              <c:f>(Sheet1!$B$11:$AE$11,Sheet1!$AF$11)</c:f>
              <c:numCache>
                <c:formatCode>General</c:formatCode>
                <c:ptCount val="31"/>
                <c:pt idx="0">
                  <c:v>632.4640000000001</c:v>
                </c:pt>
                <c:pt idx="1">
                  <c:v>706.871</c:v>
                </c:pt>
                <c:pt idx="2">
                  <c:v>738.996</c:v>
                </c:pt>
                <c:pt idx="3">
                  <c:v>785.3689999999987</c:v>
                </c:pt>
                <c:pt idx="4">
                  <c:v>837.284</c:v>
                </c:pt>
                <c:pt idx="5">
                  <c:v>910.8679999999978</c:v>
                </c:pt>
                <c:pt idx="6">
                  <c:v>980.744</c:v>
                </c:pt>
                <c:pt idx="7">
                  <c:v>1024.699</c:v>
                </c:pt>
                <c:pt idx="8">
                  <c:v>1078.889</c:v>
                </c:pt>
                <c:pt idx="9">
                  <c:v>1131.694</c:v>
                </c:pt>
                <c:pt idx="10">
                  <c:v>1194.452</c:v>
                </c:pt>
                <c:pt idx="11">
                  <c:v>1271.019</c:v>
                </c:pt>
                <c:pt idx="12">
                  <c:v>1359.972</c:v>
                </c:pt>
                <c:pt idx="13">
                  <c:v>1434.633</c:v>
                </c:pt>
                <c:pt idx="14">
                  <c:v>1520.921</c:v>
                </c:pt>
                <c:pt idx="15">
                  <c:v>1607.246</c:v>
                </c:pt>
                <c:pt idx="16">
                  <c:v>1710.521</c:v>
                </c:pt>
                <c:pt idx="17">
                  <c:v>1812.652</c:v>
                </c:pt>
                <c:pt idx="18">
                  <c:v>1951.959</c:v>
                </c:pt>
                <c:pt idx="19">
                  <c:v>2097.405</c:v>
                </c:pt>
                <c:pt idx="20">
                  <c:v>2266.448</c:v>
                </c:pt>
                <c:pt idx="21">
                  <c:v>2388.002</c:v>
                </c:pt>
                <c:pt idx="22">
                  <c:v>2558.593</c:v>
                </c:pt>
                <c:pt idx="23">
                  <c:v>2673.325</c:v>
                </c:pt>
                <c:pt idx="24">
                  <c:v>2878.21</c:v>
                </c:pt>
                <c:pt idx="25">
                  <c:v>2979.568</c:v>
                </c:pt>
                <c:pt idx="26">
                  <c:v>3163.972</c:v>
                </c:pt>
                <c:pt idx="27">
                  <c:v>3352.556</c:v>
                </c:pt>
                <c:pt idx="28">
                  <c:v>3445.142</c:v>
                </c:pt>
                <c:pt idx="29">
                  <c:v>3670.0</c:v>
                </c:pt>
              </c:numCache>
            </c:numRef>
          </c:val>
          <c:smooth val="0"/>
        </c:ser>
        <c:ser>
          <c:idx val="13"/>
          <c:order val="7"/>
          <c:tx>
            <c:strRef>
              <c:f>Sheet1!$A$12</c:f>
              <c:strCache>
                <c:ptCount val="1"/>
                <c:pt idx="0">
                  <c:v>UK</c:v>
                </c:pt>
              </c:strCache>
            </c:strRef>
          </c:tx>
          <c:spPr>
            <a:ln w="10652">
              <a:solidFill>
                <a:srgbClr val="00FF00"/>
              </a:solidFill>
              <a:prstDash val="solid"/>
            </a:ln>
          </c:spPr>
          <c:marker>
            <c:symbol val="square"/>
            <c:size val="4"/>
            <c:spPr>
              <a:solidFill>
                <a:srgbClr val="00FF00"/>
              </a:solidFill>
              <a:ln>
                <a:solidFill>
                  <a:srgbClr val="00FF00"/>
                </a:solidFill>
                <a:prstDash val="solid"/>
              </a:ln>
            </c:spPr>
          </c:marker>
          <c:cat>
            <c:strRef>
              <c:f>(Sheet1!$B$1:$AE$1,Sheet1!$AF$1)</c:f>
              <c:strCache>
                <c:ptCount val="31"/>
                <c:pt idx="0">
                  <c:v>1980</c:v>
                </c:pt>
                <c:pt idx="2">
                  <c:v>1982</c:v>
                </c:pt>
                <c:pt idx="4">
                  <c:v>1984</c:v>
                </c:pt>
                <c:pt idx="6">
                  <c:v>1986</c:v>
                </c:pt>
                <c:pt idx="8">
                  <c:v>1988</c:v>
                </c:pt>
                <c:pt idx="10">
                  <c:v>1990</c:v>
                </c:pt>
                <c:pt idx="12">
                  <c:v>1992</c:v>
                </c:pt>
                <c:pt idx="14">
                  <c:v>1994</c:v>
                </c:pt>
                <c:pt idx="16">
                  <c:v>1996</c:v>
                </c:pt>
                <c:pt idx="18">
                  <c:v>1998</c:v>
                </c:pt>
                <c:pt idx="20">
                  <c:v>2000</c:v>
                </c:pt>
                <c:pt idx="22">
                  <c:v>2002</c:v>
                </c:pt>
                <c:pt idx="24">
                  <c:v>2004</c:v>
                </c:pt>
                <c:pt idx="26">
                  <c:v>2006</c:v>
                </c:pt>
                <c:pt idx="28">
                  <c:v>2008</c:v>
                </c:pt>
                <c:pt idx="30">
                  <c:v>2010</c:v>
                </c:pt>
              </c:strCache>
            </c:strRef>
          </c:cat>
          <c:val>
            <c:numRef>
              <c:f>(Sheet1!$B$12:$AE$12,Sheet1!$AF$12)</c:f>
              <c:numCache>
                <c:formatCode>General</c:formatCode>
                <c:ptCount val="31"/>
                <c:pt idx="0">
                  <c:v>466.147</c:v>
                </c:pt>
                <c:pt idx="1">
                  <c:v>529.168</c:v>
                </c:pt>
                <c:pt idx="2">
                  <c:v>559.8589999999994</c:v>
                </c:pt>
                <c:pt idx="3">
                  <c:v>625.4059999999994</c:v>
                </c:pt>
                <c:pt idx="4">
                  <c:v>656.9319999999987</c:v>
                </c:pt>
                <c:pt idx="5">
                  <c:v>688.9679999999979</c:v>
                </c:pt>
                <c:pt idx="6">
                  <c:v>732.099</c:v>
                </c:pt>
                <c:pt idx="7">
                  <c:v>798.123</c:v>
                </c:pt>
                <c:pt idx="8">
                  <c:v>854.375</c:v>
                </c:pt>
                <c:pt idx="9">
                  <c:v>909.78</c:v>
                </c:pt>
                <c:pt idx="10">
                  <c:v>960.038</c:v>
                </c:pt>
                <c:pt idx="11">
                  <c:v>1048.735</c:v>
                </c:pt>
                <c:pt idx="12">
                  <c:v>1153.174</c:v>
                </c:pt>
                <c:pt idx="13">
                  <c:v>1205.834</c:v>
                </c:pt>
                <c:pt idx="14">
                  <c:v>1294.656</c:v>
                </c:pt>
                <c:pt idx="15">
                  <c:v>1346.251</c:v>
                </c:pt>
                <c:pt idx="16">
                  <c:v>1432.938</c:v>
                </c:pt>
                <c:pt idx="17">
                  <c:v>1480.854</c:v>
                </c:pt>
                <c:pt idx="18">
                  <c:v>1550.874</c:v>
                </c:pt>
                <c:pt idx="19">
                  <c:v>1670.883</c:v>
                </c:pt>
                <c:pt idx="20">
                  <c:v>1827.501</c:v>
                </c:pt>
                <c:pt idx="21">
                  <c:v>1995.523</c:v>
                </c:pt>
                <c:pt idx="22">
                  <c:v>2183.786</c:v>
                </c:pt>
                <c:pt idx="23">
                  <c:v>2317.462</c:v>
                </c:pt>
                <c:pt idx="24">
                  <c:v>2540.224</c:v>
                </c:pt>
                <c:pt idx="25">
                  <c:v>2734.7</c:v>
                </c:pt>
                <c:pt idx="26">
                  <c:v>3005.722</c:v>
                </c:pt>
                <c:pt idx="27">
                  <c:v>3050.62</c:v>
                </c:pt>
                <c:pt idx="28">
                  <c:v>3280.57</c:v>
                </c:pt>
                <c:pt idx="29">
                  <c:v>3487.353</c:v>
                </c:pt>
                <c:pt idx="30">
                  <c:v>3433.0</c:v>
                </c:pt>
              </c:numCache>
            </c:numRef>
          </c:val>
          <c:smooth val="0"/>
        </c:ser>
        <c:ser>
          <c:idx val="0"/>
          <c:order val="8"/>
          <c:tx>
            <c:strRef>
              <c:f>Sheet1!$A$14</c:f>
              <c:strCache>
                <c:ptCount val="1"/>
                <c:pt idx="0">
                  <c:v>JPN</c:v>
                </c:pt>
              </c:strCache>
            </c:strRef>
          </c:tx>
          <c:marker>
            <c:symbol val="diamond"/>
            <c:size val="6"/>
          </c:marker>
          <c:cat>
            <c:strRef>
              <c:f>(Sheet1!$B$1:$AE$1,Sheet1!$AF$1)</c:f>
              <c:strCache>
                <c:ptCount val="31"/>
                <c:pt idx="0">
                  <c:v>1980</c:v>
                </c:pt>
                <c:pt idx="2">
                  <c:v>1982</c:v>
                </c:pt>
                <c:pt idx="4">
                  <c:v>1984</c:v>
                </c:pt>
                <c:pt idx="6">
                  <c:v>1986</c:v>
                </c:pt>
                <c:pt idx="8">
                  <c:v>1988</c:v>
                </c:pt>
                <c:pt idx="10">
                  <c:v>1990</c:v>
                </c:pt>
                <c:pt idx="12">
                  <c:v>1992</c:v>
                </c:pt>
                <c:pt idx="14">
                  <c:v>1994</c:v>
                </c:pt>
                <c:pt idx="16">
                  <c:v>1996</c:v>
                </c:pt>
                <c:pt idx="18">
                  <c:v>1998</c:v>
                </c:pt>
                <c:pt idx="20">
                  <c:v>2000</c:v>
                </c:pt>
                <c:pt idx="22">
                  <c:v>2002</c:v>
                </c:pt>
                <c:pt idx="24">
                  <c:v>2004</c:v>
                </c:pt>
                <c:pt idx="26">
                  <c:v>2006</c:v>
                </c:pt>
                <c:pt idx="28">
                  <c:v>2008</c:v>
                </c:pt>
                <c:pt idx="30">
                  <c:v>2010</c:v>
                </c:pt>
              </c:strCache>
            </c:strRef>
          </c:cat>
          <c:val>
            <c:numRef>
              <c:f>(Sheet1!$B$14:$AE$14,Sheet1!$AF$14)</c:f>
              <c:numCache>
                <c:formatCode>General</c:formatCode>
                <c:ptCount val="31"/>
                <c:pt idx="0">
                  <c:v>540.739</c:v>
                </c:pt>
                <c:pt idx="1">
                  <c:v>618.5599999999994</c:v>
                </c:pt>
                <c:pt idx="2">
                  <c:v>690.4509999999987</c:v>
                </c:pt>
                <c:pt idx="3">
                  <c:v>746.356999999998</c:v>
                </c:pt>
                <c:pt idx="4">
                  <c:v>779.8319999999983</c:v>
                </c:pt>
                <c:pt idx="5">
                  <c:v>857.119</c:v>
                </c:pt>
                <c:pt idx="6">
                  <c:v>889.996</c:v>
                </c:pt>
                <c:pt idx="7">
                  <c:v>950.499</c:v>
                </c:pt>
                <c:pt idx="8">
                  <c:v>1002.181</c:v>
                </c:pt>
                <c:pt idx="9">
                  <c:v>1048.029</c:v>
                </c:pt>
                <c:pt idx="10">
                  <c:v>1115.357</c:v>
                </c:pt>
                <c:pt idx="11">
                  <c:v>1197.63</c:v>
                </c:pt>
                <c:pt idx="12">
                  <c:v>1286.857</c:v>
                </c:pt>
                <c:pt idx="13">
                  <c:v>1373.249</c:v>
                </c:pt>
                <c:pt idx="14">
                  <c:v>1471.339</c:v>
                </c:pt>
                <c:pt idx="15">
                  <c:v>1554.358</c:v>
                </c:pt>
                <c:pt idx="16">
                  <c:v>1657.83</c:v>
                </c:pt>
                <c:pt idx="17">
                  <c:v>1695.642</c:v>
                </c:pt>
                <c:pt idx="18">
                  <c:v>1745.374</c:v>
                </c:pt>
                <c:pt idx="19">
                  <c:v>1830.132</c:v>
                </c:pt>
                <c:pt idx="20">
                  <c:v>1973.638</c:v>
                </c:pt>
                <c:pt idx="21">
                  <c:v>2074.29</c:v>
                </c:pt>
                <c:pt idx="22">
                  <c:v>2140.594</c:v>
                </c:pt>
                <c:pt idx="23">
                  <c:v>2235.279</c:v>
                </c:pt>
                <c:pt idx="24">
                  <c:v>2347.123</c:v>
                </c:pt>
                <c:pt idx="25">
                  <c:v>2490.803</c:v>
                </c:pt>
                <c:pt idx="26">
                  <c:v>2609.051</c:v>
                </c:pt>
                <c:pt idx="27">
                  <c:v>2749.604</c:v>
                </c:pt>
                <c:pt idx="28">
                  <c:v>2877.616</c:v>
                </c:pt>
                <c:pt idx="29">
                  <c:v>3035.0</c:v>
                </c:pt>
              </c:numCache>
            </c:numRef>
          </c:val>
          <c:smooth val="0"/>
        </c:ser>
        <c:dLbls>
          <c:showLegendKey val="0"/>
          <c:showVal val="0"/>
          <c:showCatName val="0"/>
          <c:showSerName val="0"/>
          <c:showPercent val="0"/>
          <c:showBubbleSize val="0"/>
        </c:dLbls>
        <c:marker val="1"/>
        <c:smooth val="0"/>
        <c:axId val="2120049224"/>
        <c:axId val="2120052648"/>
      </c:lineChart>
      <c:catAx>
        <c:axId val="2120049224"/>
        <c:scaling>
          <c:orientation val="minMax"/>
        </c:scaling>
        <c:delete val="0"/>
        <c:axPos val="b"/>
        <c:numFmt formatCode="General" sourceLinked="1"/>
        <c:majorTickMark val="out"/>
        <c:minorTickMark val="none"/>
        <c:tickLblPos val="nextTo"/>
        <c:spPr>
          <a:ln w="2663">
            <a:solidFill>
              <a:schemeClr val="tx1"/>
            </a:solidFill>
            <a:prstDash val="solid"/>
          </a:ln>
        </c:spPr>
        <c:txPr>
          <a:bodyPr rot="-5400000" vert="horz"/>
          <a:lstStyle/>
          <a:p>
            <a:pPr>
              <a:defRPr sz="1050" b="1" i="0" u="none" strike="noStrike" baseline="0">
                <a:solidFill>
                  <a:schemeClr val="tx1"/>
                </a:solidFill>
                <a:latin typeface="Arial"/>
                <a:ea typeface="Arial"/>
                <a:cs typeface="Arial"/>
              </a:defRPr>
            </a:pPr>
            <a:endParaRPr lang="en-US"/>
          </a:p>
        </c:txPr>
        <c:crossAx val="2120052648"/>
        <c:crosses val="autoZero"/>
        <c:auto val="1"/>
        <c:lblAlgn val="ctr"/>
        <c:lblOffset val="100"/>
        <c:tickLblSkip val="1"/>
        <c:tickMarkSkip val="1"/>
        <c:noMultiLvlLbl val="0"/>
      </c:catAx>
      <c:valAx>
        <c:axId val="2120052648"/>
        <c:scaling>
          <c:orientation val="minMax"/>
          <c:max val="8000.0"/>
          <c:min val="0.0"/>
        </c:scaling>
        <c:delete val="0"/>
        <c:axPos val="l"/>
        <c:numFmt formatCode="&quot;$&quot;#,##0" sourceLinked="0"/>
        <c:majorTickMark val="out"/>
        <c:minorTickMark val="none"/>
        <c:tickLblPos val="nextTo"/>
        <c:spPr>
          <a:ln w="2663">
            <a:solidFill>
              <a:schemeClr val="tx1"/>
            </a:solidFill>
            <a:prstDash val="solid"/>
          </a:ln>
        </c:spPr>
        <c:txPr>
          <a:bodyPr rot="0" vert="horz"/>
          <a:lstStyle/>
          <a:p>
            <a:pPr>
              <a:defRPr sz="1174" b="1" i="0" u="none" strike="noStrike" baseline="0">
                <a:solidFill>
                  <a:schemeClr val="tx1"/>
                </a:solidFill>
                <a:latin typeface="Arial"/>
                <a:ea typeface="Arial"/>
                <a:cs typeface="Arial"/>
              </a:defRPr>
            </a:pPr>
            <a:endParaRPr lang="en-US"/>
          </a:p>
        </c:txPr>
        <c:crossAx val="2120049224"/>
        <c:crosses val="autoZero"/>
        <c:crossBetween val="between"/>
        <c:majorUnit val="1000.0"/>
      </c:valAx>
      <c:spPr>
        <a:noFill/>
        <a:ln w="21304">
          <a:noFill/>
        </a:ln>
      </c:spPr>
    </c:plotArea>
    <c:legend>
      <c:legendPos val="r"/>
      <c:legendEntry>
        <c:idx val="6"/>
        <c:txPr>
          <a:bodyPr/>
          <a:lstStyle/>
          <a:p>
            <a:pPr>
              <a:defRPr sz="1200" b="1" i="0" u="none" strike="noStrike" baseline="0">
                <a:solidFill>
                  <a:schemeClr val="tx1"/>
                </a:solidFill>
                <a:latin typeface="Arial"/>
                <a:ea typeface="Arial"/>
                <a:cs typeface="Arial"/>
              </a:defRPr>
            </a:pPr>
            <a:endParaRPr lang="en-US"/>
          </a:p>
        </c:txPr>
      </c:legendEntry>
      <c:layout>
        <c:manualLayout>
          <c:xMode val="edge"/>
          <c:yMode val="edge"/>
          <c:x val="0.128654970760234"/>
          <c:y val="0.0587219343696028"/>
          <c:w val="0.182953880092055"/>
          <c:h val="0.497610573238827"/>
        </c:manualLayout>
      </c:layout>
      <c:overlay val="0"/>
      <c:spPr>
        <a:noFill/>
        <a:ln w="21304">
          <a:noFill/>
        </a:ln>
      </c:spPr>
      <c:txPr>
        <a:bodyPr/>
        <a:lstStyle/>
        <a:p>
          <a:pPr>
            <a:defRPr sz="1200"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671" b="0"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935412026726058"/>
          <c:y val="0.0347490347490347"/>
          <c:w val="0.910913140311804"/>
          <c:h val="0.831447469695422"/>
        </c:manualLayout>
      </c:layout>
      <c:lineChart>
        <c:grouping val="standard"/>
        <c:varyColors val="0"/>
        <c:ser>
          <c:idx val="7"/>
          <c:order val="0"/>
          <c:tx>
            <c:strRef>
              <c:f>Sheet1!$A$2</c:f>
              <c:strCache>
                <c:ptCount val="1"/>
                <c:pt idx="0">
                  <c:v>US</c:v>
                </c:pt>
              </c:strCache>
            </c:strRef>
          </c:tx>
          <c:spPr>
            <a:ln w="25400" cmpd="sng">
              <a:solidFill>
                <a:srgbClr val="000000"/>
              </a:solidFill>
              <a:prstDash val="solid"/>
            </a:ln>
          </c:spPr>
          <c:marker>
            <c:symbol val="x"/>
            <c:size val="4"/>
            <c:spPr>
              <a:solidFill>
                <a:srgbClr val="000000"/>
              </a:solidFill>
              <a:ln>
                <a:solidFill>
                  <a:srgbClr val="000000"/>
                </a:solidFill>
                <a:prstDash val="solid"/>
              </a:ln>
            </c:spPr>
          </c:marker>
          <c:cat>
            <c:strRef>
              <c:f>Sheet1!$B$1:$AF$1</c:f>
              <c:strCache>
                <c:ptCount val="31"/>
                <c:pt idx="0">
                  <c:v>1980</c:v>
                </c:pt>
                <c:pt idx="2">
                  <c:v>1982</c:v>
                </c:pt>
                <c:pt idx="4">
                  <c:v>1984</c:v>
                </c:pt>
                <c:pt idx="6">
                  <c:v>1986</c:v>
                </c:pt>
                <c:pt idx="8">
                  <c:v>1988</c:v>
                </c:pt>
                <c:pt idx="10">
                  <c:v>1990</c:v>
                </c:pt>
                <c:pt idx="12">
                  <c:v>1992</c:v>
                </c:pt>
                <c:pt idx="14">
                  <c:v>1994</c:v>
                </c:pt>
                <c:pt idx="16">
                  <c:v>1996</c:v>
                </c:pt>
                <c:pt idx="18">
                  <c:v>1998</c:v>
                </c:pt>
                <c:pt idx="20">
                  <c:v>2000</c:v>
                </c:pt>
                <c:pt idx="22">
                  <c:v>2002</c:v>
                </c:pt>
                <c:pt idx="24">
                  <c:v>2004</c:v>
                </c:pt>
                <c:pt idx="26">
                  <c:v>2006</c:v>
                </c:pt>
                <c:pt idx="28">
                  <c:v>2008</c:v>
                </c:pt>
                <c:pt idx="30">
                  <c:v>2010</c:v>
                </c:pt>
              </c:strCache>
            </c:strRef>
          </c:cat>
          <c:val>
            <c:numRef>
              <c:f>Sheet1!$B$2:$AF$2</c:f>
              <c:numCache>
                <c:formatCode>General</c:formatCode>
                <c:ptCount val="31"/>
                <c:pt idx="0">
                  <c:v>9.043000000000001</c:v>
                </c:pt>
                <c:pt idx="1">
                  <c:v>9.373000000000004</c:v>
                </c:pt>
                <c:pt idx="2">
                  <c:v>10.179</c:v>
                </c:pt>
                <c:pt idx="3">
                  <c:v>10.331</c:v>
                </c:pt>
                <c:pt idx="4">
                  <c:v>10.223</c:v>
                </c:pt>
                <c:pt idx="5">
                  <c:v>10.421</c:v>
                </c:pt>
                <c:pt idx="6">
                  <c:v>10.57</c:v>
                </c:pt>
                <c:pt idx="7">
                  <c:v>10.829</c:v>
                </c:pt>
                <c:pt idx="8">
                  <c:v>11.276</c:v>
                </c:pt>
                <c:pt idx="9">
                  <c:v>11.682</c:v>
                </c:pt>
                <c:pt idx="10">
                  <c:v>12.361</c:v>
                </c:pt>
                <c:pt idx="11">
                  <c:v>13.081</c:v>
                </c:pt>
                <c:pt idx="12">
                  <c:v>13.393</c:v>
                </c:pt>
                <c:pt idx="13">
                  <c:v>13.68</c:v>
                </c:pt>
                <c:pt idx="14">
                  <c:v>13.58</c:v>
                </c:pt>
                <c:pt idx="15">
                  <c:v>13.705</c:v>
                </c:pt>
                <c:pt idx="16">
                  <c:v>13.666</c:v>
                </c:pt>
                <c:pt idx="17">
                  <c:v>13.561</c:v>
                </c:pt>
                <c:pt idx="18">
                  <c:v>13.581</c:v>
                </c:pt>
                <c:pt idx="19">
                  <c:v>13.584</c:v>
                </c:pt>
                <c:pt idx="20">
                  <c:v>13.664</c:v>
                </c:pt>
                <c:pt idx="21">
                  <c:v>14.333</c:v>
                </c:pt>
                <c:pt idx="22">
                  <c:v>15.155</c:v>
                </c:pt>
                <c:pt idx="23">
                  <c:v>15.667</c:v>
                </c:pt>
                <c:pt idx="24">
                  <c:v>15.714</c:v>
                </c:pt>
                <c:pt idx="25">
                  <c:v>15.745</c:v>
                </c:pt>
                <c:pt idx="26">
                  <c:v>15.827</c:v>
                </c:pt>
                <c:pt idx="27">
                  <c:v>16.017</c:v>
                </c:pt>
                <c:pt idx="28">
                  <c:v>16.424</c:v>
                </c:pt>
                <c:pt idx="29">
                  <c:v>17.381</c:v>
                </c:pt>
                <c:pt idx="30">
                  <c:v>17.7</c:v>
                </c:pt>
              </c:numCache>
            </c:numRef>
          </c:val>
          <c:smooth val="0"/>
        </c:ser>
        <c:ser>
          <c:idx val="8"/>
          <c:order val="1"/>
          <c:tx>
            <c:strRef>
              <c:f>Sheet1!$A$3</c:f>
              <c:strCache>
                <c:ptCount val="1"/>
                <c:pt idx="0">
                  <c:v>NETH</c:v>
                </c:pt>
              </c:strCache>
            </c:strRef>
          </c:tx>
          <c:spPr>
            <a:ln w="24053">
              <a:solidFill>
                <a:srgbClr val="FF0000"/>
              </a:solidFill>
              <a:prstDash val="solid"/>
            </a:ln>
          </c:spPr>
          <c:marker>
            <c:symbol val="triangle"/>
            <c:size val="4"/>
            <c:spPr>
              <a:solidFill>
                <a:srgbClr val="FF0000"/>
              </a:solidFill>
              <a:ln>
                <a:solidFill>
                  <a:srgbClr val="FF0000"/>
                </a:solidFill>
                <a:prstDash val="solid"/>
              </a:ln>
            </c:spPr>
          </c:marker>
          <c:cat>
            <c:strRef>
              <c:f>Sheet1!$B$1:$AF$1</c:f>
              <c:strCache>
                <c:ptCount val="31"/>
                <c:pt idx="0">
                  <c:v>1980</c:v>
                </c:pt>
                <c:pt idx="2">
                  <c:v>1982</c:v>
                </c:pt>
                <c:pt idx="4">
                  <c:v>1984</c:v>
                </c:pt>
                <c:pt idx="6">
                  <c:v>1986</c:v>
                </c:pt>
                <c:pt idx="8">
                  <c:v>1988</c:v>
                </c:pt>
                <c:pt idx="10">
                  <c:v>1990</c:v>
                </c:pt>
                <c:pt idx="12">
                  <c:v>1992</c:v>
                </c:pt>
                <c:pt idx="14">
                  <c:v>1994</c:v>
                </c:pt>
                <c:pt idx="16">
                  <c:v>1996</c:v>
                </c:pt>
                <c:pt idx="18">
                  <c:v>1998</c:v>
                </c:pt>
                <c:pt idx="20">
                  <c:v>2000</c:v>
                </c:pt>
                <c:pt idx="22">
                  <c:v>2002</c:v>
                </c:pt>
                <c:pt idx="24">
                  <c:v>2004</c:v>
                </c:pt>
                <c:pt idx="26">
                  <c:v>2006</c:v>
                </c:pt>
                <c:pt idx="28">
                  <c:v>2008</c:v>
                </c:pt>
                <c:pt idx="30">
                  <c:v>2010</c:v>
                </c:pt>
              </c:strCache>
            </c:strRef>
          </c:cat>
          <c:val>
            <c:numRef>
              <c:f>Sheet1!$B$3:$AF$3</c:f>
              <c:numCache>
                <c:formatCode>General</c:formatCode>
                <c:ptCount val="31"/>
                <c:pt idx="0">
                  <c:v>7.421</c:v>
                </c:pt>
                <c:pt idx="1">
                  <c:v>7.508</c:v>
                </c:pt>
                <c:pt idx="2">
                  <c:v>7.809</c:v>
                </c:pt>
                <c:pt idx="3">
                  <c:v>7.67</c:v>
                </c:pt>
                <c:pt idx="4">
                  <c:v>7.373</c:v>
                </c:pt>
                <c:pt idx="5">
                  <c:v>7.304999999999989</c:v>
                </c:pt>
                <c:pt idx="6">
                  <c:v>7.433</c:v>
                </c:pt>
                <c:pt idx="7">
                  <c:v>7.576</c:v>
                </c:pt>
                <c:pt idx="8">
                  <c:v>7.626999999999989</c:v>
                </c:pt>
                <c:pt idx="9">
                  <c:v>7.918</c:v>
                </c:pt>
                <c:pt idx="10">
                  <c:v>8.014000000000001</c:v>
                </c:pt>
                <c:pt idx="11">
                  <c:v>8.165</c:v>
                </c:pt>
                <c:pt idx="12">
                  <c:v>8.356000000000006</c:v>
                </c:pt>
                <c:pt idx="13">
                  <c:v>8.474</c:v>
                </c:pt>
                <c:pt idx="14">
                  <c:v>8.33</c:v>
                </c:pt>
                <c:pt idx="15">
                  <c:v>8.327</c:v>
                </c:pt>
                <c:pt idx="16">
                  <c:v>8.210999999999998</c:v>
                </c:pt>
                <c:pt idx="17">
                  <c:v>7.949</c:v>
                </c:pt>
                <c:pt idx="18">
                  <c:v>8.062</c:v>
                </c:pt>
                <c:pt idx="19">
                  <c:v>8.088000000000001</c:v>
                </c:pt>
                <c:pt idx="20">
                  <c:v>7.958</c:v>
                </c:pt>
                <c:pt idx="21">
                  <c:v>8.297000000000001</c:v>
                </c:pt>
                <c:pt idx="22">
                  <c:v>8.870000000000002</c:v>
                </c:pt>
                <c:pt idx="23">
                  <c:v>9.773000000000001</c:v>
                </c:pt>
                <c:pt idx="24">
                  <c:v>9.968</c:v>
                </c:pt>
                <c:pt idx="25">
                  <c:v>9.829</c:v>
                </c:pt>
                <c:pt idx="26">
                  <c:v>9.722</c:v>
                </c:pt>
                <c:pt idx="27">
                  <c:v>9.681000000000001</c:v>
                </c:pt>
                <c:pt idx="28">
                  <c:v>9.858</c:v>
                </c:pt>
                <c:pt idx="29">
                  <c:v>11.961</c:v>
                </c:pt>
                <c:pt idx="30">
                  <c:v>12.0</c:v>
                </c:pt>
              </c:numCache>
            </c:numRef>
          </c:val>
          <c:smooth val="0"/>
        </c:ser>
        <c:ser>
          <c:idx val="2"/>
          <c:order val="2"/>
          <c:tx>
            <c:strRef>
              <c:f>Sheet1!$A$4</c:f>
              <c:strCache>
                <c:ptCount val="1"/>
                <c:pt idx="0">
                  <c:v>FR</c:v>
                </c:pt>
              </c:strCache>
            </c:strRef>
          </c:tx>
          <c:spPr>
            <a:ln w="24053">
              <a:solidFill>
                <a:srgbClr val="FFC000"/>
              </a:solidFill>
              <a:prstDash val="solid"/>
            </a:ln>
          </c:spPr>
          <c:marker>
            <c:symbol val="diamond"/>
            <c:size val="4"/>
            <c:spPr>
              <a:solidFill>
                <a:srgbClr val="FFC000"/>
              </a:solidFill>
              <a:ln>
                <a:solidFill>
                  <a:srgbClr val="FFC000"/>
                </a:solidFill>
                <a:prstDash val="solid"/>
              </a:ln>
            </c:spPr>
          </c:marker>
          <c:cat>
            <c:strRef>
              <c:f>Sheet1!$B$1:$AF$1</c:f>
              <c:strCache>
                <c:ptCount val="31"/>
                <c:pt idx="0">
                  <c:v>1980</c:v>
                </c:pt>
                <c:pt idx="2">
                  <c:v>1982</c:v>
                </c:pt>
                <c:pt idx="4">
                  <c:v>1984</c:v>
                </c:pt>
                <c:pt idx="6">
                  <c:v>1986</c:v>
                </c:pt>
                <c:pt idx="8">
                  <c:v>1988</c:v>
                </c:pt>
                <c:pt idx="10">
                  <c:v>1990</c:v>
                </c:pt>
                <c:pt idx="12">
                  <c:v>1992</c:v>
                </c:pt>
                <c:pt idx="14">
                  <c:v>1994</c:v>
                </c:pt>
                <c:pt idx="16">
                  <c:v>1996</c:v>
                </c:pt>
                <c:pt idx="18">
                  <c:v>1998</c:v>
                </c:pt>
                <c:pt idx="20">
                  <c:v>2000</c:v>
                </c:pt>
                <c:pt idx="22">
                  <c:v>2002</c:v>
                </c:pt>
                <c:pt idx="24">
                  <c:v>2004</c:v>
                </c:pt>
                <c:pt idx="26">
                  <c:v>2006</c:v>
                </c:pt>
                <c:pt idx="28">
                  <c:v>2008</c:v>
                </c:pt>
                <c:pt idx="30">
                  <c:v>2010</c:v>
                </c:pt>
              </c:strCache>
            </c:strRef>
          </c:cat>
          <c:val>
            <c:numRef>
              <c:f>Sheet1!$B$4:$AF$4</c:f>
              <c:numCache>
                <c:formatCode>General</c:formatCode>
                <c:ptCount val="31"/>
                <c:pt idx="0">
                  <c:v>7.022999999999989</c:v>
                </c:pt>
                <c:pt idx="5">
                  <c:v>8.002</c:v>
                </c:pt>
                <c:pt idx="10">
                  <c:v>8.365</c:v>
                </c:pt>
                <c:pt idx="11">
                  <c:v>8.617000000000001</c:v>
                </c:pt>
                <c:pt idx="12">
                  <c:v>8.867000000000002</c:v>
                </c:pt>
                <c:pt idx="13">
                  <c:v>9.331000000000001</c:v>
                </c:pt>
                <c:pt idx="14">
                  <c:v>9.285</c:v>
                </c:pt>
                <c:pt idx="15">
                  <c:v>10.37</c:v>
                </c:pt>
                <c:pt idx="16">
                  <c:v>10.37</c:v>
                </c:pt>
                <c:pt idx="17">
                  <c:v>10.229</c:v>
                </c:pt>
                <c:pt idx="18">
                  <c:v>10.126</c:v>
                </c:pt>
                <c:pt idx="19">
                  <c:v>10.147</c:v>
                </c:pt>
                <c:pt idx="20">
                  <c:v>10.072</c:v>
                </c:pt>
                <c:pt idx="21">
                  <c:v>10.2</c:v>
                </c:pt>
                <c:pt idx="22">
                  <c:v>10.522</c:v>
                </c:pt>
                <c:pt idx="23">
                  <c:v>10.887</c:v>
                </c:pt>
                <c:pt idx="24">
                  <c:v>11.006</c:v>
                </c:pt>
                <c:pt idx="25">
                  <c:v>11.101</c:v>
                </c:pt>
                <c:pt idx="26">
                  <c:v>11.043</c:v>
                </c:pt>
                <c:pt idx="27">
                  <c:v>11.023</c:v>
                </c:pt>
                <c:pt idx="28">
                  <c:v>11.104</c:v>
                </c:pt>
                <c:pt idx="29">
                  <c:v>11.782</c:v>
                </c:pt>
                <c:pt idx="30">
                  <c:v>11.6</c:v>
                </c:pt>
              </c:numCache>
            </c:numRef>
          </c:val>
          <c:smooth val="0"/>
        </c:ser>
        <c:ser>
          <c:idx val="1"/>
          <c:order val="3"/>
          <c:tx>
            <c:strRef>
              <c:f>Sheet1!$A$5</c:f>
              <c:strCache>
                <c:ptCount val="1"/>
                <c:pt idx="0">
                  <c:v>GER</c:v>
                </c:pt>
              </c:strCache>
            </c:strRef>
          </c:tx>
          <c:spPr>
            <a:ln w="12027">
              <a:solidFill>
                <a:srgbClr val="0070C0"/>
              </a:solidFill>
              <a:prstDash val="solid"/>
            </a:ln>
          </c:spPr>
          <c:marker>
            <c:symbol val="circle"/>
            <c:size val="4"/>
            <c:spPr>
              <a:solidFill>
                <a:srgbClr val="0070C0"/>
              </a:solidFill>
              <a:ln>
                <a:solidFill>
                  <a:srgbClr val="0070C0"/>
                </a:solidFill>
                <a:prstDash val="solid"/>
              </a:ln>
            </c:spPr>
          </c:marker>
          <c:cat>
            <c:strRef>
              <c:f>Sheet1!$B$1:$AF$1</c:f>
              <c:strCache>
                <c:ptCount val="31"/>
                <c:pt idx="0">
                  <c:v>1980</c:v>
                </c:pt>
                <c:pt idx="2">
                  <c:v>1982</c:v>
                </c:pt>
                <c:pt idx="4">
                  <c:v>1984</c:v>
                </c:pt>
                <c:pt idx="6">
                  <c:v>1986</c:v>
                </c:pt>
                <c:pt idx="8">
                  <c:v>1988</c:v>
                </c:pt>
                <c:pt idx="10">
                  <c:v>1990</c:v>
                </c:pt>
                <c:pt idx="12">
                  <c:v>1992</c:v>
                </c:pt>
                <c:pt idx="14">
                  <c:v>1994</c:v>
                </c:pt>
                <c:pt idx="16">
                  <c:v>1996</c:v>
                </c:pt>
                <c:pt idx="18">
                  <c:v>1998</c:v>
                </c:pt>
                <c:pt idx="20">
                  <c:v>2000</c:v>
                </c:pt>
                <c:pt idx="22">
                  <c:v>2002</c:v>
                </c:pt>
                <c:pt idx="24">
                  <c:v>2004</c:v>
                </c:pt>
                <c:pt idx="26">
                  <c:v>2006</c:v>
                </c:pt>
                <c:pt idx="28">
                  <c:v>2008</c:v>
                </c:pt>
                <c:pt idx="30">
                  <c:v>2010</c:v>
                </c:pt>
              </c:strCache>
            </c:strRef>
          </c:cat>
          <c:val>
            <c:numRef>
              <c:f>Sheet1!$B$5:$AF$5</c:f>
              <c:numCache>
                <c:formatCode>General</c:formatCode>
                <c:ptCount val="31"/>
                <c:pt idx="0">
                  <c:v>8.423</c:v>
                </c:pt>
                <c:pt idx="1">
                  <c:v>8.704000000000001</c:v>
                </c:pt>
                <c:pt idx="2">
                  <c:v>8.578000000000001</c:v>
                </c:pt>
                <c:pt idx="3">
                  <c:v>8.554</c:v>
                </c:pt>
                <c:pt idx="4">
                  <c:v>8.632</c:v>
                </c:pt>
                <c:pt idx="5">
                  <c:v>8.777000000000001</c:v>
                </c:pt>
                <c:pt idx="6">
                  <c:v>8.671000000000001</c:v>
                </c:pt>
                <c:pt idx="7">
                  <c:v>8.773000000000001</c:v>
                </c:pt>
                <c:pt idx="8">
                  <c:v>8.943000000000001</c:v>
                </c:pt>
                <c:pt idx="9">
                  <c:v>8.342</c:v>
                </c:pt>
                <c:pt idx="10">
                  <c:v>8.287999999999998</c:v>
                </c:pt>
                <c:pt idx="12">
                  <c:v>9.588000000000001</c:v>
                </c:pt>
                <c:pt idx="13">
                  <c:v>9.584000000000001</c:v>
                </c:pt>
                <c:pt idx="14">
                  <c:v>9.787999999999998</c:v>
                </c:pt>
                <c:pt idx="15">
                  <c:v>10.08</c:v>
                </c:pt>
                <c:pt idx="16">
                  <c:v>10.378</c:v>
                </c:pt>
                <c:pt idx="17">
                  <c:v>10.217</c:v>
                </c:pt>
                <c:pt idx="18">
                  <c:v>10.231</c:v>
                </c:pt>
                <c:pt idx="19">
                  <c:v>10.267</c:v>
                </c:pt>
                <c:pt idx="20">
                  <c:v>10.286</c:v>
                </c:pt>
                <c:pt idx="21">
                  <c:v>10.415</c:v>
                </c:pt>
                <c:pt idx="22">
                  <c:v>10.638</c:v>
                </c:pt>
                <c:pt idx="23">
                  <c:v>10.843</c:v>
                </c:pt>
                <c:pt idx="24">
                  <c:v>10.602</c:v>
                </c:pt>
                <c:pt idx="25">
                  <c:v>10.725</c:v>
                </c:pt>
                <c:pt idx="26">
                  <c:v>10.577</c:v>
                </c:pt>
                <c:pt idx="27">
                  <c:v>10.454</c:v>
                </c:pt>
                <c:pt idx="28">
                  <c:v>10.66</c:v>
                </c:pt>
                <c:pt idx="29">
                  <c:v>11.612</c:v>
                </c:pt>
                <c:pt idx="30">
                  <c:v>11.6</c:v>
                </c:pt>
              </c:numCache>
            </c:numRef>
          </c:val>
          <c:smooth val="0"/>
        </c:ser>
        <c:ser>
          <c:idx val="4"/>
          <c:order val="4"/>
          <c:tx>
            <c:strRef>
              <c:f>Sheet1!$A$7</c:f>
              <c:strCache>
                <c:ptCount val="1"/>
                <c:pt idx="0">
                  <c:v>CAN</c:v>
                </c:pt>
              </c:strCache>
            </c:strRef>
          </c:tx>
          <c:spPr>
            <a:ln w="24053">
              <a:solidFill>
                <a:srgbClr val="CCCC00"/>
              </a:solidFill>
              <a:prstDash val="solid"/>
            </a:ln>
          </c:spPr>
          <c:marker>
            <c:symbol val="x"/>
            <c:size val="4"/>
            <c:spPr>
              <a:solidFill>
                <a:srgbClr val="CCCC00"/>
              </a:solidFill>
              <a:ln>
                <a:solidFill>
                  <a:srgbClr val="CCCC00"/>
                </a:solidFill>
                <a:prstDash val="solid"/>
              </a:ln>
            </c:spPr>
          </c:marker>
          <c:cat>
            <c:strRef>
              <c:f>Sheet1!$B$1:$AF$1</c:f>
              <c:strCache>
                <c:ptCount val="31"/>
                <c:pt idx="0">
                  <c:v>1980</c:v>
                </c:pt>
                <c:pt idx="2">
                  <c:v>1982</c:v>
                </c:pt>
                <c:pt idx="4">
                  <c:v>1984</c:v>
                </c:pt>
                <c:pt idx="6">
                  <c:v>1986</c:v>
                </c:pt>
                <c:pt idx="8">
                  <c:v>1988</c:v>
                </c:pt>
                <c:pt idx="10">
                  <c:v>1990</c:v>
                </c:pt>
                <c:pt idx="12">
                  <c:v>1992</c:v>
                </c:pt>
                <c:pt idx="14">
                  <c:v>1994</c:v>
                </c:pt>
                <c:pt idx="16">
                  <c:v>1996</c:v>
                </c:pt>
                <c:pt idx="18">
                  <c:v>1998</c:v>
                </c:pt>
                <c:pt idx="20">
                  <c:v>2000</c:v>
                </c:pt>
                <c:pt idx="22">
                  <c:v>2002</c:v>
                </c:pt>
                <c:pt idx="24">
                  <c:v>2004</c:v>
                </c:pt>
                <c:pt idx="26">
                  <c:v>2006</c:v>
                </c:pt>
                <c:pt idx="28">
                  <c:v>2008</c:v>
                </c:pt>
                <c:pt idx="30">
                  <c:v>2010</c:v>
                </c:pt>
              </c:strCache>
            </c:strRef>
          </c:cat>
          <c:val>
            <c:numRef>
              <c:f>Sheet1!$B$7:$AF$7</c:f>
              <c:numCache>
                <c:formatCode>General</c:formatCode>
                <c:ptCount val="31"/>
                <c:pt idx="0">
                  <c:v>7.024999999999988</c:v>
                </c:pt>
                <c:pt idx="1">
                  <c:v>7.222</c:v>
                </c:pt>
                <c:pt idx="2">
                  <c:v>8.026000000000001</c:v>
                </c:pt>
                <c:pt idx="3">
                  <c:v>8.197999999999998</c:v>
                </c:pt>
                <c:pt idx="4">
                  <c:v>8.094000000000001</c:v>
                </c:pt>
                <c:pt idx="5">
                  <c:v>8.120999999999998</c:v>
                </c:pt>
                <c:pt idx="6">
                  <c:v>8.364</c:v>
                </c:pt>
                <c:pt idx="7">
                  <c:v>8.287</c:v>
                </c:pt>
                <c:pt idx="8">
                  <c:v>8.222</c:v>
                </c:pt>
                <c:pt idx="9">
                  <c:v>8.431000000000001</c:v>
                </c:pt>
                <c:pt idx="10">
                  <c:v>8.868</c:v>
                </c:pt>
                <c:pt idx="11">
                  <c:v>9.561000000000003</c:v>
                </c:pt>
                <c:pt idx="12">
                  <c:v>9.833</c:v>
                </c:pt>
                <c:pt idx="13">
                  <c:v>9.713999999999998</c:v>
                </c:pt>
                <c:pt idx="14">
                  <c:v>9.371</c:v>
                </c:pt>
                <c:pt idx="15">
                  <c:v>9.034000000000001</c:v>
                </c:pt>
                <c:pt idx="16">
                  <c:v>8.823</c:v>
                </c:pt>
                <c:pt idx="17">
                  <c:v>8.786000000000001</c:v>
                </c:pt>
                <c:pt idx="18">
                  <c:v>9.037999999999998</c:v>
                </c:pt>
                <c:pt idx="19">
                  <c:v>8.903</c:v>
                </c:pt>
                <c:pt idx="20">
                  <c:v>8.844000000000001</c:v>
                </c:pt>
                <c:pt idx="21">
                  <c:v>9.317</c:v>
                </c:pt>
                <c:pt idx="22">
                  <c:v>9.599</c:v>
                </c:pt>
                <c:pt idx="23">
                  <c:v>9.781000000000001</c:v>
                </c:pt>
                <c:pt idx="24">
                  <c:v>9.775</c:v>
                </c:pt>
                <c:pt idx="25">
                  <c:v>9.825</c:v>
                </c:pt>
                <c:pt idx="26">
                  <c:v>9.968</c:v>
                </c:pt>
                <c:pt idx="27">
                  <c:v>10.037</c:v>
                </c:pt>
                <c:pt idx="28">
                  <c:v>10.277</c:v>
                </c:pt>
                <c:pt idx="29">
                  <c:v>11.412</c:v>
                </c:pt>
                <c:pt idx="30">
                  <c:v>11.4</c:v>
                </c:pt>
              </c:numCache>
            </c:numRef>
          </c:val>
          <c:smooth val="0"/>
        </c:ser>
        <c:ser>
          <c:idx val="0"/>
          <c:order val="5"/>
          <c:tx>
            <c:strRef>
              <c:f>Sheet1!$A$8</c:f>
              <c:strCache>
                <c:ptCount val="1"/>
                <c:pt idx="0">
                  <c:v>SWIZ</c:v>
                </c:pt>
              </c:strCache>
            </c:strRef>
          </c:tx>
          <c:spPr>
            <a:ln w="12027">
              <a:solidFill>
                <a:srgbClr val="92D050"/>
              </a:solidFill>
              <a:prstDash val="solid"/>
            </a:ln>
          </c:spPr>
          <c:marker>
            <c:symbol val="triangle"/>
            <c:size val="5"/>
            <c:spPr>
              <a:solidFill>
                <a:srgbClr val="92D050"/>
              </a:solidFill>
              <a:ln>
                <a:solidFill>
                  <a:srgbClr val="92D050"/>
                </a:solidFill>
                <a:prstDash val="solid"/>
              </a:ln>
            </c:spPr>
          </c:marker>
          <c:cat>
            <c:strRef>
              <c:f>Sheet1!$B$1:$AF$1</c:f>
              <c:strCache>
                <c:ptCount val="31"/>
                <c:pt idx="0">
                  <c:v>1980</c:v>
                </c:pt>
                <c:pt idx="2">
                  <c:v>1982</c:v>
                </c:pt>
                <c:pt idx="4">
                  <c:v>1984</c:v>
                </c:pt>
                <c:pt idx="6">
                  <c:v>1986</c:v>
                </c:pt>
                <c:pt idx="8">
                  <c:v>1988</c:v>
                </c:pt>
                <c:pt idx="10">
                  <c:v>1990</c:v>
                </c:pt>
                <c:pt idx="12">
                  <c:v>1992</c:v>
                </c:pt>
                <c:pt idx="14">
                  <c:v>1994</c:v>
                </c:pt>
                <c:pt idx="16">
                  <c:v>1996</c:v>
                </c:pt>
                <c:pt idx="18">
                  <c:v>1998</c:v>
                </c:pt>
                <c:pt idx="20">
                  <c:v>2000</c:v>
                </c:pt>
                <c:pt idx="22">
                  <c:v>2002</c:v>
                </c:pt>
                <c:pt idx="24">
                  <c:v>2004</c:v>
                </c:pt>
                <c:pt idx="26">
                  <c:v>2006</c:v>
                </c:pt>
                <c:pt idx="28">
                  <c:v>2008</c:v>
                </c:pt>
                <c:pt idx="30">
                  <c:v>2010</c:v>
                </c:pt>
              </c:strCache>
            </c:strRef>
          </c:cat>
          <c:val>
            <c:numRef>
              <c:f>Sheet1!$B$8:$AF$8</c:f>
              <c:numCache>
                <c:formatCode>General</c:formatCode>
                <c:ptCount val="31"/>
                <c:pt idx="0">
                  <c:v>7.399</c:v>
                </c:pt>
                <c:pt idx="1">
                  <c:v>7.46499999999999</c:v>
                </c:pt>
                <c:pt idx="2">
                  <c:v>7.617999999999988</c:v>
                </c:pt>
                <c:pt idx="3">
                  <c:v>8.024000000000001</c:v>
                </c:pt>
                <c:pt idx="4">
                  <c:v>7.756</c:v>
                </c:pt>
                <c:pt idx="5">
                  <c:v>7.76</c:v>
                </c:pt>
                <c:pt idx="6">
                  <c:v>7.952</c:v>
                </c:pt>
                <c:pt idx="7">
                  <c:v>8.179</c:v>
                </c:pt>
                <c:pt idx="8">
                  <c:v>8.233000000000001</c:v>
                </c:pt>
                <c:pt idx="9">
                  <c:v>8.26</c:v>
                </c:pt>
                <c:pt idx="10">
                  <c:v>8.193000000000001</c:v>
                </c:pt>
                <c:pt idx="11">
                  <c:v>8.864</c:v>
                </c:pt>
                <c:pt idx="12">
                  <c:v>9.272</c:v>
                </c:pt>
                <c:pt idx="13">
                  <c:v>9.357000000000004</c:v>
                </c:pt>
                <c:pt idx="14">
                  <c:v>9.44</c:v>
                </c:pt>
                <c:pt idx="15">
                  <c:v>9.572</c:v>
                </c:pt>
                <c:pt idx="16">
                  <c:v>9.947000000000001</c:v>
                </c:pt>
                <c:pt idx="17">
                  <c:v>9.951</c:v>
                </c:pt>
                <c:pt idx="18">
                  <c:v>10.073</c:v>
                </c:pt>
                <c:pt idx="19">
                  <c:v>10.202</c:v>
                </c:pt>
                <c:pt idx="20">
                  <c:v>10.151</c:v>
                </c:pt>
                <c:pt idx="21">
                  <c:v>10.59</c:v>
                </c:pt>
                <c:pt idx="22">
                  <c:v>10.913</c:v>
                </c:pt>
                <c:pt idx="23">
                  <c:v>11.255</c:v>
                </c:pt>
                <c:pt idx="24">
                  <c:v>11.3</c:v>
                </c:pt>
                <c:pt idx="25">
                  <c:v>11.221</c:v>
                </c:pt>
                <c:pt idx="26">
                  <c:v>10.758</c:v>
                </c:pt>
                <c:pt idx="27">
                  <c:v>10.596</c:v>
                </c:pt>
                <c:pt idx="28">
                  <c:v>10.741</c:v>
                </c:pt>
                <c:pt idx="29">
                  <c:v>11.394</c:v>
                </c:pt>
                <c:pt idx="30">
                  <c:v>11.4</c:v>
                </c:pt>
              </c:numCache>
            </c:numRef>
          </c:val>
          <c:smooth val="0"/>
        </c:ser>
        <c:ser>
          <c:idx val="3"/>
          <c:order val="6"/>
          <c:tx>
            <c:strRef>
              <c:f>Sheet1!$A$11</c:f>
              <c:strCache>
                <c:ptCount val="1"/>
                <c:pt idx="0">
                  <c:v>UK</c:v>
                </c:pt>
              </c:strCache>
            </c:strRef>
          </c:tx>
          <c:spPr>
            <a:ln w="12027">
              <a:solidFill>
                <a:srgbClr val="66FF33"/>
              </a:solidFill>
              <a:prstDash val="solid"/>
            </a:ln>
          </c:spPr>
          <c:marker>
            <c:symbol val="square"/>
            <c:size val="4"/>
            <c:spPr>
              <a:solidFill>
                <a:srgbClr val="66FF33"/>
              </a:solidFill>
              <a:ln>
                <a:solidFill>
                  <a:srgbClr val="66FF33"/>
                </a:solidFill>
                <a:prstDash val="solid"/>
              </a:ln>
            </c:spPr>
          </c:marker>
          <c:cat>
            <c:strRef>
              <c:f>Sheet1!$B$1:$AF$1</c:f>
              <c:strCache>
                <c:ptCount val="31"/>
                <c:pt idx="0">
                  <c:v>1980</c:v>
                </c:pt>
                <c:pt idx="2">
                  <c:v>1982</c:v>
                </c:pt>
                <c:pt idx="4">
                  <c:v>1984</c:v>
                </c:pt>
                <c:pt idx="6">
                  <c:v>1986</c:v>
                </c:pt>
                <c:pt idx="8">
                  <c:v>1988</c:v>
                </c:pt>
                <c:pt idx="10">
                  <c:v>1990</c:v>
                </c:pt>
                <c:pt idx="12">
                  <c:v>1992</c:v>
                </c:pt>
                <c:pt idx="14">
                  <c:v>1994</c:v>
                </c:pt>
                <c:pt idx="16">
                  <c:v>1996</c:v>
                </c:pt>
                <c:pt idx="18">
                  <c:v>1998</c:v>
                </c:pt>
                <c:pt idx="20">
                  <c:v>2000</c:v>
                </c:pt>
                <c:pt idx="22">
                  <c:v>2002</c:v>
                </c:pt>
                <c:pt idx="24">
                  <c:v>2004</c:v>
                </c:pt>
                <c:pt idx="26">
                  <c:v>2006</c:v>
                </c:pt>
                <c:pt idx="28">
                  <c:v>2008</c:v>
                </c:pt>
                <c:pt idx="30">
                  <c:v>2010</c:v>
                </c:pt>
              </c:strCache>
            </c:strRef>
          </c:cat>
          <c:val>
            <c:numRef>
              <c:f>Sheet1!$B$11:$AF$11</c:f>
              <c:numCache>
                <c:formatCode>General</c:formatCode>
                <c:ptCount val="31"/>
                <c:pt idx="0">
                  <c:v>5.583</c:v>
                </c:pt>
                <c:pt idx="1">
                  <c:v>5.868999999999989</c:v>
                </c:pt>
                <c:pt idx="2">
                  <c:v>5.72</c:v>
                </c:pt>
                <c:pt idx="3">
                  <c:v>5.93</c:v>
                </c:pt>
                <c:pt idx="4">
                  <c:v>5.85599999999999</c:v>
                </c:pt>
                <c:pt idx="5">
                  <c:v>5.766</c:v>
                </c:pt>
                <c:pt idx="6">
                  <c:v>5.775</c:v>
                </c:pt>
                <c:pt idx="7">
                  <c:v>5.861999999999996</c:v>
                </c:pt>
                <c:pt idx="8">
                  <c:v>5.787</c:v>
                </c:pt>
                <c:pt idx="9">
                  <c:v>5.820999999999989</c:v>
                </c:pt>
                <c:pt idx="10">
                  <c:v>5.883999999999999</c:v>
                </c:pt>
                <c:pt idx="11">
                  <c:v>6.317999999999989</c:v>
                </c:pt>
                <c:pt idx="12">
                  <c:v>6.793</c:v>
                </c:pt>
                <c:pt idx="13">
                  <c:v>6.814999999999988</c:v>
                </c:pt>
                <c:pt idx="14">
                  <c:v>6.89</c:v>
                </c:pt>
                <c:pt idx="15">
                  <c:v>6.831</c:v>
                </c:pt>
                <c:pt idx="16">
                  <c:v>6.843999999999998</c:v>
                </c:pt>
                <c:pt idx="17">
                  <c:v>6.604999999999988</c:v>
                </c:pt>
                <c:pt idx="18">
                  <c:v>6.654999999999986</c:v>
                </c:pt>
                <c:pt idx="19">
                  <c:v>6.891</c:v>
                </c:pt>
                <c:pt idx="20">
                  <c:v>7.01</c:v>
                </c:pt>
                <c:pt idx="21">
                  <c:v>7.236</c:v>
                </c:pt>
                <c:pt idx="22">
                  <c:v>7.56</c:v>
                </c:pt>
                <c:pt idx="23">
                  <c:v>7.763999999999997</c:v>
                </c:pt>
                <c:pt idx="24">
                  <c:v>7.99</c:v>
                </c:pt>
                <c:pt idx="25">
                  <c:v>8.240999999999997</c:v>
                </c:pt>
                <c:pt idx="26">
                  <c:v>8.476000000000002</c:v>
                </c:pt>
                <c:pt idx="27">
                  <c:v>8.42</c:v>
                </c:pt>
                <c:pt idx="28">
                  <c:v>8.783000000000001</c:v>
                </c:pt>
                <c:pt idx="29">
                  <c:v>9.781000000000001</c:v>
                </c:pt>
                <c:pt idx="30">
                  <c:v>9.6</c:v>
                </c:pt>
              </c:numCache>
            </c:numRef>
          </c:val>
          <c:smooth val="0"/>
        </c:ser>
        <c:ser>
          <c:idx val="11"/>
          <c:order val="7"/>
          <c:tx>
            <c:strRef>
              <c:f>Sheet1!$A$13</c:f>
              <c:strCache>
                <c:ptCount val="1"/>
                <c:pt idx="0">
                  <c:v>JPN</c:v>
                </c:pt>
              </c:strCache>
            </c:strRef>
          </c:tx>
          <c:spPr>
            <a:ln w="12027">
              <a:solidFill>
                <a:srgbClr val="0070C0"/>
              </a:solidFill>
              <a:prstDash val="solid"/>
            </a:ln>
          </c:spPr>
          <c:marker>
            <c:symbol val="diamond"/>
            <c:size val="5"/>
            <c:spPr>
              <a:solidFill>
                <a:srgbClr val="0070C0"/>
              </a:solidFill>
              <a:ln>
                <a:solidFill>
                  <a:srgbClr val="0070C0"/>
                </a:solidFill>
                <a:prstDash val="solid"/>
              </a:ln>
            </c:spPr>
          </c:marker>
          <c:cat>
            <c:strRef>
              <c:f>Sheet1!$B$1:$AF$1</c:f>
              <c:strCache>
                <c:ptCount val="31"/>
                <c:pt idx="0">
                  <c:v>1980</c:v>
                </c:pt>
                <c:pt idx="2">
                  <c:v>1982</c:v>
                </c:pt>
                <c:pt idx="4">
                  <c:v>1984</c:v>
                </c:pt>
                <c:pt idx="6">
                  <c:v>1986</c:v>
                </c:pt>
                <c:pt idx="8">
                  <c:v>1988</c:v>
                </c:pt>
                <c:pt idx="10">
                  <c:v>1990</c:v>
                </c:pt>
                <c:pt idx="12">
                  <c:v>1992</c:v>
                </c:pt>
                <c:pt idx="14">
                  <c:v>1994</c:v>
                </c:pt>
                <c:pt idx="16">
                  <c:v>1996</c:v>
                </c:pt>
                <c:pt idx="18">
                  <c:v>1998</c:v>
                </c:pt>
                <c:pt idx="20">
                  <c:v>2000</c:v>
                </c:pt>
                <c:pt idx="22">
                  <c:v>2002</c:v>
                </c:pt>
                <c:pt idx="24">
                  <c:v>2004</c:v>
                </c:pt>
                <c:pt idx="26">
                  <c:v>2006</c:v>
                </c:pt>
                <c:pt idx="28">
                  <c:v>2008</c:v>
                </c:pt>
                <c:pt idx="30">
                  <c:v>2010</c:v>
                </c:pt>
              </c:strCache>
            </c:strRef>
          </c:cat>
          <c:val>
            <c:numRef>
              <c:f>Sheet1!$B$13:$AF$13</c:f>
              <c:numCache>
                <c:formatCode>General</c:formatCode>
                <c:ptCount val="31"/>
                <c:pt idx="0">
                  <c:v>6.448</c:v>
                </c:pt>
                <c:pt idx="1">
                  <c:v>6.519</c:v>
                </c:pt>
                <c:pt idx="2">
                  <c:v>6.68</c:v>
                </c:pt>
                <c:pt idx="3">
                  <c:v>6.785</c:v>
                </c:pt>
                <c:pt idx="4">
                  <c:v>6.582</c:v>
                </c:pt>
                <c:pt idx="5">
                  <c:v>6.64599999999999</c:v>
                </c:pt>
                <c:pt idx="6">
                  <c:v>6.597999999999995</c:v>
                </c:pt>
                <c:pt idx="7">
                  <c:v>6.607999999999989</c:v>
                </c:pt>
                <c:pt idx="8">
                  <c:v>6.311999999999998</c:v>
                </c:pt>
                <c:pt idx="9">
                  <c:v>6.059</c:v>
                </c:pt>
                <c:pt idx="10">
                  <c:v>5.896999999999998</c:v>
                </c:pt>
                <c:pt idx="11">
                  <c:v>5.939</c:v>
                </c:pt>
                <c:pt idx="12">
                  <c:v>6.204</c:v>
                </c:pt>
                <c:pt idx="13">
                  <c:v>6.483</c:v>
                </c:pt>
                <c:pt idx="14">
                  <c:v>6.76</c:v>
                </c:pt>
                <c:pt idx="15">
                  <c:v>6.896999999999998</c:v>
                </c:pt>
                <c:pt idx="16">
                  <c:v>7.049</c:v>
                </c:pt>
                <c:pt idx="17">
                  <c:v>6.992</c:v>
                </c:pt>
                <c:pt idx="18">
                  <c:v>7.284</c:v>
                </c:pt>
                <c:pt idx="19">
                  <c:v>7.549</c:v>
                </c:pt>
                <c:pt idx="20">
                  <c:v>7.707</c:v>
                </c:pt>
                <c:pt idx="21">
                  <c:v>7.929</c:v>
                </c:pt>
                <c:pt idx="22">
                  <c:v>7.983</c:v>
                </c:pt>
                <c:pt idx="23">
                  <c:v>8.127999999999998</c:v>
                </c:pt>
                <c:pt idx="24">
                  <c:v>8.081000000000001</c:v>
                </c:pt>
                <c:pt idx="25">
                  <c:v>8.217000000000001</c:v>
                </c:pt>
                <c:pt idx="26">
                  <c:v>8.188000000000001</c:v>
                </c:pt>
                <c:pt idx="27">
                  <c:v>8.189</c:v>
                </c:pt>
                <c:pt idx="28">
                  <c:v>8.5</c:v>
                </c:pt>
                <c:pt idx="29">
                  <c:v>9.5</c:v>
                </c:pt>
              </c:numCache>
            </c:numRef>
          </c:val>
          <c:smooth val="0"/>
        </c:ser>
        <c:ser>
          <c:idx val="5"/>
          <c:order val="8"/>
          <c:tx>
            <c:strRef>
              <c:f>Sheet1!$A$14</c:f>
              <c:strCache>
                <c:ptCount val="1"/>
                <c:pt idx="0">
                  <c:v>AUS</c:v>
                </c:pt>
              </c:strCache>
            </c:strRef>
          </c:tx>
          <c:spPr>
            <a:ln>
              <a:solidFill>
                <a:srgbClr val="C00000"/>
              </a:solidFill>
            </a:ln>
          </c:spPr>
          <c:marker>
            <c:symbol val="x"/>
            <c:size val="4"/>
            <c:spPr>
              <a:solidFill>
                <a:srgbClr val="C00000"/>
              </a:solidFill>
              <a:ln>
                <a:solidFill>
                  <a:srgbClr val="C00000"/>
                </a:solidFill>
              </a:ln>
            </c:spPr>
          </c:marker>
          <c:cat>
            <c:strRef>
              <c:f>Sheet1!$B$1:$AF$1</c:f>
              <c:strCache>
                <c:ptCount val="31"/>
                <c:pt idx="0">
                  <c:v>1980</c:v>
                </c:pt>
                <c:pt idx="2">
                  <c:v>1982</c:v>
                </c:pt>
                <c:pt idx="4">
                  <c:v>1984</c:v>
                </c:pt>
                <c:pt idx="6">
                  <c:v>1986</c:v>
                </c:pt>
                <c:pt idx="8">
                  <c:v>1988</c:v>
                </c:pt>
                <c:pt idx="10">
                  <c:v>1990</c:v>
                </c:pt>
                <c:pt idx="12">
                  <c:v>1992</c:v>
                </c:pt>
                <c:pt idx="14">
                  <c:v>1994</c:v>
                </c:pt>
                <c:pt idx="16">
                  <c:v>1996</c:v>
                </c:pt>
                <c:pt idx="18">
                  <c:v>1998</c:v>
                </c:pt>
                <c:pt idx="20">
                  <c:v>2000</c:v>
                </c:pt>
                <c:pt idx="22">
                  <c:v>2002</c:v>
                </c:pt>
                <c:pt idx="24">
                  <c:v>2004</c:v>
                </c:pt>
                <c:pt idx="26">
                  <c:v>2006</c:v>
                </c:pt>
                <c:pt idx="28">
                  <c:v>2008</c:v>
                </c:pt>
                <c:pt idx="30">
                  <c:v>2010</c:v>
                </c:pt>
              </c:strCache>
            </c:strRef>
          </c:cat>
          <c:val>
            <c:numRef>
              <c:f>Sheet1!$B$14:$AF$14</c:f>
              <c:numCache>
                <c:formatCode>General</c:formatCode>
                <c:ptCount val="31"/>
                <c:pt idx="0">
                  <c:v>6.05799999999999</c:v>
                </c:pt>
                <c:pt idx="1">
                  <c:v>5.998</c:v>
                </c:pt>
                <c:pt idx="2">
                  <c:v>6.254999999999995</c:v>
                </c:pt>
                <c:pt idx="3">
                  <c:v>6.239</c:v>
                </c:pt>
                <c:pt idx="4">
                  <c:v>6.24</c:v>
                </c:pt>
                <c:pt idx="5">
                  <c:v>6.364999999999986</c:v>
                </c:pt>
                <c:pt idx="6">
                  <c:v>6.59</c:v>
                </c:pt>
                <c:pt idx="7">
                  <c:v>6.382</c:v>
                </c:pt>
                <c:pt idx="8">
                  <c:v>6.335</c:v>
                </c:pt>
                <c:pt idx="9">
                  <c:v>6.382</c:v>
                </c:pt>
                <c:pt idx="10">
                  <c:v>6.704</c:v>
                </c:pt>
                <c:pt idx="11">
                  <c:v>6.985</c:v>
                </c:pt>
                <c:pt idx="12">
                  <c:v>7.091</c:v>
                </c:pt>
                <c:pt idx="13">
                  <c:v>7.146999999999998</c:v>
                </c:pt>
                <c:pt idx="14">
                  <c:v>7.179</c:v>
                </c:pt>
                <c:pt idx="15">
                  <c:v>7.219</c:v>
                </c:pt>
                <c:pt idx="16">
                  <c:v>7.408</c:v>
                </c:pt>
                <c:pt idx="17">
                  <c:v>7.463999999999999</c:v>
                </c:pt>
                <c:pt idx="18">
                  <c:v>7.633</c:v>
                </c:pt>
                <c:pt idx="19">
                  <c:v>7.75499999999999</c:v>
                </c:pt>
                <c:pt idx="20">
                  <c:v>8.032</c:v>
                </c:pt>
                <c:pt idx="21">
                  <c:v>8.117000000000001</c:v>
                </c:pt>
                <c:pt idx="22">
                  <c:v>8.354000000000002</c:v>
                </c:pt>
                <c:pt idx="23">
                  <c:v>8.286000000000001</c:v>
                </c:pt>
                <c:pt idx="24">
                  <c:v>8.540999999999998</c:v>
                </c:pt>
                <c:pt idx="25">
                  <c:v>8.43</c:v>
                </c:pt>
                <c:pt idx="26">
                  <c:v>8.458</c:v>
                </c:pt>
                <c:pt idx="27">
                  <c:v>8.507000000000001</c:v>
                </c:pt>
                <c:pt idx="28">
                  <c:v>8.742000000000001</c:v>
                </c:pt>
                <c:pt idx="29">
                  <c:v>9.1</c:v>
                </c:pt>
              </c:numCache>
            </c:numRef>
          </c:val>
          <c:smooth val="0"/>
        </c:ser>
        <c:dLbls>
          <c:showLegendKey val="0"/>
          <c:showVal val="0"/>
          <c:showCatName val="0"/>
          <c:showSerName val="0"/>
          <c:showPercent val="0"/>
          <c:showBubbleSize val="0"/>
        </c:dLbls>
        <c:marker val="1"/>
        <c:smooth val="0"/>
        <c:axId val="2120165592"/>
        <c:axId val="2120171288"/>
      </c:lineChart>
      <c:catAx>
        <c:axId val="2120165592"/>
        <c:scaling>
          <c:orientation val="minMax"/>
        </c:scaling>
        <c:delete val="0"/>
        <c:axPos val="b"/>
        <c:numFmt formatCode="General" sourceLinked="1"/>
        <c:majorTickMark val="out"/>
        <c:minorTickMark val="none"/>
        <c:tickLblPos val="nextTo"/>
        <c:spPr>
          <a:ln w="3007">
            <a:solidFill>
              <a:schemeClr val="tx1"/>
            </a:solidFill>
            <a:prstDash val="solid"/>
          </a:ln>
        </c:spPr>
        <c:txPr>
          <a:bodyPr rot="-5400000" vert="horz"/>
          <a:lstStyle/>
          <a:p>
            <a:pPr>
              <a:defRPr sz="1050" b="1" i="0" u="none" strike="noStrike" baseline="0">
                <a:solidFill>
                  <a:schemeClr val="tx1"/>
                </a:solidFill>
                <a:latin typeface="Arial"/>
                <a:ea typeface="Arial"/>
                <a:cs typeface="Arial"/>
              </a:defRPr>
            </a:pPr>
            <a:endParaRPr lang="en-US"/>
          </a:p>
        </c:txPr>
        <c:crossAx val="2120171288"/>
        <c:crosses val="autoZero"/>
        <c:auto val="1"/>
        <c:lblAlgn val="ctr"/>
        <c:lblOffset val="100"/>
        <c:tickLblSkip val="1"/>
        <c:tickMarkSkip val="1"/>
        <c:noMultiLvlLbl val="0"/>
      </c:catAx>
      <c:valAx>
        <c:axId val="2120171288"/>
        <c:scaling>
          <c:orientation val="minMax"/>
          <c:max val="18.0"/>
          <c:min val="0.0"/>
        </c:scaling>
        <c:delete val="0"/>
        <c:axPos val="l"/>
        <c:numFmt formatCode="General" sourceLinked="1"/>
        <c:majorTickMark val="out"/>
        <c:minorTickMark val="none"/>
        <c:tickLblPos val="nextTo"/>
        <c:spPr>
          <a:ln w="3007">
            <a:solidFill>
              <a:schemeClr val="tx1"/>
            </a:solidFill>
            <a:prstDash val="solid"/>
          </a:ln>
        </c:spPr>
        <c:txPr>
          <a:bodyPr rot="0" vert="horz"/>
          <a:lstStyle/>
          <a:p>
            <a:pPr>
              <a:defRPr sz="1326" b="1" i="0" u="none" strike="noStrike" baseline="0">
                <a:solidFill>
                  <a:schemeClr val="tx1"/>
                </a:solidFill>
                <a:latin typeface="Arial"/>
                <a:ea typeface="Arial"/>
                <a:cs typeface="Arial"/>
              </a:defRPr>
            </a:pPr>
            <a:endParaRPr lang="en-US"/>
          </a:p>
        </c:txPr>
        <c:crossAx val="2120165592"/>
        <c:crosses val="autoZero"/>
        <c:crossBetween val="between"/>
        <c:majorUnit val="2.0"/>
      </c:valAx>
      <c:spPr>
        <a:noFill/>
        <a:ln w="24053">
          <a:noFill/>
        </a:ln>
      </c:spPr>
    </c:plotArea>
    <c:legend>
      <c:legendPos val="r"/>
      <c:legendEntry>
        <c:idx val="6"/>
        <c:txPr>
          <a:bodyPr/>
          <a:lstStyle/>
          <a:p>
            <a:pPr>
              <a:defRPr sz="1200" b="1" i="0" u="none" strike="noStrike" baseline="0">
                <a:solidFill>
                  <a:schemeClr val="tx1"/>
                </a:solidFill>
                <a:latin typeface="Arial"/>
                <a:ea typeface="Arial"/>
                <a:cs typeface="Arial"/>
              </a:defRPr>
            </a:pPr>
            <a:endParaRPr lang="en-US"/>
          </a:p>
        </c:txPr>
      </c:legendEntry>
      <c:layout>
        <c:manualLayout>
          <c:xMode val="edge"/>
          <c:yMode val="edge"/>
          <c:x val="0.779916419742884"/>
          <c:y val="0.532886380771298"/>
          <c:w val="0.187901403628894"/>
          <c:h val="0.334116433533778"/>
        </c:manualLayout>
      </c:layout>
      <c:overlay val="0"/>
      <c:spPr>
        <a:noFill/>
        <a:ln w="24053">
          <a:noFill/>
        </a:ln>
      </c:spPr>
      <c:txPr>
        <a:bodyPr/>
        <a:lstStyle/>
        <a:p>
          <a:pPr>
            <a:defRPr sz="1200"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497" b="0" i="0" u="none" strike="noStrike" baseline="0">
          <a:solidFill>
            <a:schemeClr val="tx1"/>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862818893559562"/>
          <c:y val="0.0985537808001806"/>
          <c:w val="0.695504202269757"/>
          <c:h val="0.796682350828135"/>
        </c:manualLayout>
      </c:layout>
      <c:barChart>
        <c:barDir val="col"/>
        <c:grouping val="stacked"/>
        <c:varyColors val="0"/>
        <c:ser>
          <c:idx val="0"/>
          <c:order val="0"/>
          <c:tx>
            <c:strRef>
              <c:f>Sheet1!$B$1</c:f>
              <c:strCache>
                <c:ptCount val="1"/>
                <c:pt idx="0">
                  <c:v>Households</c:v>
                </c:pt>
              </c:strCache>
            </c:strRef>
          </c:tx>
          <c:spPr>
            <a:solidFill>
              <a:schemeClr val="accent1"/>
            </a:solidFill>
          </c:spPr>
          <c:invertIfNegative val="0"/>
          <c:dLbls>
            <c:dLbl>
              <c:idx val="0"/>
              <c:layout/>
              <c:tx>
                <c:rich>
                  <a:bodyPr/>
                  <a:lstStyle/>
                  <a:p>
                    <a:r>
                      <a:rPr lang="en-US" sz="1600" b="1" dirty="0" smtClean="0"/>
                      <a:t>28%</a:t>
                    </a:r>
                    <a:endParaRPr lang="en-US" dirty="0"/>
                  </a:p>
                </c:rich>
              </c:tx>
              <c:showLegendKey val="0"/>
              <c:showVal val="1"/>
              <c:showCatName val="0"/>
              <c:showSerName val="0"/>
              <c:showPercent val="0"/>
              <c:showBubbleSize val="0"/>
            </c:dLbl>
            <c:dLbl>
              <c:idx val="1"/>
              <c:layout/>
              <c:tx>
                <c:rich>
                  <a:bodyPr/>
                  <a:lstStyle/>
                  <a:p>
                    <a:r>
                      <a:rPr lang="en-US" sz="1600" b="1" dirty="0" smtClean="0"/>
                      <a:t>26%</a:t>
                    </a:r>
                    <a:endParaRPr lang="en-US" dirty="0"/>
                  </a:p>
                </c:rich>
              </c:tx>
              <c:showLegendKey val="0"/>
              <c:showVal val="1"/>
              <c:showCatName val="0"/>
              <c:showSerName val="0"/>
              <c:showPercent val="0"/>
              <c:showBubbleSize val="0"/>
            </c:dLbl>
            <c:dLbl>
              <c:idx val="2"/>
              <c:layout/>
              <c:tx>
                <c:rich>
                  <a:bodyPr/>
                  <a:lstStyle/>
                  <a:p>
                    <a:r>
                      <a:rPr lang="en-US" sz="1600" b="1" dirty="0" smtClean="0"/>
                      <a:t>26%</a:t>
                    </a:r>
                    <a:endParaRPr lang="en-US" dirty="0"/>
                  </a:p>
                </c:rich>
              </c:tx>
              <c:showLegendKey val="0"/>
              <c:showVal val="1"/>
              <c:showCatName val="0"/>
              <c:showSerName val="0"/>
              <c:showPercent val="0"/>
              <c:showBubbleSize val="0"/>
            </c:dLbl>
            <c:txPr>
              <a:bodyPr/>
              <a:lstStyle/>
              <a:p>
                <a:pPr>
                  <a:defRPr sz="1600" b="1"/>
                </a:pPr>
                <a:endParaRPr lang="en-US"/>
              </a:p>
            </c:txPr>
            <c:showLegendKey val="0"/>
            <c:showVal val="1"/>
            <c:showCatName val="0"/>
            <c:showSerName val="0"/>
            <c:showPercent val="0"/>
            <c:showBubbleSize val="0"/>
            <c:showLeaderLines val="0"/>
          </c:dLbls>
          <c:cat>
            <c:numRef>
              <c:f>Sheet1!$A$2:$A$4</c:f>
              <c:numCache>
                <c:formatCode>General</c:formatCode>
                <c:ptCount val="3"/>
                <c:pt idx="0">
                  <c:v>2013.0</c:v>
                </c:pt>
                <c:pt idx="1">
                  <c:v>2018.0</c:v>
                </c:pt>
                <c:pt idx="2">
                  <c:v>2023.0</c:v>
                </c:pt>
              </c:numCache>
            </c:numRef>
          </c:cat>
          <c:val>
            <c:numRef>
              <c:f>Sheet1!$B$2:$B$4</c:f>
              <c:numCache>
                <c:formatCode>General</c:formatCode>
                <c:ptCount val="3"/>
                <c:pt idx="0">
                  <c:v>821.421832347352</c:v>
                </c:pt>
                <c:pt idx="1">
                  <c:v>1048.317297284552</c:v>
                </c:pt>
                <c:pt idx="2">
                  <c:v>1410.798466943567</c:v>
                </c:pt>
              </c:numCache>
            </c:numRef>
          </c:val>
        </c:ser>
        <c:ser>
          <c:idx val="1"/>
          <c:order val="1"/>
          <c:tx>
            <c:strRef>
              <c:f>Sheet1!$C$1</c:f>
              <c:strCache>
                <c:ptCount val="1"/>
                <c:pt idx="0">
                  <c:v>Private employers (including "other private revenue")</c:v>
                </c:pt>
              </c:strCache>
            </c:strRef>
          </c:tx>
          <c:spPr>
            <a:solidFill>
              <a:srgbClr val="00B0F0"/>
            </a:solidFill>
          </c:spPr>
          <c:invertIfNegative val="0"/>
          <c:dLbls>
            <c:dLbl>
              <c:idx val="0"/>
              <c:layout/>
              <c:tx>
                <c:rich>
                  <a:bodyPr/>
                  <a:lstStyle/>
                  <a:p>
                    <a:r>
                      <a:rPr lang="en-US" sz="1600" b="1" dirty="0" smtClean="0"/>
                      <a:t>26%</a:t>
                    </a:r>
                    <a:endParaRPr lang="en-US" dirty="0"/>
                  </a:p>
                </c:rich>
              </c:tx>
              <c:showLegendKey val="0"/>
              <c:showVal val="1"/>
              <c:showCatName val="0"/>
              <c:showSerName val="0"/>
              <c:showPercent val="0"/>
              <c:showBubbleSize val="0"/>
            </c:dLbl>
            <c:dLbl>
              <c:idx val="1"/>
              <c:layout/>
              <c:tx>
                <c:rich>
                  <a:bodyPr/>
                  <a:lstStyle/>
                  <a:p>
                    <a:r>
                      <a:rPr lang="en-US" sz="1600" b="1" dirty="0" smtClean="0"/>
                      <a:t>25%</a:t>
                    </a:r>
                    <a:endParaRPr lang="en-US" dirty="0"/>
                  </a:p>
                </c:rich>
              </c:tx>
              <c:showLegendKey val="0"/>
              <c:showVal val="1"/>
              <c:showCatName val="0"/>
              <c:showSerName val="0"/>
              <c:showPercent val="0"/>
              <c:showBubbleSize val="0"/>
            </c:dLbl>
            <c:dLbl>
              <c:idx val="2"/>
              <c:layout/>
              <c:tx>
                <c:rich>
                  <a:bodyPr/>
                  <a:lstStyle/>
                  <a:p>
                    <a:r>
                      <a:rPr lang="en-US" sz="1600" b="1" dirty="0" smtClean="0"/>
                      <a:t>24%</a:t>
                    </a:r>
                    <a:endParaRPr lang="en-US" dirty="0"/>
                  </a:p>
                </c:rich>
              </c:tx>
              <c:showLegendKey val="0"/>
              <c:showVal val="1"/>
              <c:showCatName val="0"/>
              <c:showSerName val="0"/>
              <c:showPercent val="0"/>
              <c:showBubbleSize val="0"/>
            </c:dLbl>
            <c:txPr>
              <a:bodyPr/>
              <a:lstStyle/>
              <a:p>
                <a:pPr>
                  <a:defRPr sz="1600" b="1"/>
                </a:pPr>
                <a:endParaRPr lang="en-US"/>
              </a:p>
            </c:txPr>
            <c:showLegendKey val="0"/>
            <c:showVal val="1"/>
            <c:showCatName val="0"/>
            <c:showSerName val="0"/>
            <c:showPercent val="0"/>
            <c:showBubbleSize val="0"/>
            <c:showLeaderLines val="0"/>
          </c:dLbls>
          <c:cat>
            <c:numRef>
              <c:f>Sheet1!$A$2:$A$4</c:f>
              <c:numCache>
                <c:formatCode>General</c:formatCode>
                <c:ptCount val="3"/>
                <c:pt idx="0">
                  <c:v>2013.0</c:v>
                </c:pt>
                <c:pt idx="1">
                  <c:v>2018.0</c:v>
                </c:pt>
                <c:pt idx="2">
                  <c:v>2023.0</c:v>
                </c:pt>
              </c:numCache>
            </c:numRef>
          </c:cat>
          <c:val>
            <c:numRef>
              <c:f>Sheet1!$C$2:$C$4</c:f>
              <c:numCache>
                <c:formatCode>General</c:formatCode>
                <c:ptCount val="3"/>
                <c:pt idx="0">
                  <c:v>767.144840023229</c:v>
                </c:pt>
                <c:pt idx="1">
                  <c:v>989.733830234692</c:v>
                </c:pt>
                <c:pt idx="2">
                  <c:v>1306.902455812064</c:v>
                </c:pt>
              </c:numCache>
            </c:numRef>
          </c:val>
        </c:ser>
        <c:ser>
          <c:idx val="2"/>
          <c:order val="2"/>
          <c:tx>
            <c:strRef>
              <c:f>Sheet1!$D$1</c:f>
              <c:strCache>
                <c:ptCount val="1"/>
                <c:pt idx="0">
                  <c:v>State and local government</c:v>
                </c:pt>
              </c:strCache>
            </c:strRef>
          </c:tx>
          <c:spPr>
            <a:solidFill>
              <a:srgbClr val="FF0000">
                <a:alpha val="69000"/>
              </a:srgbClr>
            </a:solidFill>
          </c:spPr>
          <c:invertIfNegative val="0"/>
          <c:dLbls>
            <c:dLbl>
              <c:idx val="0"/>
              <c:layout/>
              <c:tx>
                <c:rich>
                  <a:bodyPr/>
                  <a:lstStyle/>
                  <a:p>
                    <a:r>
                      <a:rPr lang="en-US" sz="1600" b="1" baseline="0" dirty="0" smtClean="0">
                        <a:solidFill>
                          <a:schemeClr val="tx1"/>
                        </a:solidFill>
                      </a:rPr>
                      <a:t>18%</a:t>
                    </a:r>
                    <a:endParaRPr lang="en-US" dirty="0"/>
                  </a:p>
                </c:rich>
              </c:tx>
              <c:showLegendKey val="0"/>
              <c:showVal val="1"/>
              <c:showCatName val="0"/>
              <c:showSerName val="0"/>
              <c:showPercent val="0"/>
              <c:showBubbleSize val="0"/>
            </c:dLbl>
            <c:dLbl>
              <c:idx val="1"/>
              <c:layout/>
              <c:tx>
                <c:rich>
                  <a:bodyPr/>
                  <a:lstStyle/>
                  <a:p>
                    <a:r>
                      <a:rPr lang="en-US" sz="1600" b="1" baseline="0" dirty="0" smtClean="0">
                        <a:solidFill>
                          <a:schemeClr val="tx1"/>
                        </a:solidFill>
                      </a:rPr>
                      <a:t>18%</a:t>
                    </a:r>
                    <a:endParaRPr lang="en-US" dirty="0"/>
                  </a:p>
                </c:rich>
              </c:tx>
              <c:showLegendKey val="0"/>
              <c:showVal val="1"/>
              <c:showCatName val="0"/>
              <c:showSerName val="0"/>
              <c:showPercent val="0"/>
              <c:showBubbleSize val="0"/>
            </c:dLbl>
            <c:dLbl>
              <c:idx val="2"/>
              <c:layout/>
              <c:tx>
                <c:rich>
                  <a:bodyPr/>
                  <a:lstStyle/>
                  <a:p>
                    <a:r>
                      <a:rPr lang="en-US" sz="1600" b="1" baseline="0" dirty="0" smtClean="0">
                        <a:solidFill>
                          <a:schemeClr val="tx1"/>
                        </a:solidFill>
                      </a:rPr>
                      <a:t>18%</a:t>
                    </a:r>
                    <a:endParaRPr lang="en-US" dirty="0"/>
                  </a:p>
                </c:rich>
              </c:tx>
              <c:showLegendKey val="0"/>
              <c:showVal val="1"/>
              <c:showCatName val="0"/>
              <c:showSerName val="0"/>
              <c:showPercent val="0"/>
              <c:showBubbleSize val="0"/>
            </c:dLbl>
            <c:spPr>
              <a:noFill/>
            </c:spPr>
            <c:txPr>
              <a:bodyPr/>
              <a:lstStyle/>
              <a:p>
                <a:pPr>
                  <a:defRPr sz="1600" b="1" baseline="0">
                    <a:solidFill>
                      <a:schemeClr val="tx1"/>
                    </a:solidFill>
                  </a:defRPr>
                </a:pPr>
                <a:endParaRPr lang="en-US"/>
              </a:p>
            </c:txPr>
            <c:showLegendKey val="0"/>
            <c:showVal val="1"/>
            <c:showCatName val="0"/>
            <c:showSerName val="0"/>
            <c:showPercent val="0"/>
            <c:showBubbleSize val="0"/>
            <c:showLeaderLines val="0"/>
          </c:dLbls>
          <c:cat>
            <c:numRef>
              <c:f>Sheet1!$A$2:$A$4</c:f>
              <c:numCache>
                <c:formatCode>General</c:formatCode>
                <c:ptCount val="3"/>
                <c:pt idx="0">
                  <c:v>2013.0</c:v>
                </c:pt>
                <c:pt idx="1">
                  <c:v>2018.0</c:v>
                </c:pt>
                <c:pt idx="2">
                  <c:v>2023.0</c:v>
                </c:pt>
              </c:numCache>
            </c:numRef>
          </c:cat>
          <c:val>
            <c:numRef>
              <c:f>Sheet1!$D$2:$D$4</c:f>
              <c:numCache>
                <c:formatCode>General</c:formatCode>
                <c:ptCount val="3"/>
                <c:pt idx="0">
                  <c:v>539.8179567087429</c:v>
                </c:pt>
                <c:pt idx="1">
                  <c:v>722.3012735999644</c:v>
                </c:pt>
                <c:pt idx="2">
                  <c:v>995.2144224175548</c:v>
                </c:pt>
              </c:numCache>
            </c:numRef>
          </c:val>
        </c:ser>
        <c:ser>
          <c:idx val="3"/>
          <c:order val="3"/>
          <c:tx>
            <c:strRef>
              <c:f>Sheet1!$E$1</c:f>
              <c:strCache>
                <c:ptCount val="1"/>
                <c:pt idx="0">
                  <c:v>Federal government</c:v>
                </c:pt>
              </c:strCache>
            </c:strRef>
          </c:tx>
          <c:spPr>
            <a:solidFill>
              <a:srgbClr val="FFC000"/>
            </a:solidFill>
          </c:spPr>
          <c:invertIfNegative val="0"/>
          <c:dLbls>
            <c:dLbl>
              <c:idx val="0"/>
              <c:layout/>
              <c:tx>
                <c:rich>
                  <a:bodyPr/>
                  <a:lstStyle/>
                  <a:p>
                    <a:r>
                      <a:rPr lang="en-US" sz="1600" b="1" dirty="0" smtClean="0"/>
                      <a:t>28%</a:t>
                    </a:r>
                    <a:endParaRPr lang="en-US" dirty="0"/>
                  </a:p>
                </c:rich>
              </c:tx>
              <c:showLegendKey val="0"/>
              <c:showVal val="1"/>
              <c:showCatName val="0"/>
              <c:showSerName val="0"/>
              <c:showPercent val="0"/>
              <c:showBubbleSize val="0"/>
            </c:dLbl>
            <c:dLbl>
              <c:idx val="1"/>
              <c:layout/>
              <c:tx>
                <c:rich>
                  <a:bodyPr/>
                  <a:lstStyle/>
                  <a:p>
                    <a:r>
                      <a:rPr lang="en-US" sz="1600" b="1" dirty="0" smtClean="0"/>
                      <a:t>31%</a:t>
                    </a:r>
                    <a:endParaRPr lang="en-US" dirty="0"/>
                  </a:p>
                </c:rich>
              </c:tx>
              <c:showLegendKey val="0"/>
              <c:showVal val="1"/>
              <c:showCatName val="0"/>
              <c:showSerName val="0"/>
              <c:showPercent val="0"/>
              <c:showBubbleSize val="0"/>
            </c:dLbl>
            <c:dLbl>
              <c:idx val="2"/>
              <c:layout/>
              <c:tx>
                <c:rich>
                  <a:bodyPr/>
                  <a:lstStyle/>
                  <a:p>
                    <a:r>
                      <a:rPr lang="en-US" sz="1600" b="1" dirty="0" smtClean="0"/>
                      <a:t>32%</a:t>
                    </a:r>
                    <a:endParaRPr lang="en-US" dirty="0"/>
                  </a:p>
                </c:rich>
              </c:tx>
              <c:showLegendKey val="0"/>
              <c:showVal val="1"/>
              <c:showCatName val="0"/>
              <c:showSerName val="0"/>
              <c:showPercent val="0"/>
              <c:showBubbleSize val="0"/>
            </c:dLbl>
            <c:txPr>
              <a:bodyPr/>
              <a:lstStyle/>
              <a:p>
                <a:pPr>
                  <a:defRPr sz="1600" b="1"/>
                </a:pPr>
                <a:endParaRPr lang="en-US"/>
              </a:p>
            </c:txPr>
            <c:showLegendKey val="0"/>
            <c:showVal val="1"/>
            <c:showCatName val="0"/>
            <c:showSerName val="0"/>
            <c:showPercent val="0"/>
            <c:showBubbleSize val="0"/>
            <c:showLeaderLines val="0"/>
          </c:dLbls>
          <c:cat>
            <c:numRef>
              <c:f>Sheet1!$A$2:$A$4</c:f>
              <c:numCache>
                <c:formatCode>General</c:formatCode>
                <c:ptCount val="3"/>
                <c:pt idx="0">
                  <c:v>2013.0</c:v>
                </c:pt>
                <c:pt idx="1">
                  <c:v>2018.0</c:v>
                </c:pt>
                <c:pt idx="2">
                  <c:v>2023.0</c:v>
                </c:pt>
              </c:numCache>
            </c:numRef>
          </c:cat>
          <c:val>
            <c:numRef>
              <c:f>Sheet1!$E$2:$E$4</c:f>
              <c:numCache>
                <c:formatCode>General</c:formatCode>
                <c:ptCount val="3"/>
                <c:pt idx="0">
                  <c:v>813.4304309207132</c:v>
                </c:pt>
                <c:pt idx="1">
                  <c:v>1222.050948452057</c:v>
                </c:pt>
                <c:pt idx="2">
                  <c:v>1755.29576701118</c:v>
                </c:pt>
              </c:numCache>
            </c:numRef>
          </c:val>
        </c:ser>
        <c:dLbls>
          <c:showLegendKey val="0"/>
          <c:showVal val="0"/>
          <c:showCatName val="0"/>
          <c:showSerName val="0"/>
          <c:showPercent val="0"/>
          <c:showBubbleSize val="0"/>
        </c:dLbls>
        <c:gapWidth val="150"/>
        <c:overlap val="100"/>
        <c:axId val="-2101074904"/>
        <c:axId val="-2101071800"/>
      </c:barChart>
      <c:catAx>
        <c:axId val="-2101074904"/>
        <c:scaling>
          <c:orientation val="minMax"/>
        </c:scaling>
        <c:delete val="0"/>
        <c:axPos val="b"/>
        <c:numFmt formatCode="General" sourceLinked="1"/>
        <c:majorTickMark val="out"/>
        <c:minorTickMark val="none"/>
        <c:tickLblPos val="nextTo"/>
        <c:txPr>
          <a:bodyPr/>
          <a:lstStyle/>
          <a:p>
            <a:pPr>
              <a:defRPr sz="1600" b="1"/>
            </a:pPr>
            <a:endParaRPr lang="en-US"/>
          </a:p>
        </c:txPr>
        <c:crossAx val="-2101071800"/>
        <c:crosses val="autoZero"/>
        <c:auto val="1"/>
        <c:lblAlgn val="ctr"/>
        <c:lblOffset val="100"/>
        <c:noMultiLvlLbl val="0"/>
      </c:catAx>
      <c:valAx>
        <c:axId val="-2101071800"/>
        <c:scaling>
          <c:orientation val="minMax"/>
          <c:max val="6000.0"/>
          <c:min val="0.0"/>
        </c:scaling>
        <c:delete val="0"/>
        <c:axPos val="l"/>
        <c:majorGridlines>
          <c:spPr>
            <a:ln>
              <a:noFill/>
            </a:ln>
          </c:spPr>
        </c:majorGridlines>
        <c:numFmt formatCode="General" sourceLinked="1"/>
        <c:majorTickMark val="out"/>
        <c:minorTickMark val="none"/>
        <c:tickLblPos val="nextTo"/>
        <c:txPr>
          <a:bodyPr/>
          <a:lstStyle/>
          <a:p>
            <a:pPr>
              <a:defRPr sz="1600" b="1"/>
            </a:pPr>
            <a:endParaRPr lang="en-US"/>
          </a:p>
        </c:txPr>
        <c:crossAx val="-2101074904"/>
        <c:crosses val="autoZero"/>
        <c:crossBetween val="between"/>
        <c:majorUnit val="1000.0"/>
      </c:valAx>
    </c:plotArea>
    <c:legend>
      <c:legendPos val="r"/>
      <c:layout>
        <c:manualLayout>
          <c:xMode val="edge"/>
          <c:yMode val="edge"/>
          <c:x val="0.743335862333519"/>
          <c:y val="0.0931607883330271"/>
          <c:w val="0.246447888614282"/>
          <c:h val="0.823237632759932"/>
        </c:manualLayout>
      </c:layout>
      <c:overlay val="0"/>
      <c:spPr>
        <a:noFill/>
      </c:spPr>
      <c:txPr>
        <a:bodyPr/>
        <a:lstStyle/>
        <a:p>
          <a:pPr>
            <a:defRPr sz="1600" b="1" baseline="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627235206812723"/>
          <c:y val="0.022576518916631"/>
          <c:w val="0.921046305950966"/>
          <c:h val="0.89117062112776"/>
        </c:manualLayout>
      </c:layout>
      <c:barChart>
        <c:barDir val="col"/>
        <c:grouping val="clustered"/>
        <c:varyColors val="0"/>
        <c:ser>
          <c:idx val="0"/>
          <c:order val="0"/>
          <c:tx>
            <c:strRef>
              <c:f>Sheet1!$B$1</c:f>
              <c:strCache>
                <c:ptCount val="1"/>
                <c:pt idx="0">
                  <c:v>GDP per capita</c:v>
                </c:pt>
              </c:strCache>
            </c:strRef>
          </c:tx>
          <c:spPr>
            <a:solidFill>
              <a:schemeClr val="accent1"/>
            </a:solidFill>
          </c:spPr>
          <c:invertIfNegative val="0"/>
          <c:dLbls>
            <c:showLegendKey val="0"/>
            <c:showVal val="1"/>
            <c:showCatName val="0"/>
            <c:showSerName val="0"/>
            <c:showPercent val="0"/>
            <c:showBubbleSize val="0"/>
            <c:showLeaderLines val="0"/>
          </c:dLbls>
          <c:cat>
            <c:strRef>
              <c:f>Sheet1!$A$2:$A$3</c:f>
              <c:strCache>
                <c:ptCount val="2"/>
                <c:pt idx="0">
                  <c:v>2008–2011</c:v>
                </c:pt>
                <c:pt idx="1">
                  <c:v>2011–2021 (projected)</c:v>
                </c:pt>
              </c:strCache>
            </c:strRef>
          </c:cat>
          <c:val>
            <c:numRef>
              <c:f>Sheet1!$B$2:$B$3</c:f>
              <c:numCache>
                <c:formatCode>General</c:formatCode>
                <c:ptCount val="2"/>
                <c:pt idx="0">
                  <c:v>2.7</c:v>
                </c:pt>
                <c:pt idx="1">
                  <c:v>3.8</c:v>
                </c:pt>
              </c:numCache>
            </c:numRef>
          </c:val>
        </c:ser>
        <c:ser>
          <c:idx val="1"/>
          <c:order val="1"/>
          <c:tx>
            <c:strRef>
              <c:f>Sheet1!$C$1</c:f>
              <c:strCache>
                <c:ptCount val="1"/>
                <c:pt idx="0">
                  <c:v>Medicare spending per enrollee</c:v>
                </c:pt>
              </c:strCache>
            </c:strRef>
          </c:tx>
          <c:spPr>
            <a:solidFill>
              <a:schemeClr val="accent1">
                <a:lumMod val="50000"/>
              </a:schemeClr>
            </a:solidFill>
          </c:spPr>
          <c:invertIfNegative val="0"/>
          <c:dLbls>
            <c:showLegendKey val="0"/>
            <c:showVal val="1"/>
            <c:showCatName val="0"/>
            <c:showSerName val="0"/>
            <c:showPercent val="0"/>
            <c:showBubbleSize val="0"/>
            <c:showLeaderLines val="0"/>
          </c:dLbls>
          <c:cat>
            <c:strRef>
              <c:f>Sheet1!$A$2:$A$3</c:f>
              <c:strCache>
                <c:ptCount val="2"/>
                <c:pt idx="0">
                  <c:v>2008–2011</c:v>
                </c:pt>
                <c:pt idx="1">
                  <c:v>2011–2021 (projected)</c:v>
                </c:pt>
              </c:strCache>
            </c:strRef>
          </c:cat>
          <c:val>
            <c:numRef>
              <c:f>Sheet1!$C$2:$C$3</c:f>
              <c:numCache>
                <c:formatCode>General</c:formatCode>
                <c:ptCount val="2"/>
                <c:pt idx="0">
                  <c:v>3.7</c:v>
                </c:pt>
                <c:pt idx="1">
                  <c:v>2.9</c:v>
                </c:pt>
              </c:numCache>
            </c:numRef>
          </c:val>
        </c:ser>
        <c:ser>
          <c:idx val="2"/>
          <c:order val="2"/>
          <c:tx>
            <c:strRef>
              <c:f>Sheet1!$D$1</c:f>
              <c:strCache>
                <c:ptCount val="1"/>
                <c:pt idx="0">
                  <c:v>Employer-sponsored insurance spending per enrollee</c:v>
                </c:pt>
              </c:strCache>
            </c:strRef>
          </c:tx>
          <c:spPr>
            <a:solidFill>
              <a:srgbClr val="000090"/>
            </a:solidFill>
          </c:spPr>
          <c:invertIfNegative val="0"/>
          <c:cat>
            <c:strRef>
              <c:f>Sheet1!$A$2:$A$3</c:f>
              <c:strCache>
                <c:ptCount val="2"/>
                <c:pt idx="0">
                  <c:v>2008–2011</c:v>
                </c:pt>
                <c:pt idx="1">
                  <c:v>2011–2021 (projected)</c:v>
                </c:pt>
              </c:strCache>
            </c:strRef>
          </c:cat>
          <c:val>
            <c:numRef>
              <c:f>Sheet1!$D$2:$D$3</c:f>
              <c:numCache>
                <c:formatCode>General</c:formatCode>
                <c:ptCount val="2"/>
                <c:pt idx="0">
                  <c:v>4.5</c:v>
                </c:pt>
                <c:pt idx="1">
                  <c:v>4.6</c:v>
                </c:pt>
              </c:numCache>
            </c:numRef>
          </c:val>
        </c:ser>
        <c:dLbls>
          <c:showLegendKey val="0"/>
          <c:showVal val="0"/>
          <c:showCatName val="0"/>
          <c:showSerName val="0"/>
          <c:showPercent val="0"/>
          <c:showBubbleSize val="0"/>
        </c:dLbls>
        <c:gapWidth val="150"/>
        <c:axId val="-2098747592"/>
        <c:axId val="-2098899608"/>
      </c:barChart>
      <c:catAx>
        <c:axId val="-2098747592"/>
        <c:scaling>
          <c:orientation val="minMax"/>
        </c:scaling>
        <c:delete val="0"/>
        <c:axPos val="b"/>
        <c:majorTickMark val="out"/>
        <c:minorTickMark val="none"/>
        <c:tickLblPos val="nextTo"/>
        <c:crossAx val="-2098899608"/>
        <c:crosses val="autoZero"/>
        <c:auto val="1"/>
        <c:lblAlgn val="ctr"/>
        <c:lblOffset val="100"/>
        <c:noMultiLvlLbl val="0"/>
      </c:catAx>
      <c:valAx>
        <c:axId val="-2098899608"/>
        <c:scaling>
          <c:orientation val="minMax"/>
          <c:max val="8.0"/>
          <c:min val="0.0"/>
        </c:scaling>
        <c:delete val="0"/>
        <c:axPos val="l"/>
        <c:majorGridlines>
          <c:spPr>
            <a:ln>
              <a:noFill/>
            </a:ln>
          </c:spPr>
        </c:majorGridlines>
        <c:numFmt formatCode="#,##0.0" sourceLinked="0"/>
        <c:majorTickMark val="out"/>
        <c:minorTickMark val="none"/>
        <c:tickLblPos val="nextTo"/>
        <c:crossAx val="-2098747592"/>
        <c:crosses val="autoZero"/>
        <c:crossBetween val="between"/>
        <c:majorUnit val="1.0"/>
        <c:minorUnit val="0.1"/>
      </c:valAx>
      <c:spPr>
        <a:noFill/>
      </c:spPr>
    </c:plotArea>
    <c:legend>
      <c:legendPos val="t"/>
      <c:layout>
        <c:manualLayout>
          <c:xMode val="edge"/>
          <c:yMode val="edge"/>
          <c:x val="0.0850843312605105"/>
          <c:y val="0.0353646949357478"/>
          <c:w val="0.72282372486545"/>
          <c:h val="0.211283352373306"/>
        </c:manualLayout>
      </c:layout>
      <c:overlay val="0"/>
    </c:legend>
    <c:plotVisOnly val="1"/>
    <c:dispBlanksAs val="gap"/>
    <c:showDLblsOverMax val="0"/>
  </c:chart>
  <c:txPr>
    <a:bodyPr/>
    <a:lstStyle/>
    <a:p>
      <a:pPr>
        <a:defRPr sz="1600" b="1"/>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277777777777788"/>
          <c:y val="0.0038149731990623"/>
          <c:w val="0.952991452991466"/>
          <c:h val="0.894730217348535"/>
        </c:manualLayout>
      </c:layout>
      <c:barChart>
        <c:barDir val="col"/>
        <c:grouping val="clustered"/>
        <c:varyColors val="0"/>
        <c:ser>
          <c:idx val="0"/>
          <c:order val="0"/>
          <c:tx>
            <c:strRef>
              <c:f>Sheet1!$B$1</c:f>
              <c:strCache>
                <c:ptCount val="1"/>
                <c:pt idx="0">
                  <c:v>FY2001</c:v>
                </c:pt>
              </c:strCache>
            </c:strRef>
          </c:tx>
          <c:spPr>
            <a:solidFill>
              <a:srgbClr val="FFC000"/>
            </a:solidFill>
          </c:spPr>
          <c:invertIfNegative val="0"/>
          <c:dLbls>
            <c:delete val="1"/>
          </c:dLbls>
          <c:cat>
            <c:numRef>
              <c:f>Sheet1!$A$2:$A$11</c:f>
              <c:numCache>
                <c:formatCode>General</c:formatCode>
                <c:ptCount val="10"/>
              </c:numCache>
            </c:numRef>
          </c:cat>
          <c:val>
            <c:numRef>
              <c:f>Sheet1!$B$2:$B$11</c:f>
              <c:numCache>
                <c:formatCode>General</c:formatCode>
                <c:ptCount val="10"/>
                <c:pt idx="1">
                  <c:v>8.700000000000001</c:v>
                </c:pt>
                <c:pt idx="3" formatCode="&quot;$&quot;#,##0">
                  <c:v>0.8</c:v>
                </c:pt>
                <c:pt idx="4" formatCode="&quot;$&quot;#,##0">
                  <c:v>0.9</c:v>
                </c:pt>
                <c:pt idx="5" formatCode="&quot;$&quot;#,##0">
                  <c:v>7.9</c:v>
                </c:pt>
                <c:pt idx="6" formatCode="&quot;$&quot;#,##0">
                  <c:v>2.2</c:v>
                </c:pt>
                <c:pt idx="7" formatCode="&quot;$&quot;#,##0">
                  <c:v>3.9</c:v>
                </c:pt>
                <c:pt idx="8" formatCode="&quot;$&quot;#,##0">
                  <c:v>1.8</c:v>
                </c:pt>
                <c:pt idx="9" formatCode="&quot;$&quot;#,##0">
                  <c:v>2.7</c:v>
                </c:pt>
              </c:numCache>
            </c:numRef>
          </c:val>
        </c:ser>
        <c:ser>
          <c:idx val="1"/>
          <c:order val="1"/>
          <c:tx>
            <c:strRef>
              <c:f>Sheet1!$C$1</c:f>
              <c:strCache>
                <c:ptCount val="1"/>
                <c:pt idx="0">
                  <c:v>FY2011</c:v>
                </c:pt>
              </c:strCache>
            </c:strRef>
          </c:tx>
          <c:spPr>
            <a:solidFill>
              <a:srgbClr val="00B0F0"/>
            </a:solidFill>
          </c:spPr>
          <c:invertIfNegative val="0"/>
          <c:dLbls>
            <c:delete val="1"/>
          </c:dLbls>
          <c:cat>
            <c:numRef>
              <c:f>Sheet1!$A$2:$A$11</c:f>
              <c:numCache>
                <c:formatCode>General</c:formatCode>
                <c:ptCount val="10"/>
              </c:numCache>
            </c:numRef>
          </c:cat>
          <c:val>
            <c:numRef>
              <c:f>Sheet1!$C$2:$C$11</c:f>
              <c:numCache>
                <c:formatCode>General</c:formatCode>
                <c:ptCount val="10"/>
                <c:pt idx="1">
                  <c:v>13.8</c:v>
                </c:pt>
                <c:pt idx="3">
                  <c:v>0.5</c:v>
                </c:pt>
                <c:pt idx="4">
                  <c:v>0.600000000000002</c:v>
                </c:pt>
                <c:pt idx="5">
                  <c:v>6.7</c:v>
                </c:pt>
                <c:pt idx="6">
                  <c:v>1.7</c:v>
                </c:pt>
                <c:pt idx="7">
                  <c:v>3.4</c:v>
                </c:pt>
                <c:pt idx="8">
                  <c:v>0.9</c:v>
                </c:pt>
                <c:pt idx="9">
                  <c:v>2.4</c:v>
                </c:pt>
              </c:numCache>
            </c:numRef>
          </c:val>
        </c:ser>
        <c:dLbls>
          <c:showLegendKey val="0"/>
          <c:showVal val="1"/>
          <c:showCatName val="0"/>
          <c:showSerName val="0"/>
          <c:showPercent val="0"/>
          <c:showBubbleSize val="0"/>
        </c:dLbls>
        <c:gapWidth val="100"/>
        <c:overlap val="-10"/>
        <c:axId val="-2101119848"/>
        <c:axId val="-2101116840"/>
      </c:barChart>
      <c:catAx>
        <c:axId val="-2101119848"/>
        <c:scaling>
          <c:orientation val="minMax"/>
        </c:scaling>
        <c:delete val="0"/>
        <c:axPos val="b"/>
        <c:numFmt formatCode="General" sourceLinked="1"/>
        <c:majorTickMark val="none"/>
        <c:minorTickMark val="none"/>
        <c:tickLblPos val="nextTo"/>
        <c:txPr>
          <a:bodyPr/>
          <a:lstStyle/>
          <a:p>
            <a:pPr>
              <a:defRPr sz="1000" b="1"/>
            </a:pPr>
            <a:endParaRPr lang="en-US"/>
          </a:p>
        </c:txPr>
        <c:crossAx val="-2101116840"/>
        <c:crosses val="autoZero"/>
        <c:auto val="1"/>
        <c:lblAlgn val="ctr"/>
        <c:lblOffset val="0"/>
        <c:noMultiLvlLbl val="0"/>
      </c:catAx>
      <c:valAx>
        <c:axId val="-2101116840"/>
        <c:scaling>
          <c:orientation val="minMax"/>
          <c:max val="16.0"/>
          <c:min val="0.0"/>
        </c:scaling>
        <c:delete val="0"/>
        <c:axPos val="l"/>
        <c:majorGridlines>
          <c:spPr>
            <a:ln>
              <a:solidFill>
                <a:srgbClr val="BFBFBF"/>
              </a:solidFill>
            </a:ln>
          </c:spPr>
        </c:majorGridlines>
        <c:numFmt formatCode="&quot;$&quot;#,##0" sourceLinked="0"/>
        <c:majorTickMark val="out"/>
        <c:minorTickMark val="none"/>
        <c:tickLblPos val="nextTo"/>
        <c:spPr>
          <a:ln>
            <a:noFill/>
          </a:ln>
        </c:spPr>
        <c:txPr>
          <a:bodyPr/>
          <a:lstStyle/>
          <a:p>
            <a:pPr>
              <a:defRPr sz="1200" b="1"/>
            </a:pPr>
            <a:endParaRPr lang="en-US"/>
          </a:p>
        </c:txPr>
        <c:crossAx val="-2101119848"/>
        <c:crosses val="autoZero"/>
        <c:crossBetween val="between"/>
        <c:minorUnit val="0.01"/>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000090"/>
            </a:solidFill>
          </c:spPr>
          <c:invertIfNegative val="0"/>
          <c:dLbls>
            <c:numFmt formatCode="0" sourceLinked="0"/>
            <c:txPr>
              <a:bodyPr/>
              <a:lstStyle/>
              <a:p>
                <a:pPr>
                  <a:defRPr sz="1100" b="1"/>
                </a:pPr>
                <a:endParaRPr lang="en-US"/>
              </a:p>
            </c:txPr>
            <c:showLegendKey val="0"/>
            <c:showVal val="1"/>
            <c:showCatName val="0"/>
            <c:showSerName val="0"/>
            <c:showPercent val="0"/>
            <c:showBubbleSize val="0"/>
            <c:showLeaderLines val="0"/>
          </c:dLbls>
          <c:cat>
            <c:numRef>
              <c:f>Sheet1!$A$2:$A$22</c:f>
              <c:numCache>
                <c:formatCode>General</c:formatCode>
                <c:ptCount val="21"/>
                <c:pt idx="0">
                  <c:v>2001.0</c:v>
                </c:pt>
                <c:pt idx="1">
                  <c:v>2002.0</c:v>
                </c:pt>
                <c:pt idx="2">
                  <c:v>2003.0</c:v>
                </c:pt>
                <c:pt idx="3">
                  <c:v>2004.0</c:v>
                </c:pt>
                <c:pt idx="4">
                  <c:v>2005.0</c:v>
                </c:pt>
                <c:pt idx="5">
                  <c:v>2006.0</c:v>
                </c:pt>
                <c:pt idx="6">
                  <c:v>2007.0</c:v>
                </c:pt>
                <c:pt idx="7">
                  <c:v>2008.0</c:v>
                </c:pt>
                <c:pt idx="8">
                  <c:v>2009.0</c:v>
                </c:pt>
                <c:pt idx="9">
                  <c:v>2010.0</c:v>
                </c:pt>
                <c:pt idx="10">
                  <c:v>2011.0</c:v>
                </c:pt>
                <c:pt idx="11">
                  <c:v>2012.0</c:v>
                </c:pt>
                <c:pt idx="12">
                  <c:v>2013.0</c:v>
                </c:pt>
                <c:pt idx="13">
                  <c:v>2014.0</c:v>
                </c:pt>
                <c:pt idx="14">
                  <c:v>2015.0</c:v>
                </c:pt>
                <c:pt idx="15">
                  <c:v>2016.0</c:v>
                </c:pt>
                <c:pt idx="16">
                  <c:v>2017.0</c:v>
                </c:pt>
                <c:pt idx="17">
                  <c:v>2018.0</c:v>
                </c:pt>
                <c:pt idx="18">
                  <c:v>2019.0</c:v>
                </c:pt>
                <c:pt idx="19">
                  <c:v>2020.0</c:v>
                </c:pt>
                <c:pt idx="20">
                  <c:v>2021.0</c:v>
                </c:pt>
              </c:numCache>
            </c:numRef>
          </c:cat>
          <c:val>
            <c:numRef>
              <c:f>Sheet1!$B$2:$B$22</c:f>
              <c:numCache>
                <c:formatCode>0.00</c:formatCode>
                <c:ptCount val="21"/>
                <c:pt idx="0">
                  <c:v>12.07483284026198</c:v>
                </c:pt>
                <c:pt idx="1">
                  <c:v>13.48464169573202</c:v>
                </c:pt>
                <c:pt idx="2">
                  <c:v>15.08818635607321</c:v>
                </c:pt>
                <c:pt idx="3">
                  <c:v>16.52467075216315</c:v>
                </c:pt>
                <c:pt idx="4">
                  <c:v>17.78998659210568</c:v>
                </c:pt>
                <c:pt idx="5">
                  <c:v>17.66588698756617</c:v>
                </c:pt>
                <c:pt idx="6">
                  <c:v>17.92525467898601</c:v>
                </c:pt>
                <c:pt idx="7">
                  <c:v>18.09928916040995</c:v>
                </c:pt>
                <c:pt idx="8">
                  <c:v>19.10714285714285</c:v>
                </c:pt>
                <c:pt idx="9">
                  <c:v>20.39244724176225</c:v>
                </c:pt>
                <c:pt idx="10">
                  <c:v>22.43005952380952</c:v>
                </c:pt>
                <c:pt idx="11">
                  <c:v>23.05304616465834</c:v>
                </c:pt>
                <c:pt idx="12">
                  <c:v>23.85344376730543</c:v>
                </c:pt>
                <c:pt idx="13">
                  <c:v>24.68163103027538</c:v>
                </c:pt>
                <c:pt idx="14">
                  <c:v>25.53857280555965</c:v>
                </c:pt>
                <c:pt idx="15">
                  <c:v>26.42526744463668</c:v>
                </c:pt>
                <c:pt idx="16">
                  <c:v>27.34274796156808</c:v>
                </c:pt>
                <c:pt idx="17">
                  <c:v>28.29208323647742</c:v>
                </c:pt>
                <c:pt idx="18">
                  <c:v>29.27437926081301</c:v>
                </c:pt>
                <c:pt idx="19">
                  <c:v>30.2907804258468</c:v>
                </c:pt>
                <c:pt idx="20">
                  <c:v>31.34247085590917</c:v>
                </c:pt>
              </c:numCache>
            </c:numRef>
          </c:val>
        </c:ser>
        <c:dLbls>
          <c:showLegendKey val="0"/>
          <c:showVal val="0"/>
          <c:showCatName val="0"/>
          <c:showSerName val="0"/>
          <c:showPercent val="0"/>
          <c:showBubbleSize val="0"/>
        </c:dLbls>
        <c:gapWidth val="50"/>
        <c:axId val="-2101336712"/>
        <c:axId val="-2101335576"/>
      </c:barChart>
      <c:catAx>
        <c:axId val="-2101336712"/>
        <c:scaling>
          <c:orientation val="minMax"/>
        </c:scaling>
        <c:delete val="0"/>
        <c:axPos val="b"/>
        <c:numFmt formatCode="General" sourceLinked="1"/>
        <c:majorTickMark val="out"/>
        <c:minorTickMark val="none"/>
        <c:tickLblPos val="nextTo"/>
        <c:txPr>
          <a:bodyPr/>
          <a:lstStyle/>
          <a:p>
            <a:pPr>
              <a:defRPr sz="1100" b="1"/>
            </a:pPr>
            <a:endParaRPr lang="en-US"/>
          </a:p>
        </c:txPr>
        <c:crossAx val="-2101335576"/>
        <c:crosses val="autoZero"/>
        <c:auto val="1"/>
        <c:lblAlgn val="ctr"/>
        <c:lblOffset val="100"/>
        <c:noMultiLvlLbl val="0"/>
      </c:catAx>
      <c:valAx>
        <c:axId val="-2101335576"/>
        <c:scaling>
          <c:orientation val="minMax"/>
        </c:scaling>
        <c:delete val="0"/>
        <c:axPos val="l"/>
        <c:numFmt formatCode="#,##0" sourceLinked="0"/>
        <c:majorTickMark val="out"/>
        <c:minorTickMark val="none"/>
        <c:tickLblPos val="nextTo"/>
        <c:txPr>
          <a:bodyPr/>
          <a:lstStyle/>
          <a:p>
            <a:pPr>
              <a:defRPr sz="1200" b="1"/>
            </a:pPr>
            <a:endParaRPr lang="en-US"/>
          </a:p>
        </c:txPr>
        <c:crossAx val="-210133671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84451517158486"/>
          <c:y val="0.101055063429571"/>
          <c:w val="0.912844036697251"/>
          <c:h val="0.682554680664917"/>
        </c:manualLayout>
      </c:layout>
      <c:lineChart>
        <c:grouping val="standard"/>
        <c:varyColors val="0"/>
        <c:ser>
          <c:idx val="0"/>
          <c:order val="0"/>
          <c:tx>
            <c:strRef>
              <c:f>Sheet1!$A$2</c:f>
              <c:strCache>
                <c:ptCount val="1"/>
                <c:pt idx="0">
                  <c:v>Health insurance premiums</c:v>
                </c:pt>
              </c:strCache>
            </c:strRef>
          </c:tx>
          <c:spPr>
            <a:ln w="38100" cmpd="sng">
              <a:solidFill>
                <a:srgbClr val="0070C0"/>
              </a:solidFill>
              <a:prstDash val="solid"/>
            </a:ln>
          </c:spPr>
          <c:marker>
            <c:symbol val="diamond"/>
            <c:size val="6"/>
            <c:spPr>
              <a:solidFill>
                <a:schemeClr val="tx1"/>
              </a:solidFill>
              <a:ln>
                <a:solidFill>
                  <a:srgbClr val="003B5C"/>
                </a:solidFill>
              </a:ln>
            </c:spPr>
          </c:marker>
          <c:cat>
            <c:numRef>
              <c:f>Sheet1!$B$1:$O$1</c:f>
              <c:numCache>
                <c:formatCode>General</c:formatCode>
                <c:ptCount val="14"/>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numCache>
            </c:numRef>
          </c:cat>
          <c:val>
            <c:numRef>
              <c:f>Sheet1!$B$2:$O$2</c:f>
              <c:numCache>
                <c:formatCode>0</c:formatCode>
                <c:ptCount val="14"/>
                <c:pt idx="0">
                  <c:v>0.0</c:v>
                </c:pt>
                <c:pt idx="1">
                  <c:v>11.0</c:v>
                </c:pt>
                <c:pt idx="2">
                  <c:v>22.0</c:v>
                </c:pt>
                <c:pt idx="3">
                  <c:v>38.0</c:v>
                </c:pt>
                <c:pt idx="4">
                  <c:v>57.0</c:v>
                </c:pt>
                <c:pt idx="5">
                  <c:v>72.0</c:v>
                </c:pt>
                <c:pt idx="6">
                  <c:v>88.0</c:v>
                </c:pt>
                <c:pt idx="7">
                  <c:v>98.0</c:v>
                </c:pt>
                <c:pt idx="8">
                  <c:v>109.0</c:v>
                </c:pt>
                <c:pt idx="9">
                  <c:v>119.0</c:v>
                </c:pt>
                <c:pt idx="10">
                  <c:v>131.0</c:v>
                </c:pt>
                <c:pt idx="11">
                  <c:v>138.0</c:v>
                </c:pt>
                <c:pt idx="12">
                  <c:v>160.0</c:v>
                </c:pt>
                <c:pt idx="13">
                  <c:v>172.0</c:v>
                </c:pt>
              </c:numCache>
            </c:numRef>
          </c:val>
          <c:smooth val="0"/>
        </c:ser>
        <c:ser>
          <c:idx val="3"/>
          <c:order val="1"/>
          <c:tx>
            <c:strRef>
              <c:f>Sheet1!$A$3</c:f>
              <c:strCache>
                <c:ptCount val="1"/>
                <c:pt idx="0">
                  <c:v>Workers' contribution to premiums</c:v>
                </c:pt>
              </c:strCache>
            </c:strRef>
          </c:tx>
          <c:spPr>
            <a:ln w="38100" cmpd="sng">
              <a:solidFill>
                <a:srgbClr val="F7871B"/>
              </a:solidFill>
            </a:ln>
          </c:spPr>
          <c:marker>
            <c:symbol val="circle"/>
            <c:size val="5"/>
            <c:spPr>
              <a:solidFill>
                <a:srgbClr val="FF6600"/>
              </a:solidFill>
              <a:ln>
                <a:solidFill>
                  <a:srgbClr val="FF6600"/>
                </a:solidFill>
              </a:ln>
            </c:spPr>
          </c:marker>
          <c:cat>
            <c:numRef>
              <c:f>Sheet1!$B$1:$O$1</c:f>
              <c:numCache>
                <c:formatCode>General</c:formatCode>
                <c:ptCount val="14"/>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numCache>
            </c:numRef>
          </c:cat>
          <c:val>
            <c:numRef>
              <c:f>Sheet1!$B$3:$O$3</c:f>
              <c:numCache>
                <c:formatCode>0</c:formatCode>
                <c:ptCount val="14"/>
                <c:pt idx="0">
                  <c:v>0.0</c:v>
                </c:pt>
                <c:pt idx="1">
                  <c:v>5.0</c:v>
                </c:pt>
                <c:pt idx="2">
                  <c:v>16.0</c:v>
                </c:pt>
                <c:pt idx="3">
                  <c:v>38.0</c:v>
                </c:pt>
                <c:pt idx="4">
                  <c:v>56.0</c:v>
                </c:pt>
                <c:pt idx="5">
                  <c:v>72.0</c:v>
                </c:pt>
                <c:pt idx="6">
                  <c:v>76.0</c:v>
                </c:pt>
                <c:pt idx="7">
                  <c:v>93.0</c:v>
                </c:pt>
                <c:pt idx="8">
                  <c:v>113.0</c:v>
                </c:pt>
                <c:pt idx="9">
                  <c:v>117.0</c:v>
                </c:pt>
                <c:pt idx="10">
                  <c:v>128.0</c:v>
                </c:pt>
                <c:pt idx="11">
                  <c:v>159.0</c:v>
                </c:pt>
                <c:pt idx="12">
                  <c:v>168.0</c:v>
                </c:pt>
                <c:pt idx="13">
                  <c:v>180.0</c:v>
                </c:pt>
              </c:numCache>
            </c:numRef>
          </c:val>
          <c:smooth val="0"/>
        </c:ser>
        <c:ser>
          <c:idx val="1"/>
          <c:order val="2"/>
          <c:tx>
            <c:strRef>
              <c:f>Sheet1!$A$4</c:f>
              <c:strCache>
                <c:ptCount val="1"/>
                <c:pt idx="0">
                  <c:v>Workers' earnings</c:v>
                </c:pt>
              </c:strCache>
            </c:strRef>
          </c:tx>
          <c:spPr>
            <a:ln w="38100" cmpd="sng">
              <a:solidFill>
                <a:srgbClr val="000000"/>
              </a:solidFill>
              <a:prstDash val="solid"/>
            </a:ln>
          </c:spPr>
          <c:marker>
            <c:symbol val="square"/>
            <c:size val="5"/>
            <c:spPr>
              <a:solidFill>
                <a:srgbClr val="000000"/>
              </a:solidFill>
              <a:ln>
                <a:solidFill>
                  <a:schemeClr val="tx1"/>
                </a:solidFill>
              </a:ln>
            </c:spPr>
          </c:marker>
          <c:cat>
            <c:numRef>
              <c:f>Sheet1!$B$1:$O$1</c:f>
              <c:numCache>
                <c:formatCode>General</c:formatCode>
                <c:ptCount val="14"/>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numCache>
            </c:numRef>
          </c:cat>
          <c:val>
            <c:numRef>
              <c:f>Sheet1!$B$4:$O$4</c:f>
              <c:numCache>
                <c:formatCode>0</c:formatCode>
                <c:ptCount val="14"/>
                <c:pt idx="0">
                  <c:v>0.0</c:v>
                </c:pt>
                <c:pt idx="1">
                  <c:v>4.0</c:v>
                </c:pt>
                <c:pt idx="2">
                  <c:v>8.0</c:v>
                </c:pt>
                <c:pt idx="3">
                  <c:v>11.0</c:v>
                </c:pt>
                <c:pt idx="4">
                  <c:v>14.0</c:v>
                </c:pt>
                <c:pt idx="5">
                  <c:v>17.0</c:v>
                </c:pt>
                <c:pt idx="6">
                  <c:v>20.0</c:v>
                </c:pt>
                <c:pt idx="7">
                  <c:v>24.0</c:v>
                </c:pt>
                <c:pt idx="8">
                  <c:v>29.0</c:v>
                </c:pt>
                <c:pt idx="9">
                  <c:v>34.0</c:v>
                </c:pt>
                <c:pt idx="10">
                  <c:v>38.0</c:v>
                </c:pt>
                <c:pt idx="11">
                  <c:v>42.0</c:v>
                </c:pt>
                <c:pt idx="12">
                  <c:v>45.0</c:v>
                </c:pt>
                <c:pt idx="13">
                  <c:v>47.0</c:v>
                </c:pt>
              </c:numCache>
            </c:numRef>
          </c:val>
          <c:smooth val="0"/>
        </c:ser>
        <c:ser>
          <c:idx val="2"/>
          <c:order val="3"/>
          <c:tx>
            <c:strRef>
              <c:f>Sheet1!$A$5</c:f>
              <c:strCache>
                <c:ptCount val="1"/>
                <c:pt idx="0">
                  <c:v>Overall inflation</c:v>
                </c:pt>
              </c:strCache>
            </c:strRef>
          </c:tx>
          <c:spPr>
            <a:ln w="38100">
              <a:solidFill>
                <a:schemeClr val="bg2">
                  <a:lumMod val="40000"/>
                  <a:lumOff val="60000"/>
                </a:schemeClr>
              </a:solidFill>
              <a:prstDash val="solid"/>
            </a:ln>
          </c:spPr>
          <c:marker>
            <c:symbol val="triangle"/>
            <c:size val="5"/>
            <c:spPr>
              <a:solidFill>
                <a:srgbClr val="808080"/>
              </a:solidFill>
              <a:ln>
                <a:solidFill>
                  <a:srgbClr val="808080"/>
                </a:solidFill>
              </a:ln>
            </c:spPr>
          </c:marker>
          <c:cat>
            <c:numRef>
              <c:f>Sheet1!$B$1:$O$1</c:f>
              <c:numCache>
                <c:formatCode>General</c:formatCode>
                <c:ptCount val="14"/>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numCache>
            </c:numRef>
          </c:cat>
          <c:val>
            <c:numRef>
              <c:f>Sheet1!$B$5:$O$5</c:f>
              <c:numCache>
                <c:formatCode>0</c:formatCode>
                <c:ptCount val="14"/>
                <c:pt idx="0">
                  <c:v>0.0</c:v>
                </c:pt>
                <c:pt idx="1">
                  <c:v>3.0</c:v>
                </c:pt>
                <c:pt idx="2">
                  <c:v>7.0</c:v>
                </c:pt>
                <c:pt idx="3">
                  <c:v>8.0</c:v>
                </c:pt>
                <c:pt idx="4">
                  <c:v>11.0</c:v>
                </c:pt>
                <c:pt idx="5">
                  <c:v>13.0</c:v>
                </c:pt>
                <c:pt idx="6">
                  <c:v>17.0</c:v>
                </c:pt>
                <c:pt idx="7">
                  <c:v>21.0</c:v>
                </c:pt>
                <c:pt idx="8">
                  <c:v>24.0</c:v>
                </c:pt>
                <c:pt idx="9">
                  <c:v>29.0</c:v>
                </c:pt>
                <c:pt idx="10">
                  <c:v>28.0</c:v>
                </c:pt>
                <c:pt idx="11">
                  <c:v>31.0</c:v>
                </c:pt>
                <c:pt idx="12">
                  <c:v>35.0</c:v>
                </c:pt>
                <c:pt idx="13">
                  <c:v>38.0</c:v>
                </c:pt>
              </c:numCache>
            </c:numRef>
          </c:val>
          <c:smooth val="0"/>
        </c:ser>
        <c:dLbls>
          <c:showLegendKey val="0"/>
          <c:showVal val="0"/>
          <c:showCatName val="0"/>
          <c:showSerName val="0"/>
          <c:showPercent val="0"/>
          <c:showBubbleSize val="0"/>
        </c:dLbls>
        <c:marker val="1"/>
        <c:smooth val="0"/>
        <c:axId val="-2101222120"/>
        <c:axId val="-2101216600"/>
      </c:lineChart>
      <c:catAx>
        <c:axId val="-2101222120"/>
        <c:scaling>
          <c:orientation val="minMax"/>
        </c:scaling>
        <c:delete val="0"/>
        <c:axPos val="b"/>
        <c:numFmt formatCode="General" sourceLinked="1"/>
        <c:majorTickMark val="out"/>
        <c:minorTickMark val="none"/>
        <c:tickLblPos val="nextTo"/>
        <c:spPr>
          <a:ln w="1617">
            <a:solidFill>
              <a:schemeClr val="tx1"/>
            </a:solidFill>
            <a:prstDash val="solid"/>
          </a:ln>
        </c:spPr>
        <c:txPr>
          <a:bodyPr rot="-5400000" vert="horz"/>
          <a:lstStyle/>
          <a:p>
            <a:pPr>
              <a:defRPr sz="1100" b="1" i="0" u="none" strike="noStrike" baseline="0">
                <a:solidFill>
                  <a:schemeClr val="tx1"/>
                </a:solidFill>
                <a:latin typeface="Arial"/>
                <a:ea typeface="Tahoma"/>
                <a:cs typeface="Arial"/>
              </a:defRPr>
            </a:pPr>
            <a:endParaRPr lang="en-US"/>
          </a:p>
        </c:txPr>
        <c:crossAx val="-2101216600"/>
        <c:crosses val="autoZero"/>
        <c:auto val="1"/>
        <c:lblAlgn val="ctr"/>
        <c:lblOffset val="100"/>
        <c:tickLblSkip val="1"/>
        <c:tickMarkSkip val="1"/>
        <c:noMultiLvlLbl val="0"/>
      </c:catAx>
      <c:valAx>
        <c:axId val="-2101216600"/>
        <c:scaling>
          <c:orientation val="minMax"/>
          <c:max val="200.0"/>
        </c:scaling>
        <c:delete val="0"/>
        <c:axPos val="l"/>
        <c:numFmt formatCode="#,##0" sourceLinked="0"/>
        <c:majorTickMark val="out"/>
        <c:minorTickMark val="none"/>
        <c:tickLblPos val="nextTo"/>
        <c:spPr>
          <a:ln w="1617">
            <a:solidFill>
              <a:schemeClr val="tx1"/>
            </a:solidFill>
            <a:prstDash val="solid"/>
          </a:ln>
        </c:spPr>
        <c:txPr>
          <a:bodyPr rot="0" vert="horz"/>
          <a:lstStyle/>
          <a:p>
            <a:pPr>
              <a:defRPr sz="1200" b="1" i="0" u="none" strike="noStrike" baseline="0">
                <a:solidFill>
                  <a:schemeClr val="tx1"/>
                </a:solidFill>
                <a:latin typeface="Arial"/>
                <a:ea typeface="Tahoma"/>
                <a:cs typeface="Arial"/>
              </a:defRPr>
            </a:pPr>
            <a:endParaRPr lang="en-US"/>
          </a:p>
        </c:txPr>
        <c:crossAx val="-2101222120"/>
        <c:crosses val="autoZero"/>
        <c:crossBetween val="between"/>
        <c:majorUnit val="25.0"/>
      </c:valAx>
      <c:spPr>
        <a:noFill/>
        <a:ln w="13473">
          <a:noFill/>
        </a:ln>
      </c:spPr>
    </c:plotArea>
    <c:legend>
      <c:legendPos val="b"/>
      <c:layout>
        <c:manualLayout>
          <c:xMode val="edge"/>
          <c:yMode val="edge"/>
          <c:x val="0.114790214759067"/>
          <c:y val="0.0848458005249344"/>
          <c:w val="0.710396802967871"/>
          <c:h val="0.288961067366579"/>
        </c:manualLayout>
      </c:layout>
      <c:overlay val="0"/>
      <c:spPr>
        <a:noFill/>
        <a:ln w="5052">
          <a:noFill/>
          <a:prstDash val="solid"/>
        </a:ln>
      </c:spPr>
      <c:txPr>
        <a:bodyPr/>
        <a:lstStyle/>
        <a:p>
          <a:pPr>
            <a:defRPr sz="1200" b="1" i="0" u="none" strike="noStrike" baseline="0">
              <a:solidFill>
                <a:schemeClr val="tx1"/>
              </a:solidFill>
              <a:latin typeface="Arial"/>
              <a:ea typeface="Tahoma"/>
              <a:cs typeface="Arial"/>
            </a:defRPr>
          </a:pPr>
          <a:endParaRPr lang="en-US"/>
        </a:p>
      </c:txPr>
    </c:legend>
    <c:plotVisOnly val="1"/>
    <c:dispBlanksAs val="gap"/>
    <c:showDLblsOverMax val="0"/>
  </c:chart>
  <c:spPr>
    <a:noFill/>
    <a:ln>
      <a:noFill/>
    </a:ln>
  </c:spPr>
  <c:txPr>
    <a:bodyPr/>
    <a:lstStyle/>
    <a:p>
      <a:pPr>
        <a:defRPr sz="611" b="1" i="0" u="none" strike="noStrike" baseline="0">
          <a:solidFill>
            <a:schemeClr val="tx1"/>
          </a:solidFill>
          <a:latin typeface="Tahoma"/>
          <a:ea typeface="Tahoma"/>
          <a:cs typeface="Tahoma"/>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47541550552032"/>
          <c:y val="0.095885439461609"/>
          <c:w val="0.870393518448172"/>
          <c:h val="0.835301122445458"/>
        </c:manualLayout>
      </c:layout>
      <c:lineChart>
        <c:grouping val="standard"/>
        <c:varyColors val="0"/>
        <c:ser>
          <c:idx val="0"/>
          <c:order val="0"/>
          <c:tx>
            <c:strRef>
              <c:f>Sheet1!$B$1</c:f>
              <c:strCache>
                <c:ptCount val="1"/>
                <c:pt idx="0">
                  <c:v>Current baseline NHE projection</c:v>
                </c:pt>
              </c:strCache>
            </c:strRef>
          </c:tx>
          <c:spPr>
            <a:ln w="50800">
              <a:solidFill>
                <a:srgbClr val="FF0000"/>
              </a:solidFill>
            </a:ln>
          </c:spPr>
          <c:marker>
            <c:spPr>
              <a:solidFill>
                <a:srgbClr val="FF0000"/>
              </a:solidFill>
              <a:ln>
                <a:solidFill>
                  <a:srgbClr val="FF0000"/>
                </a:solidFill>
              </a:ln>
            </c:spPr>
          </c:marker>
          <c:dLbls>
            <c:dLbl>
              <c:idx val="1"/>
              <c:delete val="1"/>
            </c:dLbl>
            <c:dLbl>
              <c:idx val="2"/>
              <c:delete val="1"/>
            </c:dLbl>
            <c:dLbl>
              <c:idx val="3"/>
              <c:delete val="1"/>
            </c:dLbl>
            <c:dLbl>
              <c:idx val="4"/>
              <c:delete val="1"/>
            </c:dLbl>
            <c:dLbl>
              <c:idx val="5"/>
              <c:delete val="1"/>
            </c:dLbl>
            <c:dLbl>
              <c:idx val="6"/>
              <c:delete val="1"/>
            </c:dLbl>
            <c:dLbl>
              <c:idx val="7"/>
              <c:delete val="1"/>
            </c:dLbl>
            <c:dLbl>
              <c:idx val="8"/>
              <c:delete val="1"/>
            </c:dLbl>
            <c:dLbl>
              <c:idx val="9"/>
              <c:delete val="1"/>
            </c:dLbl>
            <c:dLbl>
              <c:idx val="10"/>
              <c:layout>
                <c:manualLayout>
                  <c:x val="0.00615200406008685"/>
                  <c:y val="-0.014386553098757"/>
                </c:manualLayout>
              </c:layout>
              <c:dLblPos val="r"/>
              <c:showLegendKey val="0"/>
              <c:showVal val="1"/>
              <c:showCatName val="0"/>
              <c:showSerName val="0"/>
              <c:showPercent val="0"/>
              <c:showBubbleSize val="0"/>
            </c:dLbl>
            <c:numFmt formatCode="&quot;$&quot;#,##0.0" sourceLinked="0"/>
            <c:txPr>
              <a:bodyPr/>
              <a:lstStyle/>
              <a:p>
                <a:pPr>
                  <a:defRPr sz="1600" b="1"/>
                </a:pPr>
                <a:endParaRPr lang="en-US"/>
              </a:p>
            </c:txPr>
            <c:dLblPos val="t"/>
            <c:showLegendKey val="0"/>
            <c:showVal val="1"/>
            <c:showCatName val="0"/>
            <c:showSerName val="0"/>
            <c:showPercent val="0"/>
            <c:showBubbleSize val="0"/>
            <c:showLeaderLines val="0"/>
          </c:dLbls>
          <c:cat>
            <c:numRef>
              <c:f>Sheet1!$A$2:$A$12</c:f>
              <c:numCache>
                <c:formatCode>General</c:formatCode>
                <c:ptCount val="11"/>
                <c:pt idx="0">
                  <c:v>2013.0</c:v>
                </c:pt>
                <c:pt idx="1">
                  <c:v>2014.0</c:v>
                </c:pt>
                <c:pt idx="2">
                  <c:v>2015.0</c:v>
                </c:pt>
                <c:pt idx="3">
                  <c:v>2016.0</c:v>
                </c:pt>
                <c:pt idx="4">
                  <c:v>2017.0</c:v>
                </c:pt>
                <c:pt idx="5">
                  <c:v>2018.0</c:v>
                </c:pt>
                <c:pt idx="6">
                  <c:v>2019.0</c:v>
                </c:pt>
                <c:pt idx="7">
                  <c:v>2020.0</c:v>
                </c:pt>
                <c:pt idx="8">
                  <c:v>2021.0</c:v>
                </c:pt>
                <c:pt idx="9">
                  <c:v>2022.0</c:v>
                </c:pt>
                <c:pt idx="10">
                  <c:v>2023.0</c:v>
                </c:pt>
              </c:numCache>
            </c:numRef>
          </c:cat>
          <c:val>
            <c:numRef>
              <c:f>Sheet1!$B$2:$B$12</c:f>
              <c:numCache>
                <c:formatCode>"$"#,##0.0</c:formatCode>
                <c:ptCount val="11"/>
                <c:pt idx="0">
                  <c:v>2.941815060000038</c:v>
                </c:pt>
                <c:pt idx="1">
                  <c:v>3.158251133712838</c:v>
                </c:pt>
                <c:pt idx="2">
                  <c:v>3.335551083472561</c:v>
                </c:pt>
                <c:pt idx="3">
                  <c:v>3.542032330689445</c:v>
                </c:pt>
                <c:pt idx="4">
                  <c:v>3.751743887952108</c:v>
                </c:pt>
                <c:pt idx="5">
                  <c:v>3.982403349571267</c:v>
                </c:pt>
                <c:pt idx="6">
                  <c:v>4.239646779566156</c:v>
                </c:pt>
                <c:pt idx="7">
                  <c:v>4.522190750187074</c:v>
                </c:pt>
                <c:pt idx="8">
                  <c:v>4.81883218297611</c:v>
                </c:pt>
                <c:pt idx="9">
                  <c:v>5.133612198669283</c:v>
                </c:pt>
                <c:pt idx="10">
                  <c:v>5.46821111218437</c:v>
                </c:pt>
              </c:numCache>
            </c:numRef>
          </c:val>
          <c:smooth val="0"/>
        </c:ser>
        <c:ser>
          <c:idx val="1"/>
          <c:order val="1"/>
          <c:tx>
            <c:strRef>
              <c:f>Sheet1!$C$1</c:f>
              <c:strCache>
                <c:ptCount val="1"/>
                <c:pt idx="0">
                  <c:v>Projected NHE net of policy impacts</c:v>
                </c:pt>
              </c:strCache>
            </c:strRef>
          </c:tx>
          <c:spPr>
            <a:ln w="50800">
              <a:solidFill>
                <a:srgbClr val="000090"/>
              </a:solidFill>
            </a:ln>
          </c:spPr>
          <c:marker>
            <c:symbol val="circle"/>
            <c:size val="11"/>
            <c:spPr>
              <a:solidFill>
                <a:srgbClr val="000090"/>
              </a:solidFill>
            </c:spPr>
          </c:marker>
          <c:cat>
            <c:numRef>
              <c:f>Sheet1!$A$2:$A$12</c:f>
              <c:numCache>
                <c:formatCode>General</c:formatCode>
                <c:ptCount val="11"/>
                <c:pt idx="0">
                  <c:v>2013.0</c:v>
                </c:pt>
                <c:pt idx="1">
                  <c:v>2014.0</c:v>
                </c:pt>
                <c:pt idx="2">
                  <c:v>2015.0</c:v>
                </c:pt>
                <c:pt idx="3">
                  <c:v>2016.0</c:v>
                </c:pt>
                <c:pt idx="4">
                  <c:v>2017.0</c:v>
                </c:pt>
                <c:pt idx="5">
                  <c:v>2018.0</c:v>
                </c:pt>
                <c:pt idx="6">
                  <c:v>2019.0</c:v>
                </c:pt>
                <c:pt idx="7">
                  <c:v>2020.0</c:v>
                </c:pt>
                <c:pt idx="8">
                  <c:v>2021.0</c:v>
                </c:pt>
                <c:pt idx="9">
                  <c:v>2022.0</c:v>
                </c:pt>
                <c:pt idx="10">
                  <c:v>2023.0</c:v>
                </c:pt>
              </c:numCache>
            </c:numRef>
          </c:cat>
          <c:val>
            <c:numRef>
              <c:f>Sheet1!$C$2:$C$12</c:f>
              <c:numCache>
                <c:formatCode>"$"#,##0.0</c:formatCode>
                <c:ptCount val="11"/>
                <c:pt idx="0">
                  <c:v>2.9</c:v>
                </c:pt>
                <c:pt idx="1">
                  <c:v>3.1</c:v>
                </c:pt>
                <c:pt idx="2">
                  <c:v>3.2</c:v>
                </c:pt>
                <c:pt idx="3">
                  <c:v>3.4</c:v>
                </c:pt>
                <c:pt idx="4">
                  <c:v>3.6</c:v>
                </c:pt>
                <c:pt idx="5">
                  <c:v>3.8</c:v>
                </c:pt>
                <c:pt idx="6">
                  <c:v>4.0</c:v>
                </c:pt>
                <c:pt idx="7">
                  <c:v>4.3</c:v>
                </c:pt>
                <c:pt idx="8">
                  <c:v>4.6</c:v>
                </c:pt>
                <c:pt idx="9">
                  <c:v>4.8</c:v>
                </c:pt>
                <c:pt idx="10">
                  <c:v>5.1</c:v>
                </c:pt>
              </c:numCache>
            </c:numRef>
          </c:val>
          <c:smooth val="0"/>
        </c:ser>
        <c:dLbls>
          <c:showLegendKey val="0"/>
          <c:showVal val="0"/>
          <c:showCatName val="0"/>
          <c:showSerName val="0"/>
          <c:showPercent val="0"/>
          <c:showBubbleSize val="0"/>
        </c:dLbls>
        <c:marker val="1"/>
        <c:smooth val="0"/>
        <c:axId val="-2098727144"/>
        <c:axId val="-2098722296"/>
      </c:lineChart>
      <c:catAx>
        <c:axId val="-2098727144"/>
        <c:scaling>
          <c:orientation val="minMax"/>
        </c:scaling>
        <c:delete val="0"/>
        <c:axPos val="b"/>
        <c:numFmt formatCode="General" sourceLinked="1"/>
        <c:majorTickMark val="out"/>
        <c:minorTickMark val="none"/>
        <c:tickLblPos val="nextTo"/>
        <c:txPr>
          <a:bodyPr/>
          <a:lstStyle/>
          <a:p>
            <a:pPr>
              <a:defRPr sz="1600" b="1"/>
            </a:pPr>
            <a:endParaRPr lang="en-US"/>
          </a:p>
        </c:txPr>
        <c:crossAx val="-2098722296"/>
        <c:crosses val="autoZero"/>
        <c:auto val="1"/>
        <c:lblAlgn val="ctr"/>
        <c:lblOffset val="100"/>
        <c:noMultiLvlLbl val="0"/>
      </c:catAx>
      <c:valAx>
        <c:axId val="-2098722296"/>
        <c:scaling>
          <c:orientation val="minMax"/>
          <c:min val="0.0"/>
        </c:scaling>
        <c:delete val="0"/>
        <c:axPos val="l"/>
        <c:numFmt formatCode="&quot;$&quot;#,##0.0" sourceLinked="1"/>
        <c:majorTickMark val="out"/>
        <c:minorTickMark val="none"/>
        <c:tickLblPos val="nextTo"/>
        <c:txPr>
          <a:bodyPr/>
          <a:lstStyle/>
          <a:p>
            <a:pPr>
              <a:defRPr sz="1600" b="1"/>
            </a:pPr>
            <a:endParaRPr lang="en-US"/>
          </a:p>
        </c:txPr>
        <c:crossAx val="-2098727144"/>
        <c:crosses val="autoZero"/>
        <c:crossBetween val="between"/>
        <c:majorUnit val="1.0"/>
      </c:valAx>
    </c:plotArea>
    <c:legend>
      <c:legendPos val="t"/>
      <c:layout>
        <c:manualLayout>
          <c:xMode val="edge"/>
          <c:yMode val="edge"/>
          <c:x val="0.0735432463068708"/>
          <c:y val="0.0854255082521464"/>
          <c:w val="0.624718513813716"/>
          <c:h val="0.167825748476356"/>
        </c:manualLayout>
      </c:layout>
      <c:overlay val="0"/>
      <c:txPr>
        <a:bodyPr/>
        <a:lstStyle/>
        <a:p>
          <a:pPr>
            <a:defRPr sz="1600" b="1" baseline="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0.12715</cdr:x>
      <cdr:y>0.40493</cdr:y>
    </cdr:from>
    <cdr:to>
      <cdr:x>0.27893</cdr:x>
      <cdr:y>0.47839</cdr:y>
    </cdr:to>
    <cdr:sp macro="" textlink="">
      <cdr:nvSpPr>
        <cdr:cNvPr id="3" name="TextBox 2"/>
        <cdr:cNvSpPr txBox="1"/>
      </cdr:nvSpPr>
      <cdr:spPr>
        <a:xfrm xmlns:a="http://schemas.openxmlformats.org/drawingml/2006/main">
          <a:off x="1106424" y="1965960"/>
          <a:ext cx="1320748" cy="35661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600" b="1" dirty="0" smtClean="0"/>
            <a:t>$2.9 trillion</a:t>
          </a:r>
          <a:endParaRPr lang="en-US" sz="1600" b="1" dirty="0"/>
        </a:p>
      </cdr:txBody>
    </cdr:sp>
  </cdr:relSizeAnchor>
  <cdr:relSizeAnchor xmlns:cdr="http://schemas.openxmlformats.org/drawingml/2006/chartDrawing">
    <cdr:from>
      <cdr:x>0.28044</cdr:x>
      <cdr:y>0.39406</cdr:y>
    </cdr:from>
    <cdr:to>
      <cdr:x>0.38574</cdr:x>
      <cdr:y>0.45469</cdr:y>
    </cdr:to>
    <cdr:sp macro="" textlink="">
      <cdr:nvSpPr>
        <cdr:cNvPr id="4" name="TextBox 3"/>
        <cdr:cNvSpPr txBox="1"/>
      </cdr:nvSpPr>
      <cdr:spPr>
        <a:xfrm xmlns:a="http://schemas.openxmlformats.org/drawingml/2006/main">
          <a:off x="2435225" y="1981200"/>
          <a:ext cx="914400" cy="304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0.35028</cdr:x>
      <cdr:y>0.26556</cdr:y>
    </cdr:from>
    <cdr:to>
      <cdr:x>0.51701</cdr:x>
      <cdr:y>0.33855</cdr:y>
    </cdr:to>
    <cdr:sp macro="" textlink="">
      <cdr:nvSpPr>
        <cdr:cNvPr id="7" name="TextBox 6"/>
        <cdr:cNvSpPr txBox="1"/>
      </cdr:nvSpPr>
      <cdr:spPr>
        <a:xfrm xmlns:a="http://schemas.openxmlformats.org/drawingml/2006/main">
          <a:off x="3048041" y="1289304"/>
          <a:ext cx="1450838" cy="35436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600" b="1" dirty="0" smtClean="0"/>
            <a:t>$4.0 trillion</a:t>
          </a:r>
          <a:endParaRPr lang="en-US" sz="1600" b="1" dirty="0"/>
        </a:p>
      </cdr:txBody>
    </cdr:sp>
  </cdr:relSizeAnchor>
  <cdr:relSizeAnchor xmlns:cdr="http://schemas.openxmlformats.org/drawingml/2006/chartDrawing">
    <cdr:from>
      <cdr:x>0.61389</cdr:x>
      <cdr:y>0.04547</cdr:y>
    </cdr:from>
    <cdr:to>
      <cdr:x>0.7192</cdr:x>
      <cdr:y>0.22734</cdr:y>
    </cdr:to>
    <cdr:sp macro="" textlink="">
      <cdr:nvSpPr>
        <cdr:cNvPr id="8" name="TextBox 7"/>
        <cdr:cNvSpPr txBox="1"/>
      </cdr:nvSpPr>
      <cdr:spPr>
        <a:xfrm xmlns:a="http://schemas.openxmlformats.org/drawingml/2006/main">
          <a:off x="5330825" y="2286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0.64022</cdr:x>
      <cdr:y>0.06063</cdr:y>
    </cdr:from>
    <cdr:to>
      <cdr:x>0.74552</cdr:x>
      <cdr:y>0.2425</cdr:y>
    </cdr:to>
    <cdr:sp macro="" textlink="">
      <cdr:nvSpPr>
        <cdr:cNvPr id="9" name="TextBox 8"/>
        <cdr:cNvSpPr txBox="1"/>
      </cdr:nvSpPr>
      <cdr:spPr>
        <a:xfrm xmlns:a="http://schemas.openxmlformats.org/drawingml/2006/main">
          <a:off x="5559425" y="3048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0.58426</cdr:x>
      <cdr:y>0.06592</cdr:y>
    </cdr:from>
    <cdr:to>
      <cdr:x>0.75099</cdr:x>
      <cdr:y>0.13937</cdr:y>
    </cdr:to>
    <cdr:sp macro="" textlink="">
      <cdr:nvSpPr>
        <cdr:cNvPr id="10" name="TextBox 9"/>
        <cdr:cNvSpPr txBox="1"/>
      </cdr:nvSpPr>
      <cdr:spPr>
        <a:xfrm xmlns:a="http://schemas.openxmlformats.org/drawingml/2006/main">
          <a:off x="5084064" y="320040"/>
          <a:ext cx="1450838" cy="35661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600" b="1" dirty="0" smtClean="0"/>
            <a:t>$5.5 trillion</a:t>
          </a:r>
          <a:endParaRPr lang="en-US" sz="16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0.36841</cdr:x>
      <cdr:y>0.34059</cdr:y>
    </cdr:from>
    <cdr:to>
      <cdr:x>0.43038</cdr:x>
      <cdr:y>0.41637</cdr:y>
    </cdr:to>
    <cdr:sp macro="" textlink="">
      <cdr:nvSpPr>
        <cdr:cNvPr id="2" name="TextBox 1"/>
        <cdr:cNvSpPr txBox="1"/>
      </cdr:nvSpPr>
      <cdr:spPr>
        <a:xfrm xmlns:a="http://schemas.openxmlformats.org/drawingml/2006/main">
          <a:off x="3171055" y="1676400"/>
          <a:ext cx="533402" cy="37299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smtClean="0"/>
            <a:t>4.5</a:t>
          </a:r>
          <a:endParaRPr lang="en-US" sz="1600" b="1" dirty="0"/>
        </a:p>
      </cdr:txBody>
    </cdr:sp>
  </cdr:relSizeAnchor>
  <cdr:relSizeAnchor xmlns:cdr="http://schemas.openxmlformats.org/drawingml/2006/chartDrawing">
    <cdr:from>
      <cdr:x>0.82706</cdr:x>
      <cdr:y>0.32511</cdr:y>
    </cdr:from>
    <cdr:to>
      <cdr:x>0.88017</cdr:x>
      <cdr:y>0.41604</cdr:y>
    </cdr:to>
    <cdr:sp macro="" textlink="">
      <cdr:nvSpPr>
        <cdr:cNvPr id="3" name="TextBox 2"/>
        <cdr:cNvSpPr txBox="1"/>
      </cdr:nvSpPr>
      <cdr:spPr>
        <a:xfrm xmlns:a="http://schemas.openxmlformats.org/drawingml/2006/main">
          <a:off x="7118840" y="1600200"/>
          <a:ext cx="457140" cy="44756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smtClean="0"/>
            <a:t>4.6</a:t>
          </a:r>
          <a:endParaRPr lang="en-US" sz="16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0.1056</cdr:x>
      <cdr:y>0.62034</cdr:y>
    </cdr:from>
    <cdr:to>
      <cdr:x>0.90609</cdr:x>
      <cdr:y>0.85994</cdr:y>
    </cdr:to>
    <cdr:sp macro="" textlink="">
      <cdr:nvSpPr>
        <cdr:cNvPr id="2" name="Text Box 5"/>
        <cdr:cNvSpPr txBox="1">
          <a:spLocks xmlns:a="http://schemas.openxmlformats.org/drawingml/2006/main" noChangeArrowheads="1"/>
        </cdr:cNvSpPr>
      </cdr:nvSpPr>
      <cdr:spPr bwMode="auto">
        <a:xfrm xmlns:a="http://schemas.openxmlformats.org/drawingml/2006/main">
          <a:off x="868680" y="2788920"/>
          <a:ext cx="6585215" cy="1077194"/>
        </a:xfrm>
        <a:prstGeom xmlns:a="http://schemas.openxmlformats.org/drawingml/2006/main" prst="rect">
          <a:avLst/>
        </a:prstGeom>
        <a:noFill xmlns:a="http://schemas.openxmlformats.org/drawingml/2006/main"/>
        <a:ln xmlns:a="http://schemas.openxmlformats.org/drawingml/2006/main" w="9525">
          <a:solidFill>
            <a:schemeClr val="tx1"/>
          </a:solidFill>
          <a:miter lim="800000"/>
          <a:headEnd/>
          <a:tailEnd/>
        </a:ln>
        <a:effectLst xmlns:a="http://schemas.openxmlformats.org/drawingml/2006/main"/>
        <a:extLst xmlns:a="http://schemas.openxmlformats.org/drawingml/2006/main">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cdr:spPr>
      <cdr:txBody>
        <a:bodyPr xmlns:a="http://schemas.openxmlformats.org/drawingml/2006/main" wrap="square">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r>
            <a:rPr lang="en-US" sz="1600" b="1" dirty="0" smtClean="0">
              <a:solidFill>
                <a:srgbClr val="000000"/>
              </a:solidFill>
            </a:rPr>
            <a:t>NHE as percentage of GDP— </a:t>
          </a:r>
        </a:p>
        <a:p xmlns:a="http://schemas.openxmlformats.org/drawingml/2006/main">
          <a:r>
            <a:rPr lang="en-US" sz="1600" b="1" dirty="0" smtClean="0">
              <a:solidFill>
                <a:srgbClr val="000000"/>
              </a:solidFill>
            </a:rPr>
            <a:t>   Current projection: 18% in 2013</a:t>
          </a:r>
          <a:r>
            <a:rPr lang="en-US" sz="1600" b="1" dirty="0" smtClean="0">
              <a:solidFill>
                <a:srgbClr val="000000"/>
              </a:solidFill>
              <a:latin typeface="Courier New"/>
              <a:cs typeface="Courier New"/>
            </a:rPr>
            <a:t>→</a:t>
          </a:r>
          <a:r>
            <a:rPr lang="en-US" sz="1600" b="1" dirty="0" smtClean="0">
              <a:solidFill>
                <a:srgbClr val="000000"/>
              </a:solidFill>
            </a:rPr>
            <a:t>21% in 2023</a:t>
          </a:r>
        </a:p>
        <a:p xmlns:a="http://schemas.openxmlformats.org/drawingml/2006/main">
          <a:r>
            <a:rPr lang="en-US" sz="1600" b="1" dirty="0" smtClean="0">
              <a:solidFill>
                <a:srgbClr val="000000"/>
              </a:solidFill>
            </a:rPr>
            <a:t>   Under unified strategy: 18% in 2013</a:t>
          </a:r>
          <a:r>
            <a:rPr lang="en-US" sz="1600" b="1" kern="0" dirty="0">
              <a:solidFill>
                <a:srgbClr val="000000"/>
              </a:solidFill>
              <a:latin typeface="Courier New"/>
              <a:cs typeface="Courier New"/>
            </a:rPr>
            <a:t>→</a:t>
          </a:r>
          <a:r>
            <a:rPr lang="en-US" sz="1600" b="1" dirty="0" smtClean="0">
              <a:solidFill>
                <a:srgbClr val="000000"/>
              </a:solidFill>
            </a:rPr>
            <a:t>19% in 2023</a:t>
          </a:r>
        </a:p>
        <a:p xmlns:a="http://schemas.openxmlformats.org/drawingml/2006/main">
          <a:r>
            <a:rPr lang="en-US" sz="1600" b="1" dirty="0" smtClean="0">
              <a:solidFill>
                <a:srgbClr val="000000"/>
              </a:solidFill>
            </a:rPr>
            <a:t>   Cumulative </a:t>
          </a:r>
          <a:r>
            <a:rPr lang="en-US" sz="1600" b="1" dirty="0">
              <a:solidFill>
                <a:srgbClr val="000000"/>
              </a:solidFill>
            </a:rPr>
            <a:t>NHE savings under </a:t>
          </a:r>
          <a:r>
            <a:rPr lang="en-US" sz="1600" b="1" dirty="0" smtClean="0">
              <a:solidFill>
                <a:srgbClr val="000000"/>
              </a:solidFill>
            </a:rPr>
            <a:t>synergistic strategy: </a:t>
          </a:r>
          <a:r>
            <a:rPr lang="en-US" sz="1600" b="1" dirty="0">
              <a:solidFill>
                <a:srgbClr val="000000"/>
              </a:solidFill>
            </a:rPr>
            <a:t>$2.0 </a:t>
          </a:r>
          <a:r>
            <a:rPr lang="en-US" sz="1600" b="1" dirty="0" smtClean="0">
              <a:solidFill>
                <a:srgbClr val="000000"/>
              </a:solidFill>
            </a:rPr>
            <a:t>trillion </a:t>
          </a:r>
        </a:p>
      </cdr:txBody>
    </cdr:sp>
  </cdr:relSizeAnchor>
  <cdr:relSizeAnchor xmlns:cdr="http://schemas.openxmlformats.org/drawingml/2006/chartDrawing">
    <cdr:from>
      <cdr:x>0.92242</cdr:x>
      <cdr:y>0.18644</cdr:y>
    </cdr:from>
    <cdr:to>
      <cdr:x>0.98726</cdr:x>
      <cdr:y>0.25424</cdr:y>
    </cdr:to>
    <cdr:sp macro="" textlink="">
      <cdr:nvSpPr>
        <cdr:cNvPr id="3" name="TextBox 2"/>
        <cdr:cNvSpPr txBox="1"/>
      </cdr:nvSpPr>
      <cdr:spPr>
        <a:xfrm xmlns:a="http://schemas.openxmlformats.org/drawingml/2006/main">
          <a:off x="7588251" y="838200"/>
          <a:ext cx="533368" cy="30479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600" b="1" dirty="0" smtClean="0"/>
            <a:t>$5.1</a:t>
          </a:r>
          <a:endParaRPr lang="en-US" sz="16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328DB8E0-0035-4C7D-B8E1-4DB680262489}" type="datetimeFigureOut">
              <a:rPr lang="en-US" smtClean="0"/>
              <a:t>2/27/13</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0650AACE-D5FA-495F-A093-76A9DB8E6640}" type="slidenum">
              <a:rPr lang="en-US" smtClean="0"/>
              <a:t>‹#›</a:t>
            </a:fld>
            <a:endParaRPr lang="en-US"/>
          </a:p>
        </p:txBody>
      </p:sp>
    </p:spTree>
    <p:extLst>
      <p:ext uri="{BB962C8B-B14F-4D97-AF65-F5344CB8AC3E}">
        <p14:creationId xmlns:p14="http://schemas.microsoft.com/office/powerpoint/2010/main" val="9940463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DF615152-8823-45E4-B704-D0C2A9BDD65F}" type="datetimeFigureOut">
              <a:rPr lang="en-US" smtClean="0"/>
              <a:t>2/27/13</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CEA67898-401A-4BB2-B01C-D8920FCE6B28}" type="slidenum">
              <a:rPr lang="en-US" smtClean="0"/>
              <a:t>‹#›</a:t>
            </a:fld>
            <a:endParaRPr lang="en-US"/>
          </a:p>
        </p:txBody>
      </p:sp>
    </p:spTree>
    <p:extLst>
      <p:ext uri="{BB962C8B-B14F-4D97-AF65-F5344CB8AC3E}">
        <p14:creationId xmlns:p14="http://schemas.microsoft.com/office/powerpoint/2010/main" val="2126260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5DF55394-FD60-47A5-9A81-C68F4CEE8327}"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430645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a:solidFill>
                <a:prstClr val="black"/>
              </a:solidFill>
            </a:endParaRPr>
          </a:p>
        </p:txBody>
      </p:sp>
      <p:sp>
        <p:nvSpPr>
          <p:cNvPr id="5" name="Slide Number Placeholder 4"/>
          <p:cNvSpPr>
            <a:spLocks noGrp="1"/>
          </p:cNvSpPr>
          <p:nvPr>
            <p:ph type="sldNum" sz="quarter" idx="11"/>
          </p:nvPr>
        </p:nvSpPr>
        <p:spPr/>
        <p:txBody>
          <a:bodyPr/>
          <a:lstStyle/>
          <a:p>
            <a:pPr>
              <a:defRPr/>
            </a:pPr>
            <a:fld id="{5B696F72-BE3D-4DEF-AF3F-C9531745A900}" type="slidenum">
              <a:rPr lang="en-US" smtClean="0">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val="2115375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910139-E757-45ED-869E-E2D623A59E1A}" type="slidenum">
              <a:rPr lang="en-US" smtClean="0">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2092840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129" eaLnBrk="0" hangingPunct="0">
              <a:defRPr>
                <a:solidFill>
                  <a:schemeClr val="tx1"/>
                </a:solidFill>
                <a:latin typeface="Arial" charset="0"/>
                <a:cs typeface="Arial" charset="0"/>
              </a:defRPr>
            </a:lvl1pPr>
            <a:lvl2pPr marL="742871" indent="-285719" defTabSz="911129" eaLnBrk="0" hangingPunct="0">
              <a:defRPr>
                <a:solidFill>
                  <a:schemeClr val="tx1"/>
                </a:solidFill>
                <a:latin typeface="Arial" charset="0"/>
                <a:cs typeface="Arial" charset="0"/>
              </a:defRPr>
            </a:lvl2pPr>
            <a:lvl3pPr marL="1142879" indent="-228575" defTabSz="911129" eaLnBrk="0" hangingPunct="0">
              <a:defRPr>
                <a:solidFill>
                  <a:schemeClr val="tx1"/>
                </a:solidFill>
                <a:latin typeface="Arial" charset="0"/>
                <a:cs typeface="Arial" charset="0"/>
              </a:defRPr>
            </a:lvl3pPr>
            <a:lvl4pPr marL="1600030" indent="-228575" defTabSz="911129" eaLnBrk="0" hangingPunct="0">
              <a:defRPr>
                <a:solidFill>
                  <a:schemeClr val="tx1"/>
                </a:solidFill>
                <a:latin typeface="Arial" charset="0"/>
                <a:cs typeface="Arial" charset="0"/>
              </a:defRPr>
            </a:lvl4pPr>
            <a:lvl5pPr marL="2057182" indent="-228575" defTabSz="911129" eaLnBrk="0" hangingPunct="0">
              <a:defRPr>
                <a:solidFill>
                  <a:schemeClr val="tx1"/>
                </a:solidFill>
                <a:latin typeface="Arial" charset="0"/>
                <a:cs typeface="Arial" charset="0"/>
              </a:defRPr>
            </a:lvl5pPr>
            <a:lvl6pPr marL="2514333" indent="-228575" defTabSz="911129" eaLnBrk="0" fontAlgn="base" hangingPunct="0">
              <a:spcBef>
                <a:spcPct val="0"/>
              </a:spcBef>
              <a:spcAft>
                <a:spcPct val="0"/>
              </a:spcAft>
              <a:defRPr>
                <a:solidFill>
                  <a:schemeClr val="tx1"/>
                </a:solidFill>
                <a:latin typeface="Arial" charset="0"/>
                <a:cs typeface="Arial" charset="0"/>
              </a:defRPr>
            </a:lvl6pPr>
            <a:lvl7pPr marL="2971484" indent="-228575" defTabSz="911129" eaLnBrk="0" fontAlgn="base" hangingPunct="0">
              <a:spcBef>
                <a:spcPct val="0"/>
              </a:spcBef>
              <a:spcAft>
                <a:spcPct val="0"/>
              </a:spcAft>
              <a:defRPr>
                <a:solidFill>
                  <a:schemeClr val="tx1"/>
                </a:solidFill>
                <a:latin typeface="Arial" charset="0"/>
                <a:cs typeface="Arial" charset="0"/>
              </a:defRPr>
            </a:lvl7pPr>
            <a:lvl8pPr marL="3428636" indent="-228575" defTabSz="911129" eaLnBrk="0" fontAlgn="base" hangingPunct="0">
              <a:spcBef>
                <a:spcPct val="0"/>
              </a:spcBef>
              <a:spcAft>
                <a:spcPct val="0"/>
              </a:spcAft>
              <a:defRPr>
                <a:solidFill>
                  <a:schemeClr val="tx1"/>
                </a:solidFill>
                <a:latin typeface="Arial" charset="0"/>
                <a:cs typeface="Arial" charset="0"/>
              </a:defRPr>
            </a:lvl8pPr>
            <a:lvl9pPr marL="3885789" indent="-228575" defTabSz="911129" eaLnBrk="0" fontAlgn="base" hangingPunct="0">
              <a:spcBef>
                <a:spcPct val="0"/>
              </a:spcBef>
              <a:spcAft>
                <a:spcPct val="0"/>
              </a:spcAft>
              <a:defRPr>
                <a:solidFill>
                  <a:schemeClr val="tx1"/>
                </a:solidFill>
                <a:latin typeface="Arial" charset="0"/>
                <a:cs typeface="Arial" charset="0"/>
              </a:defRPr>
            </a:lvl9pPr>
          </a:lstStyle>
          <a:p>
            <a:pPr eaLnBrk="1" hangingPunct="1"/>
            <a:fld id="{1F904B44-BB37-47C8-A285-2F91274D0C26}" type="slidenum">
              <a:rPr lang="en-US" smtClean="0">
                <a:solidFill>
                  <a:prstClr val="black"/>
                </a:solidFill>
              </a:rPr>
              <a:pPr eaLnBrk="1" hangingPunct="1"/>
              <a:t>5</a:t>
            </a:fld>
            <a:endParaRPr lang="en-US" smtClean="0">
              <a:solidFill>
                <a:prstClr val="black"/>
              </a:solidFill>
            </a:endParaRPr>
          </a:p>
        </p:txBody>
      </p:sp>
      <p:sp>
        <p:nvSpPr>
          <p:cNvPr id="177155" name="Rectangle 2"/>
          <p:cNvSpPr>
            <a:spLocks noGrp="1" noRot="1" noChangeAspect="1" noChangeArrowheads="1" noTextEdit="1"/>
          </p:cNvSpPr>
          <p:nvPr>
            <p:ph type="sldImg"/>
          </p:nvPr>
        </p:nvSpPr>
        <p:spPr>
          <a:xfrm>
            <a:off x="1173163" y="698500"/>
            <a:ext cx="4640262" cy="3479800"/>
          </a:xfrm>
          <a:ln/>
        </p:spPr>
      </p:sp>
      <p:sp>
        <p:nvSpPr>
          <p:cNvPr id="177156" name="Rectangle 3"/>
          <p:cNvSpPr>
            <a:spLocks noGrp="1" noChangeArrowheads="1"/>
          </p:cNvSpPr>
          <p:nvPr>
            <p:ph type="body" idx="1"/>
          </p:nvPr>
        </p:nvSpPr>
        <p:spPr>
          <a:xfrm>
            <a:off x="698818" y="4409759"/>
            <a:ext cx="5587366" cy="417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a:solidFill>
                <a:prstClr val="black"/>
              </a:solidFill>
            </a:endParaRPr>
          </a:p>
        </p:txBody>
      </p:sp>
      <p:sp>
        <p:nvSpPr>
          <p:cNvPr id="5" name="Slide Number Placeholder 4"/>
          <p:cNvSpPr>
            <a:spLocks noGrp="1"/>
          </p:cNvSpPr>
          <p:nvPr>
            <p:ph type="sldNum" sz="quarter" idx="11"/>
          </p:nvPr>
        </p:nvSpPr>
        <p:spPr/>
        <p:txBody>
          <a:bodyPr/>
          <a:lstStyle/>
          <a:p>
            <a:pPr>
              <a:defRPr/>
            </a:pPr>
            <a:fld id="{5B696F72-BE3D-4DEF-AF3F-C9531745A900}" type="slidenum">
              <a:rPr lang="en-US" smtClean="0">
                <a:solidFill>
                  <a:prstClr val="black"/>
                </a:solidFill>
              </a:rPr>
              <a:pPr>
                <a:defRPr/>
              </a:pPr>
              <a:t>6</a:t>
            </a:fld>
            <a:endParaRPr lang="en-US">
              <a:solidFill>
                <a:prstClr val="black"/>
              </a:solidFill>
            </a:endParaRPr>
          </a:p>
        </p:txBody>
      </p:sp>
    </p:spTree>
    <p:extLst>
      <p:ext uri="{BB962C8B-B14F-4D97-AF65-F5344CB8AC3E}">
        <p14:creationId xmlns:p14="http://schemas.microsoft.com/office/powerpoint/2010/main" val="4106494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solidFill>
                <a:prstClr val="black"/>
              </a:solidFill>
            </a:endParaRPr>
          </a:p>
        </p:txBody>
      </p:sp>
      <p:sp>
        <p:nvSpPr>
          <p:cNvPr id="5" name="Slide Number Placeholder 4"/>
          <p:cNvSpPr>
            <a:spLocks noGrp="1"/>
          </p:cNvSpPr>
          <p:nvPr>
            <p:ph type="sldNum" sz="quarter" idx="11"/>
          </p:nvPr>
        </p:nvSpPr>
        <p:spPr/>
        <p:txBody>
          <a:bodyPr/>
          <a:lstStyle/>
          <a:p>
            <a:pPr>
              <a:defRPr/>
            </a:pPr>
            <a:fld id="{5B696F72-BE3D-4DEF-AF3F-C9531745A900}" type="slidenum">
              <a:rPr lang="en-US">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4106494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77788" y="166688"/>
            <a:ext cx="1728787" cy="1554162"/>
            <a:chOff x="49" y="105"/>
            <a:chExt cx="1089" cy="979"/>
          </a:xfrm>
        </p:grpSpPr>
        <p:sp>
          <p:nvSpPr>
            <p:cNvPr id="5" name="Oval 7"/>
            <p:cNvSpPr>
              <a:spLocks noChangeArrowheads="1"/>
            </p:cNvSpPr>
            <p:nvPr userDrawn="1"/>
          </p:nvSpPr>
          <p:spPr bwMode="auto">
            <a:xfrm>
              <a:off x="105" y="105"/>
              <a:ext cx="979" cy="979"/>
            </a:xfrm>
            <a:prstGeom prst="ellipse">
              <a:avLst/>
            </a:prstGeom>
            <a:noFill/>
            <a:ln w="38100">
              <a:solidFill>
                <a:schemeClr val="tx1"/>
              </a:solidFill>
              <a:round/>
              <a:headEnd/>
              <a:tailEnd/>
            </a:ln>
            <a:effectLst/>
          </p:spPr>
          <p:txBody>
            <a:bodyPr wrap="none" anchor="ctr"/>
            <a:lstStyle/>
            <a:p>
              <a:pPr fontAlgn="base">
                <a:spcBef>
                  <a:spcPct val="0"/>
                </a:spcBef>
                <a:spcAft>
                  <a:spcPct val="0"/>
                </a:spcAft>
                <a:defRPr/>
              </a:pPr>
              <a:endParaRPr lang="en-US">
                <a:solidFill>
                  <a:srgbClr val="000000"/>
                </a:solidFill>
              </a:endParaRPr>
            </a:p>
          </p:txBody>
        </p:sp>
        <p:sp>
          <p:nvSpPr>
            <p:cNvPr id="6" name="Text Box 8"/>
            <p:cNvSpPr txBox="1">
              <a:spLocks noChangeArrowheads="1"/>
            </p:cNvSpPr>
            <p:nvPr userDrawn="1"/>
          </p:nvSpPr>
          <p:spPr bwMode="auto">
            <a:xfrm>
              <a:off x="49" y="393"/>
              <a:ext cx="1089" cy="403"/>
            </a:xfrm>
            <a:prstGeom prst="rect">
              <a:avLst/>
            </a:prstGeom>
            <a:noFill/>
            <a:ln w="9525">
              <a:noFill/>
              <a:miter lim="800000"/>
              <a:headEnd/>
              <a:tailEnd/>
            </a:ln>
            <a:effectLst/>
          </p:spPr>
          <p:txBody>
            <a:bodyPr>
              <a:spAutoFit/>
            </a:bodyPr>
            <a:lstStyle/>
            <a:p>
              <a:pPr algn="ctr" fontAlgn="base">
                <a:spcBef>
                  <a:spcPct val="0"/>
                </a:spcBef>
                <a:spcAft>
                  <a:spcPct val="0"/>
                </a:spcAft>
                <a:defRPr/>
              </a:pPr>
              <a:r>
                <a:rPr lang="en-US" sz="1200" b="1">
                  <a:solidFill>
                    <a:srgbClr val="000000"/>
                  </a:solidFill>
                </a:rPr>
                <a:t>THE COMMONWEALTH</a:t>
              </a:r>
            </a:p>
            <a:p>
              <a:pPr algn="ctr" fontAlgn="base">
                <a:spcBef>
                  <a:spcPct val="0"/>
                </a:spcBef>
                <a:spcAft>
                  <a:spcPct val="0"/>
                </a:spcAft>
                <a:defRPr/>
              </a:pPr>
              <a:r>
                <a:rPr lang="en-US" sz="1200" b="1">
                  <a:solidFill>
                    <a:srgbClr val="000000"/>
                  </a:solidFill>
                </a:rPr>
                <a:t> FUND</a:t>
              </a:r>
            </a:p>
          </p:txBody>
        </p:sp>
      </p:grpSp>
      <p:sp>
        <p:nvSpPr>
          <p:cNvPr id="33794" name="Rectangle 2"/>
          <p:cNvSpPr>
            <a:spLocks noGrp="1" noChangeArrowheads="1"/>
          </p:cNvSpPr>
          <p:nvPr>
            <p:ph type="ctrTitle"/>
          </p:nvPr>
        </p:nvSpPr>
        <p:spPr>
          <a:xfrm>
            <a:off x="685800" y="2130425"/>
            <a:ext cx="7772400" cy="1470025"/>
          </a:xfrm>
        </p:spPr>
        <p:txBody>
          <a:bodyPr anchor="ctr" anchorCtr="0"/>
          <a:lstStyle>
            <a:lvl1pPr>
              <a:defRPr sz="3200"/>
            </a:lvl1pPr>
          </a:lstStyle>
          <a:p>
            <a:r>
              <a:rPr lang="en-US"/>
              <a:t>Click to edit Master title style</a:t>
            </a:r>
          </a:p>
        </p:txBody>
      </p:sp>
      <p:sp>
        <p:nvSpPr>
          <p:cNvPr id="3379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7" name="Rectangle 4"/>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8"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Tree>
    <p:extLst>
      <p:ext uri="{BB962C8B-B14F-4D97-AF65-F5344CB8AC3E}">
        <p14:creationId xmlns:p14="http://schemas.microsoft.com/office/powerpoint/2010/main" val="4225063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38402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90488"/>
            <a:ext cx="2284412" cy="60039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90488"/>
            <a:ext cx="6704013" cy="60039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32891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77788" y="166688"/>
            <a:ext cx="1728787" cy="1554162"/>
            <a:chOff x="49" y="105"/>
            <a:chExt cx="1089" cy="979"/>
          </a:xfrm>
        </p:grpSpPr>
        <p:sp>
          <p:nvSpPr>
            <p:cNvPr id="5" name="Oval 7"/>
            <p:cNvSpPr>
              <a:spLocks noChangeArrowheads="1"/>
            </p:cNvSpPr>
            <p:nvPr userDrawn="1"/>
          </p:nvSpPr>
          <p:spPr bwMode="auto">
            <a:xfrm>
              <a:off x="105" y="105"/>
              <a:ext cx="979" cy="979"/>
            </a:xfrm>
            <a:prstGeom prst="ellipse">
              <a:avLst/>
            </a:prstGeom>
            <a:noFill/>
            <a:ln w="38100">
              <a:solidFill>
                <a:schemeClr val="tx1"/>
              </a:solidFill>
              <a:round/>
              <a:headEnd/>
              <a:tailEnd/>
            </a:ln>
            <a:effectLst/>
          </p:spPr>
          <p:txBody>
            <a:bodyPr wrap="none" anchor="ctr"/>
            <a:lstStyle/>
            <a:p>
              <a:pPr fontAlgn="base">
                <a:spcBef>
                  <a:spcPct val="0"/>
                </a:spcBef>
                <a:spcAft>
                  <a:spcPct val="0"/>
                </a:spcAft>
                <a:defRPr/>
              </a:pPr>
              <a:endParaRPr lang="en-US">
                <a:solidFill>
                  <a:srgbClr val="000000"/>
                </a:solidFill>
              </a:endParaRPr>
            </a:p>
          </p:txBody>
        </p:sp>
        <p:sp>
          <p:nvSpPr>
            <p:cNvPr id="6" name="Text Box 8"/>
            <p:cNvSpPr txBox="1">
              <a:spLocks noChangeArrowheads="1"/>
            </p:cNvSpPr>
            <p:nvPr userDrawn="1"/>
          </p:nvSpPr>
          <p:spPr bwMode="auto">
            <a:xfrm>
              <a:off x="49" y="393"/>
              <a:ext cx="1089" cy="403"/>
            </a:xfrm>
            <a:prstGeom prst="rect">
              <a:avLst/>
            </a:prstGeom>
            <a:noFill/>
            <a:ln w="9525">
              <a:noFill/>
              <a:miter lim="800000"/>
              <a:headEnd/>
              <a:tailEnd/>
            </a:ln>
            <a:effectLst/>
          </p:spPr>
          <p:txBody>
            <a:bodyPr>
              <a:spAutoFit/>
            </a:bodyPr>
            <a:lstStyle/>
            <a:p>
              <a:pPr algn="ctr" fontAlgn="base">
                <a:spcBef>
                  <a:spcPct val="0"/>
                </a:spcBef>
                <a:spcAft>
                  <a:spcPct val="0"/>
                </a:spcAft>
                <a:defRPr/>
              </a:pPr>
              <a:r>
                <a:rPr lang="en-US" sz="1200" b="1">
                  <a:solidFill>
                    <a:srgbClr val="000000"/>
                  </a:solidFill>
                </a:rPr>
                <a:t>THE COMMONWEALTH</a:t>
              </a:r>
            </a:p>
            <a:p>
              <a:pPr algn="ctr" fontAlgn="base">
                <a:spcBef>
                  <a:spcPct val="0"/>
                </a:spcBef>
                <a:spcAft>
                  <a:spcPct val="0"/>
                </a:spcAft>
                <a:defRPr/>
              </a:pPr>
              <a:r>
                <a:rPr lang="en-US" sz="1200" b="1">
                  <a:solidFill>
                    <a:srgbClr val="000000"/>
                  </a:solidFill>
                </a:rPr>
                <a:t> FUND</a:t>
              </a:r>
            </a:p>
          </p:txBody>
        </p:sp>
      </p:grpSp>
      <p:sp>
        <p:nvSpPr>
          <p:cNvPr id="33794" name="Rectangle 2"/>
          <p:cNvSpPr>
            <a:spLocks noGrp="1" noChangeArrowheads="1"/>
          </p:cNvSpPr>
          <p:nvPr>
            <p:ph type="ctrTitle"/>
          </p:nvPr>
        </p:nvSpPr>
        <p:spPr>
          <a:xfrm>
            <a:off x="685800" y="2130425"/>
            <a:ext cx="7772400" cy="1470025"/>
          </a:xfrm>
        </p:spPr>
        <p:txBody>
          <a:bodyPr anchor="ctr" anchorCtr="0"/>
          <a:lstStyle>
            <a:lvl1pPr>
              <a:defRPr sz="3200"/>
            </a:lvl1pPr>
          </a:lstStyle>
          <a:p>
            <a:r>
              <a:rPr lang="en-US"/>
              <a:t>Click to edit Master title style</a:t>
            </a:r>
          </a:p>
        </p:txBody>
      </p:sp>
      <p:sp>
        <p:nvSpPr>
          <p:cNvPr id="3379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7" name="Rectangle 4"/>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8"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Tree>
    <p:extLst>
      <p:ext uri="{BB962C8B-B14F-4D97-AF65-F5344CB8AC3E}">
        <p14:creationId xmlns:p14="http://schemas.microsoft.com/office/powerpoint/2010/main" val="3613734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776059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80070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066800"/>
            <a:ext cx="4265613" cy="502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0"/>
            <a:ext cx="4265612" cy="502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825872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746049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946252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9116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74046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0"/>
            <a:ext cx="9140825" cy="731837"/>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881982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860435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724087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90488"/>
            <a:ext cx="2284412" cy="60039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90488"/>
            <a:ext cx="6704013" cy="60039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4855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5175820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3035594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22446887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3163670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41558683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16108781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4196007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11677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33390285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2878855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17151953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27877680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72282172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52029814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7861563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066800"/>
            <a:ext cx="4265613" cy="502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0"/>
            <a:ext cx="4265612" cy="502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25100722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6987894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2788480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066800"/>
            <a:ext cx="4265613" cy="502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0"/>
            <a:ext cx="4265612" cy="502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95396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24231696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20683260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6282172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60847118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58763"/>
            <a:ext cx="2284412" cy="5835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58763"/>
            <a:ext cx="6704013" cy="5835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84403636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258763"/>
            <a:ext cx="9140825" cy="731837"/>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231775" y="1066800"/>
            <a:ext cx="8683625" cy="502761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66873216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258763"/>
            <a:ext cx="9140825" cy="73183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31775" y="1066800"/>
            <a:ext cx="8683625" cy="502761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7308583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77788" y="166688"/>
            <a:ext cx="1728787" cy="1554162"/>
            <a:chOff x="49" y="105"/>
            <a:chExt cx="1089" cy="979"/>
          </a:xfrm>
        </p:grpSpPr>
        <p:sp>
          <p:nvSpPr>
            <p:cNvPr id="5" name="Oval 7"/>
            <p:cNvSpPr>
              <a:spLocks noChangeArrowheads="1"/>
            </p:cNvSpPr>
            <p:nvPr userDrawn="1"/>
          </p:nvSpPr>
          <p:spPr bwMode="auto">
            <a:xfrm>
              <a:off x="105" y="105"/>
              <a:ext cx="979" cy="979"/>
            </a:xfrm>
            <a:prstGeom prst="ellipse">
              <a:avLst/>
            </a:prstGeom>
            <a:noFill/>
            <a:ln w="38100">
              <a:solidFill>
                <a:schemeClr val="tx1"/>
              </a:solidFill>
              <a:round/>
              <a:headEnd/>
              <a:tailEnd/>
            </a:ln>
            <a:effectLst/>
          </p:spPr>
          <p:txBody>
            <a:bodyPr wrap="none" anchor="ctr"/>
            <a:lstStyle/>
            <a:p>
              <a:pPr fontAlgn="base">
                <a:spcBef>
                  <a:spcPct val="0"/>
                </a:spcBef>
                <a:spcAft>
                  <a:spcPct val="0"/>
                </a:spcAft>
                <a:defRPr/>
              </a:pPr>
              <a:endParaRPr lang="en-US">
                <a:solidFill>
                  <a:srgbClr val="000000"/>
                </a:solidFill>
              </a:endParaRPr>
            </a:p>
          </p:txBody>
        </p:sp>
        <p:sp>
          <p:nvSpPr>
            <p:cNvPr id="6" name="Text Box 8"/>
            <p:cNvSpPr txBox="1">
              <a:spLocks noChangeArrowheads="1"/>
            </p:cNvSpPr>
            <p:nvPr userDrawn="1"/>
          </p:nvSpPr>
          <p:spPr bwMode="auto">
            <a:xfrm>
              <a:off x="49" y="393"/>
              <a:ext cx="1089" cy="403"/>
            </a:xfrm>
            <a:prstGeom prst="rect">
              <a:avLst/>
            </a:prstGeom>
            <a:noFill/>
            <a:ln w="9525">
              <a:noFill/>
              <a:miter lim="800000"/>
              <a:headEnd/>
              <a:tailEnd/>
            </a:ln>
            <a:effectLst/>
          </p:spPr>
          <p:txBody>
            <a:bodyPr>
              <a:spAutoFit/>
            </a:bodyPr>
            <a:lstStyle/>
            <a:p>
              <a:pPr algn="ctr" fontAlgn="base">
                <a:spcBef>
                  <a:spcPct val="0"/>
                </a:spcBef>
                <a:spcAft>
                  <a:spcPct val="0"/>
                </a:spcAft>
                <a:defRPr/>
              </a:pPr>
              <a:r>
                <a:rPr lang="en-US" sz="1200" b="1">
                  <a:solidFill>
                    <a:srgbClr val="000000"/>
                  </a:solidFill>
                </a:rPr>
                <a:t>THE COMMONWEALTH</a:t>
              </a:r>
            </a:p>
            <a:p>
              <a:pPr algn="ctr" fontAlgn="base">
                <a:spcBef>
                  <a:spcPct val="0"/>
                </a:spcBef>
                <a:spcAft>
                  <a:spcPct val="0"/>
                </a:spcAft>
                <a:defRPr/>
              </a:pPr>
              <a:r>
                <a:rPr lang="en-US" sz="1200" b="1">
                  <a:solidFill>
                    <a:srgbClr val="000000"/>
                  </a:solidFill>
                </a:rPr>
                <a:t> FUND</a:t>
              </a:r>
            </a:p>
          </p:txBody>
        </p:sp>
      </p:grpSp>
      <p:sp>
        <p:nvSpPr>
          <p:cNvPr id="7170" name="Rectangle 2"/>
          <p:cNvSpPr>
            <a:spLocks noGrp="1" noChangeArrowheads="1"/>
          </p:cNvSpPr>
          <p:nvPr>
            <p:ph type="ctrTitle"/>
          </p:nvPr>
        </p:nvSpPr>
        <p:spPr>
          <a:xfrm>
            <a:off x="685800" y="2130425"/>
            <a:ext cx="7772400" cy="1470025"/>
          </a:xfrm>
        </p:spPr>
        <p:txBody>
          <a:bodyPr anchor="ctr" anchorCtr="0"/>
          <a:lstStyle>
            <a:lvl1pPr>
              <a:defRPr sz="3200"/>
            </a:lvl1pPr>
          </a:lstStyle>
          <a:p>
            <a:r>
              <a:rPr lang="en-US"/>
              <a:t>Click to edit Master title style</a:t>
            </a:r>
          </a:p>
        </p:txBody>
      </p:sp>
      <p:sp>
        <p:nvSpPr>
          <p:cNvPr id="71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7" name="Rectangle 4"/>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fontAlgn="base">
              <a:spcBef>
                <a:spcPct val="0"/>
              </a:spcBef>
              <a:spcAft>
                <a:spcPct val="0"/>
              </a:spcAft>
              <a:defRPr/>
            </a:pPr>
            <a:endParaRPr lang="en-US"/>
          </a:p>
        </p:txBody>
      </p:sp>
      <p:sp>
        <p:nvSpPr>
          <p:cNvPr id="8"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fontAlgn="base">
              <a:spcBef>
                <a:spcPct val="0"/>
              </a:spcBef>
              <a:spcAft>
                <a:spcPct val="0"/>
              </a:spcAft>
              <a:defRPr/>
            </a:pPr>
            <a:endParaRPr lang="en-US"/>
          </a:p>
        </p:txBody>
      </p:sp>
    </p:spTree>
    <p:extLst>
      <p:ext uri="{BB962C8B-B14F-4D97-AF65-F5344CB8AC3E}">
        <p14:creationId xmlns:p14="http://schemas.microsoft.com/office/powerpoint/2010/main" val="330984868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7923342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50740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072546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066800"/>
            <a:ext cx="4265613" cy="502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0"/>
            <a:ext cx="4265612" cy="502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1961306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181392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3182347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632528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8942006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788151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2684457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90488"/>
            <a:ext cx="2284412" cy="60039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90488"/>
            <a:ext cx="6704013" cy="60039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1567966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90488"/>
            <a:ext cx="9140825" cy="73183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31775" y="1066800"/>
            <a:ext cx="8683625" cy="5027613"/>
          </a:xfrm>
        </p:spPr>
        <p:txBody>
          <a:bodyPr/>
          <a:lstStyle/>
          <a:p>
            <a:pPr lvl="0"/>
            <a:endParaRPr lang="en-US" noProof="0" smtClean="0"/>
          </a:p>
        </p:txBody>
      </p:sp>
    </p:spTree>
    <p:extLst>
      <p:ext uri="{BB962C8B-B14F-4D97-AF65-F5344CB8AC3E}">
        <p14:creationId xmlns:p14="http://schemas.microsoft.com/office/powerpoint/2010/main" val="240169952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77788" y="166688"/>
            <a:ext cx="1728787" cy="1554162"/>
            <a:chOff x="49" y="105"/>
            <a:chExt cx="1089" cy="979"/>
          </a:xfrm>
        </p:grpSpPr>
        <p:sp>
          <p:nvSpPr>
            <p:cNvPr id="5" name="Oval 7"/>
            <p:cNvSpPr>
              <a:spLocks noChangeArrowheads="1"/>
            </p:cNvSpPr>
            <p:nvPr userDrawn="1"/>
          </p:nvSpPr>
          <p:spPr bwMode="auto">
            <a:xfrm>
              <a:off x="105" y="105"/>
              <a:ext cx="979" cy="979"/>
            </a:xfrm>
            <a:prstGeom prst="ellipse">
              <a:avLst/>
            </a:prstGeom>
            <a:noFill/>
            <a:ln w="38100">
              <a:solidFill>
                <a:schemeClr val="tx1"/>
              </a:solidFill>
              <a:round/>
              <a:headEnd/>
              <a:tailEnd/>
            </a:ln>
            <a:effectLst/>
          </p:spPr>
          <p:txBody>
            <a:bodyPr wrap="none" anchor="ctr"/>
            <a:lstStyle/>
            <a:p>
              <a:pPr fontAlgn="base">
                <a:spcBef>
                  <a:spcPct val="0"/>
                </a:spcBef>
                <a:spcAft>
                  <a:spcPct val="0"/>
                </a:spcAft>
                <a:defRPr/>
              </a:pPr>
              <a:endParaRPr lang="en-US" dirty="0">
                <a:solidFill>
                  <a:srgbClr val="000000"/>
                </a:solidFill>
              </a:endParaRPr>
            </a:p>
          </p:txBody>
        </p:sp>
        <p:sp>
          <p:nvSpPr>
            <p:cNvPr id="6" name="Text Box 8"/>
            <p:cNvSpPr txBox="1">
              <a:spLocks noChangeArrowheads="1"/>
            </p:cNvSpPr>
            <p:nvPr userDrawn="1"/>
          </p:nvSpPr>
          <p:spPr bwMode="auto">
            <a:xfrm>
              <a:off x="49" y="393"/>
              <a:ext cx="1089" cy="403"/>
            </a:xfrm>
            <a:prstGeom prst="rect">
              <a:avLst/>
            </a:prstGeom>
            <a:noFill/>
            <a:ln w="9525">
              <a:noFill/>
              <a:miter lim="800000"/>
              <a:headEnd/>
              <a:tailEnd/>
            </a:ln>
            <a:effectLst/>
          </p:spPr>
          <p:txBody>
            <a:bodyPr>
              <a:spAutoFit/>
            </a:bodyPr>
            <a:lstStyle/>
            <a:p>
              <a:pPr algn="ctr" fontAlgn="base">
                <a:spcBef>
                  <a:spcPct val="0"/>
                </a:spcBef>
                <a:spcAft>
                  <a:spcPct val="0"/>
                </a:spcAft>
                <a:defRPr/>
              </a:pPr>
              <a:r>
                <a:rPr lang="en-US" sz="1200" b="1" dirty="0">
                  <a:solidFill>
                    <a:srgbClr val="000000"/>
                  </a:solidFill>
                </a:rPr>
                <a:t>THE COMMONWEALTH</a:t>
              </a:r>
            </a:p>
            <a:p>
              <a:pPr algn="ctr" fontAlgn="base">
                <a:spcBef>
                  <a:spcPct val="0"/>
                </a:spcBef>
                <a:spcAft>
                  <a:spcPct val="0"/>
                </a:spcAft>
                <a:defRPr/>
              </a:pPr>
              <a:r>
                <a:rPr lang="en-US" sz="1200" b="1" dirty="0">
                  <a:solidFill>
                    <a:srgbClr val="000000"/>
                  </a:solidFill>
                </a:rPr>
                <a:t> FUND</a:t>
              </a:r>
            </a:p>
          </p:txBody>
        </p:sp>
      </p:grpSp>
      <p:sp>
        <p:nvSpPr>
          <p:cNvPr id="33794" name="Rectangle 2"/>
          <p:cNvSpPr>
            <a:spLocks noGrp="1" noChangeArrowheads="1"/>
          </p:cNvSpPr>
          <p:nvPr>
            <p:ph type="ctrTitle"/>
          </p:nvPr>
        </p:nvSpPr>
        <p:spPr>
          <a:xfrm>
            <a:off x="685800" y="2130425"/>
            <a:ext cx="7772400" cy="1470025"/>
          </a:xfrm>
        </p:spPr>
        <p:txBody>
          <a:bodyPr anchor="ctr" anchorCtr="0"/>
          <a:lstStyle>
            <a:lvl1pPr>
              <a:defRPr sz="3200"/>
            </a:lvl1pPr>
          </a:lstStyle>
          <a:p>
            <a:r>
              <a:rPr lang="en-US"/>
              <a:t>Click to edit Master title style</a:t>
            </a:r>
          </a:p>
        </p:txBody>
      </p:sp>
      <p:sp>
        <p:nvSpPr>
          <p:cNvPr id="3379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7" name="Rectangle 4"/>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dirty="0">
              <a:solidFill>
                <a:srgbClr val="000000"/>
              </a:solidFill>
            </a:endParaRPr>
          </a:p>
        </p:txBody>
      </p:sp>
      <p:sp>
        <p:nvSpPr>
          <p:cNvPr id="8"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dirty="0">
              <a:solidFill>
                <a:srgbClr val="000000"/>
              </a:solidFill>
            </a:endParaRPr>
          </a:p>
        </p:txBody>
      </p:sp>
    </p:spTree>
    <p:extLst>
      <p:ext uri="{BB962C8B-B14F-4D97-AF65-F5344CB8AC3E}">
        <p14:creationId xmlns:p14="http://schemas.microsoft.com/office/powerpoint/2010/main" val="3455775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614542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5215910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5871117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066800"/>
            <a:ext cx="4265613" cy="502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0"/>
            <a:ext cx="4265612" cy="502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607825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6559606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7698816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068937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464767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620749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0548023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90488"/>
            <a:ext cx="2284412" cy="60039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90488"/>
            <a:ext cx="6704013" cy="60039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1442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7088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52799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6017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slideLayout" Target="../slideLayouts/slideLayout45.xml"/><Relationship Id="rId13" Type="http://schemas.openxmlformats.org/officeDocument/2006/relationships/slideLayout" Target="../slideLayouts/slideLayout46.xml"/><Relationship Id="rId14"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7.xml"/><Relationship Id="rId12" Type="http://schemas.openxmlformats.org/officeDocument/2006/relationships/slideLayout" Target="../slideLayouts/slideLayout58.xml"/><Relationship Id="rId13" Type="http://schemas.openxmlformats.org/officeDocument/2006/relationships/theme" Target="../theme/theme5.xml"/><Relationship Id="rId1" Type="http://schemas.openxmlformats.org/officeDocument/2006/relationships/slideLayout" Target="../slideLayouts/slideLayout47.xml"/><Relationship Id="rId2" Type="http://schemas.openxmlformats.org/officeDocument/2006/relationships/slideLayout" Target="../slideLayouts/slideLayout48.xml"/><Relationship Id="rId3" Type="http://schemas.openxmlformats.org/officeDocument/2006/relationships/slideLayout" Target="../slideLayouts/slideLayout49.xml"/><Relationship Id="rId4" Type="http://schemas.openxmlformats.org/officeDocument/2006/relationships/slideLayout" Target="../slideLayouts/slideLayout50.xml"/><Relationship Id="rId5" Type="http://schemas.openxmlformats.org/officeDocument/2006/relationships/slideLayout" Target="../slideLayouts/slideLayout51.xml"/><Relationship Id="rId6" Type="http://schemas.openxmlformats.org/officeDocument/2006/relationships/slideLayout" Target="../slideLayouts/slideLayout52.xml"/><Relationship Id="rId7" Type="http://schemas.openxmlformats.org/officeDocument/2006/relationships/slideLayout" Target="../slideLayouts/slideLayout53.xml"/><Relationship Id="rId8" Type="http://schemas.openxmlformats.org/officeDocument/2006/relationships/slideLayout" Target="../slideLayouts/slideLayout54.xml"/><Relationship Id="rId9" Type="http://schemas.openxmlformats.org/officeDocument/2006/relationships/slideLayout" Target="../slideLayouts/slideLayout55.xml"/><Relationship Id="rId10" Type="http://schemas.openxmlformats.org/officeDocument/2006/relationships/slideLayout" Target="../slideLayouts/slideLayout56.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9.xml"/><Relationship Id="rId12" Type="http://schemas.openxmlformats.org/officeDocument/2006/relationships/theme" Target="../theme/theme6.xml"/><Relationship Id="rId1" Type="http://schemas.openxmlformats.org/officeDocument/2006/relationships/slideLayout" Target="../slideLayouts/slideLayout59.xml"/><Relationship Id="rId2" Type="http://schemas.openxmlformats.org/officeDocument/2006/relationships/slideLayout" Target="../slideLayouts/slideLayout60.xml"/><Relationship Id="rId3" Type="http://schemas.openxmlformats.org/officeDocument/2006/relationships/slideLayout" Target="../slideLayouts/slideLayout61.xml"/><Relationship Id="rId4" Type="http://schemas.openxmlformats.org/officeDocument/2006/relationships/slideLayout" Target="../slideLayouts/slideLayout62.xml"/><Relationship Id="rId5" Type="http://schemas.openxmlformats.org/officeDocument/2006/relationships/slideLayout" Target="../slideLayouts/slideLayout63.xml"/><Relationship Id="rId6" Type="http://schemas.openxmlformats.org/officeDocument/2006/relationships/slideLayout" Target="../slideLayouts/slideLayout64.xml"/><Relationship Id="rId7" Type="http://schemas.openxmlformats.org/officeDocument/2006/relationships/slideLayout" Target="../slideLayouts/slideLayout65.xml"/><Relationship Id="rId8" Type="http://schemas.openxmlformats.org/officeDocument/2006/relationships/slideLayout" Target="../slideLayouts/slideLayout66.xml"/><Relationship Id="rId9" Type="http://schemas.openxmlformats.org/officeDocument/2006/relationships/slideLayout" Target="../slideLayouts/slideLayout67.xml"/><Relationship Id="rId10" Type="http://schemas.openxmlformats.org/officeDocument/2006/relationships/slideLayout" Target="../slideLayouts/slideLayout6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0" y="90488"/>
            <a:ext cx="9140825" cy="731837"/>
          </a:xfrm>
          <a:prstGeom prst="rect">
            <a:avLst/>
          </a:prstGeom>
          <a:noFill/>
          <a:ln w="9525">
            <a:noFill/>
            <a:miter lim="800000"/>
            <a:headEnd/>
            <a:tailEnd/>
          </a:ln>
        </p:spPr>
        <p:txBody>
          <a:bodyPr vert="horz" wrap="square" lIns="91440" tIns="45720" rIns="91440" bIns="45720" numCol="1" anchor="t" anchorCtr="1"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231775" y="1066800"/>
            <a:ext cx="8683625" cy="50276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25324900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2800" b="1">
          <a:solidFill>
            <a:schemeClr val="tx2"/>
          </a:solidFill>
          <a:latin typeface="Arial" charset="0"/>
        </a:defRPr>
      </a:lvl2pPr>
      <a:lvl3pPr algn="ctr" rtl="0" eaLnBrk="0" fontAlgn="base" hangingPunct="0">
        <a:spcBef>
          <a:spcPct val="0"/>
        </a:spcBef>
        <a:spcAft>
          <a:spcPct val="0"/>
        </a:spcAft>
        <a:defRPr sz="2800" b="1">
          <a:solidFill>
            <a:schemeClr val="tx2"/>
          </a:solidFill>
          <a:latin typeface="Arial" charset="0"/>
        </a:defRPr>
      </a:lvl3pPr>
      <a:lvl4pPr algn="ctr" rtl="0" eaLnBrk="0" fontAlgn="base" hangingPunct="0">
        <a:spcBef>
          <a:spcPct val="0"/>
        </a:spcBef>
        <a:spcAft>
          <a:spcPct val="0"/>
        </a:spcAft>
        <a:defRPr sz="2800" b="1">
          <a:solidFill>
            <a:schemeClr val="tx2"/>
          </a:solidFill>
          <a:latin typeface="Arial" charset="0"/>
        </a:defRPr>
      </a:lvl4pPr>
      <a:lvl5pPr algn="ctr" rtl="0" eaLnBrk="0" fontAlgn="base" hangingPunct="0">
        <a:spcBef>
          <a:spcPct val="0"/>
        </a:spcBef>
        <a:spcAft>
          <a:spcPct val="0"/>
        </a:spcAft>
        <a:defRPr sz="2800" b="1">
          <a:solidFill>
            <a:schemeClr val="tx2"/>
          </a:solidFill>
          <a:latin typeface="Arial" charset="0"/>
        </a:defRPr>
      </a:lvl5pPr>
      <a:lvl6pPr marL="457200" algn="ctr" rtl="0" fontAlgn="base">
        <a:spcBef>
          <a:spcPct val="0"/>
        </a:spcBef>
        <a:spcAft>
          <a:spcPct val="0"/>
        </a:spcAft>
        <a:defRPr sz="2800" b="1">
          <a:solidFill>
            <a:schemeClr val="tx2"/>
          </a:solidFill>
          <a:latin typeface="Arial" charset="0"/>
        </a:defRPr>
      </a:lvl6pPr>
      <a:lvl7pPr marL="914400" algn="ctr" rtl="0" fontAlgn="base">
        <a:spcBef>
          <a:spcPct val="0"/>
        </a:spcBef>
        <a:spcAft>
          <a:spcPct val="0"/>
        </a:spcAft>
        <a:defRPr sz="2800" b="1">
          <a:solidFill>
            <a:schemeClr val="tx2"/>
          </a:solidFill>
          <a:latin typeface="Arial" charset="0"/>
        </a:defRPr>
      </a:lvl7pPr>
      <a:lvl8pPr marL="1371600" algn="ctr" rtl="0" fontAlgn="base">
        <a:spcBef>
          <a:spcPct val="0"/>
        </a:spcBef>
        <a:spcAft>
          <a:spcPct val="0"/>
        </a:spcAft>
        <a:defRPr sz="2800" b="1">
          <a:solidFill>
            <a:schemeClr val="tx2"/>
          </a:solidFill>
          <a:latin typeface="Arial" charset="0"/>
        </a:defRPr>
      </a:lvl8pPr>
      <a:lvl9pPr marL="1828800" algn="ctr" rtl="0" fontAlgn="base">
        <a:spcBef>
          <a:spcPct val="0"/>
        </a:spcBef>
        <a:spcAft>
          <a:spcPct val="0"/>
        </a:spcAft>
        <a:defRPr sz="28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b="1">
          <a:solidFill>
            <a:schemeClr val="tx1"/>
          </a:solidFill>
          <a:latin typeface="+mn-lt"/>
        </a:defRPr>
      </a:lvl2pPr>
      <a:lvl3pPr marL="1143000" indent="-228600" algn="l" rtl="0" eaLnBrk="0" fontAlgn="base" hangingPunct="0">
        <a:spcBef>
          <a:spcPct val="20000"/>
        </a:spcBef>
        <a:spcAft>
          <a:spcPct val="0"/>
        </a:spcAft>
        <a:buChar char="•"/>
        <a:defRPr b="1">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0" y="90488"/>
            <a:ext cx="9140825" cy="731837"/>
          </a:xfrm>
          <a:prstGeom prst="rect">
            <a:avLst/>
          </a:prstGeom>
          <a:noFill/>
          <a:ln w="9525">
            <a:noFill/>
            <a:miter lim="800000"/>
            <a:headEnd/>
            <a:tailEnd/>
          </a:ln>
        </p:spPr>
        <p:txBody>
          <a:bodyPr vert="horz" wrap="square" lIns="91440" tIns="45720" rIns="91440" bIns="45720" numCol="1" anchor="t" anchorCtr="1"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231775" y="1066800"/>
            <a:ext cx="8683625" cy="50276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5838874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2800" b="1">
          <a:solidFill>
            <a:schemeClr val="tx2"/>
          </a:solidFill>
          <a:latin typeface="Arial" charset="0"/>
        </a:defRPr>
      </a:lvl2pPr>
      <a:lvl3pPr algn="ctr" rtl="0" eaLnBrk="0" fontAlgn="base" hangingPunct="0">
        <a:spcBef>
          <a:spcPct val="0"/>
        </a:spcBef>
        <a:spcAft>
          <a:spcPct val="0"/>
        </a:spcAft>
        <a:defRPr sz="2800" b="1">
          <a:solidFill>
            <a:schemeClr val="tx2"/>
          </a:solidFill>
          <a:latin typeface="Arial" charset="0"/>
        </a:defRPr>
      </a:lvl3pPr>
      <a:lvl4pPr algn="ctr" rtl="0" eaLnBrk="0" fontAlgn="base" hangingPunct="0">
        <a:spcBef>
          <a:spcPct val="0"/>
        </a:spcBef>
        <a:spcAft>
          <a:spcPct val="0"/>
        </a:spcAft>
        <a:defRPr sz="2800" b="1">
          <a:solidFill>
            <a:schemeClr val="tx2"/>
          </a:solidFill>
          <a:latin typeface="Arial" charset="0"/>
        </a:defRPr>
      </a:lvl4pPr>
      <a:lvl5pPr algn="ctr" rtl="0" eaLnBrk="0" fontAlgn="base" hangingPunct="0">
        <a:spcBef>
          <a:spcPct val="0"/>
        </a:spcBef>
        <a:spcAft>
          <a:spcPct val="0"/>
        </a:spcAft>
        <a:defRPr sz="2800" b="1">
          <a:solidFill>
            <a:schemeClr val="tx2"/>
          </a:solidFill>
          <a:latin typeface="Arial" charset="0"/>
        </a:defRPr>
      </a:lvl5pPr>
      <a:lvl6pPr marL="457200" algn="ctr" rtl="0" fontAlgn="base">
        <a:spcBef>
          <a:spcPct val="0"/>
        </a:spcBef>
        <a:spcAft>
          <a:spcPct val="0"/>
        </a:spcAft>
        <a:defRPr sz="2800" b="1">
          <a:solidFill>
            <a:schemeClr val="tx2"/>
          </a:solidFill>
          <a:latin typeface="Arial" charset="0"/>
        </a:defRPr>
      </a:lvl6pPr>
      <a:lvl7pPr marL="914400" algn="ctr" rtl="0" fontAlgn="base">
        <a:spcBef>
          <a:spcPct val="0"/>
        </a:spcBef>
        <a:spcAft>
          <a:spcPct val="0"/>
        </a:spcAft>
        <a:defRPr sz="2800" b="1">
          <a:solidFill>
            <a:schemeClr val="tx2"/>
          </a:solidFill>
          <a:latin typeface="Arial" charset="0"/>
        </a:defRPr>
      </a:lvl7pPr>
      <a:lvl8pPr marL="1371600" algn="ctr" rtl="0" fontAlgn="base">
        <a:spcBef>
          <a:spcPct val="0"/>
        </a:spcBef>
        <a:spcAft>
          <a:spcPct val="0"/>
        </a:spcAft>
        <a:defRPr sz="2800" b="1">
          <a:solidFill>
            <a:schemeClr val="tx2"/>
          </a:solidFill>
          <a:latin typeface="Arial" charset="0"/>
        </a:defRPr>
      </a:lvl8pPr>
      <a:lvl9pPr marL="1828800" algn="ctr" rtl="0" fontAlgn="base">
        <a:spcBef>
          <a:spcPct val="0"/>
        </a:spcBef>
        <a:spcAft>
          <a:spcPct val="0"/>
        </a:spcAft>
        <a:defRPr sz="28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b="1">
          <a:solidFill>
            <a:schemeClr val="tx1"/>
          </a:solidFill>
          <a:latin typeface="+mn-lt"/>
        </a:defRPr>
      </a:lvl2pPr>
      <a:lvl3pPr marL="1143000" indent="-228600" algn="l" rtl="0" eaLnBrk="0" fontAlgn="base" hangingPunct="0">
        <a:spcBef>
          <a:spcPct val="20000"/>
        </a:spcBef>
        <a:spcAft>
          <a:spcPct val="0"/>
        </a:spcAft>
        <a:buChar char="•"/>
        <a:defRPr b="1">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42304197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xmlns:p14="http://schemas.microsoft.com/office/powerpoint/2010/mai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0" y="258763"/>
            <a:ext cx="9140825" cy="7318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231775" y="1066800"/>
            <a:ext cx="8683625" cy="50276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Tree>
    <p:extLst>
      <p:ext uri="{BB962C8B-B14F-4D97-AF65-F5344CB8AC3E}">
        <p14:creationId xmlns:p14="http://schemas.microsoft.com/office/powerpoint/2010/main" val="28482914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Lst>
  <p:txStyles>
    <p:titleStyle>
      <a:lvl1pPr algn="ctr" rtl="0" eaLnBrk="0" fontAlgn="base" hangingPunct="0">
        <a:spcBef>
          <a:spcPct val="0"/>
        </a:spcBef>
        <a:spcAft>
          <a:spcPct val="0"/>
        </a:spcAft>
        <a:defRPr sz="2400" b="1">
          <a:solidFill>
            <a:schemeClr val="tx2"/>
          </a:solidFill>
          <a:latin typeface="+mj-lt"/>
          <a:ea typeface="+mj-ea"/>
          <a:cs typeface="+mj-cs"/>
        </a:defRPr>
      </a:lvl1pPr>
      <a:lvl2pPr algn="ctr" rtl="0" eaLnBrk="0" fontAlgn="base" hangingPunct="0">
        <a:spcBef>
          <a:spcPct val="0"/>
        </a:spcBef>
        <a:spcAft>
          <a:spcPct val="0"/>
        </a:spcAft>
        <a:defRPr sz="2400" b="1">
          <a:solidFill>
            <a:schemeClr val="tx2"/>
          </a:solidFill>
          <a:latin typeface="Arial" charset="0"/>
        </a:defRPr>
      </a:lvl2pPr>
      <a:lvl3pPr algn="ctr" rtl="0" eaLnBrk="0" fontAlgn="base" hangingPunct="0">
        <a:spcBef>
          <a:spcPct val="0"/>
        </a:spcBef>
        <a:spcAft>
          <a:spcPct val="0"/>
        </a:spcAft>
        <a:defRPr sz="2400" b="1">
          <a:solidFill>
            <a:schemeClr val="tx2"/>
          </a:solidFill>
          <a:latin typeface="Arial" charset="0"/>
        </a:defRPr>
      </a:lvl3pPr>
      <a:lvl4pPr algn="ctr" rtl="0" eaLnBrk="0" fontAlgn="base" hangingPunct="0">
        <a:spcBef>
          <a:spcPct val="0"/>
        </a:spcBef>
        <a:spcAft>
          <a:spcPct val="0"/>
        </a:spcAft>
        <a:defRPr sz="2400" b="1">
          <a:solidFill>
            <a:schemeClr val="tx2"/>
          </a:solidFill>
          <a:latin typeface="Arial" charset="0"/>
        </a:defRPr>
      </a:lvl4pPr>
      <a:lvl5pPr algn="ctr" rtl="0" eaLnBrk="0" fontAlgn="base" hangingPunct="0">
        <a:spcBef>
          <a:spcPct val="0"/>
        </a:spcBef>
        <a:spcAft>
          <a:spcPct val="0"/>
        </a:spcAft>
        <a:defRPr sz="2400" b="1">
          <a:solidFill>
            <a:schemeClr val="tx2"/>
          </a:solidFill>
          <a:latin typeface="Arial" charset="0"/>
        </a:defRPr>
      </a:lvl5pPr>
      <a:lvl6pPr marL="457200" algn="ctr" rtl="0" fontAlgn="base">
        <a:spcBef>
          <a:spcPct val="0"/>
        </a:spcBef>
        <a:spcAft>
          <a:spcPct val="0"/>
        </a:spcAft>
        <a:defRPr sz="2400" b="1">
          <a:solidFill>
            <a:schemeClr val="tx2"/>
          </a:solidFill>
          <a:latin typeface="Arial" charset="0"/>
        </a:defRPr>
      </a:lvl6pPr>
      <a:lvl7pPr marL="914400" algn="ctr" rtl="0" fontAlgn="base">
        <a:spcBef>
          <a:spcPct val="0"/>
        </a:spcBef>
        <a:spcAft>
          <a:spcPct val="0"/>
        </a:spcAft>
        <a:defRPr sz="2400" b="1">
          <a:solidFill>
            <a:schemeClr val="tx2"/>
          </a:solidFill>
          <a:latin typeface="Arial" charset="0"/>
        </a:defRPr>
      </a:lvl7pPr>
      <a:lvl8pPr marL="1371600" algn="ctr" rtl="0" fontAlgn="base">
        <a:spcBef>
          <a:spcPct val="0"/>
        </a:spcBef>
        <a:spcAft>
          <a:spcPct val="0"/>
        </a:spcAft>
        <a:defRPr sz="2400" b="1">
          <a:solidFill>
            <a:schemeClr val="tx2"/>
          </a:solidFill>
          <a:latin typeface="Arial" charset="0"/>
        </a:defRPr>
      </a:lvl8pPr>
      <a:lvl9pPr marL="1828800" algn="ctr" rtl="0" fontAlgn="base">
        <a:spcBef>
          <a:spcPct val="0"/>
        </a:spcBef>
        <a:spcAft>
          <a:spcPct val="0"/>
        </a:spcAft>
        <a:defRPr sz="2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0" y="90488"/>
            <a:ext cx="9140825" cy="731837"/>
          </a:xfrm>
          <a:prstGeom prst="rect">
            <a:avLst/>
          </a:prstGeom>
          <a:noFill/>
          <a:ln w="9525">
            <a:noFill/>
            <a:miter lim="800000"/>
            <a:headEnd/>
            <a:tailEnd/>
          </a:ln>
        </p:spPr>
        <p:txBody>
          <a:bodyPr vert="horz" wrap="square" lIns="91440" tIns="45720" rIns="91440" bIns="45720" numCol="1" anchor="t" anchorCtr="1" compatLnSpc="1">
            <a:prstTxWarp prst="textNoShape">
              <a:avLst/>
            </a:prstTxWarp>
          </a:bodyPr>
          <a:lstStyle/>
          <a:p>
            <a:pPr lvl="0"/>
            <a:r>
              <a:rPr lang="en-US" smtClean="0"/>
              <a:t>Click to edit Master title style</a:t>
            </a:r>
          </a:p>
        </p:txBody>
      </p:sp>
      <p:sp>
        <p:nvSpPr>
          <p:cNvPr id="50179" name="Rectangle 3"/>
          <p:cNvSpPr>
            <a:spLocks noGrp="1" noChangeArrowheads="1"/>
          </p:cNvSpPr>
          <p:nvPr>
            <p:ph type="body" idx="1"/>
          </p:nvPr>
        </p:nvSpPr>
        <p:spPr bwMode="auto">
          <a:xfrm>
            <a:off x="231775" y="1066800"/>
            <a:ext cx="8683625" cy="50276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2815678356"/>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Lst>
  <p:hf hdr="0" ftr="0" dt="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2800" b="1">
          <a:solidFill>
            <a:schemeClr val="tx2"/>
          </a:solidFill>
          <a:latin typeface="Arial" charset="0"/>
        </a:defRPr>
      </a:lvl2pPr>
      <a:lvl3pPr algn="ctr" rtl="0" eaLnBrk="0" fontAlgn="base" hangingPunct="0">
        <a:spcBef>
          <a:spcPct val="0"/>
        </a:spcBef>
        <a:spcAft>
          <a:spcPct val="0"/>
        </a:spcAft>
        <a:defRPr sz="2800" b="1">
          <a:solidFill>
            <a:schemeClr val="tx2"/>
          </a:solidFill>
          <a:latin typeface="Arial" charset="0"/>
        </a:defRPr>
      </a:lvl3pPr>
      <a:lvl4pPr algn="ctr" rtl="0" eaLnBrk="0" fontAlgn="base" hangingPunct="0">
        <a:spcBef>
          <a:spcPct val="0"/>
        </a:spcBef>
        <a:spcAft>
          <a:spcPct val="0"/>
        </a:spcAft>
        <a:defRPr sz="2800" b="1">
          <a:solidFill>
            <a:schemeClr val="tx2"/>
          </a:solidFill>
          <a:latin typeface="Arial" charset="0"/>
        </a:defRPr>
      </a:lvl4pPr>
      <a:lvl5pPr algn="ctr" rtl="0" eaLnBrk="0" fontAlgn="base" hangingPunct="0">
        <a:spcBef>
          <a:spcPct val="0"/>
        </a:spcBef>
        <a:spcAft>
          <a:spcPct val="0"/>
        </a:spcAft>
        <a:defRPr sz="2800" b="1">
          <a:solidFill>
            <a:schemeClr val="tx2"/>
          </a:solidFill>
          <a:latin typeface="Arial" charset="0"/>
        </a:defRPr>
      </a:lvl5pPr>
      <a:lvl6pPr marL="457200" algn="ctr" rtl="0" fontAlgn="base">
        <a:spcBef>
          <a:spcPct val="0"/>
        </a:spcBef>
        <a:spcAft>
          <a:spcPct val="0"/>
        </a:spcAft>
        <a:defRPr sz="2800" b="1">
          <a:solidFill>
            <a:schemeClr val="tx2"/>
          </a:solidFill>
          <a:latin typeface="Arial" charset="0"/>
        </a:defRPr>
      </a:lvl6pPr>
      <a:lvl7pPr marL="914400" algn="ctr" rtl="0" fontAlgn="base">
        <a:spcBef>
          <a:spcPct val="0"/>
        </a:spcBef>
        <a:spcAft>
          <a:spcPct val="0"/>
        </a:spcAft>
        <a:defRPr sz="2800" b="1">
          <a:solidFill>
            <a:schemeClr val="tx2"/>
          </a:solidFill>
          <a:latin typeface="Arial" charset="0"/>
        </a:defRPr>
      </a:lvl7pPr>
      <a:lvl8pPr marL="1371600" algn="ctr" rtl="0" fontAlgn="base">
        <a:spcBef>
          <a:spcPct val="0"/>
        </a:spcBef>
        <a:spcAft>
          <a:spcPct val="0"/>
        </a:spcAft>
        <a:defRPr sz="2800" b="1">
          <a:solidFill>
            <a:schemeClr val="tx2"/>
          </a:solidFill>
          <a:latin typeface="Arial" charset="0"/>
        </a:defRPr>
      </a:lvl8pPr>
      <a:lvl9pPr marL="1828800" algn="ctr" rtl="0" fontAlgn="base">
        <a:spcBef>
          <a:spcPct val="0"/>
        </a:spcBef>
        <a:spcAft>
          <a:spcPct val="0"/>
        </a:spcAft>
        <a:defRPr sz="28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b="1">
          <a:solidFill>
            <a:schemeClr val="tx1"/>
          </a:solidFill>
          <a:latin typeface="+mn-lt"/>
        </a:defRPr>
      </a:lvl2pPr>
      <a:lvl3pPr marL="1143000" indent="-228600" algn="l" rtl="0" eaLnBrk="0" fontAlgn="base" hangingPunct="0">
        <a:spcBef>
          <a:spcPct val="20000"/>
        </a:spcBef>
        <a:spcAft>
          <a:spcPct val="0"/>
        </a:spcAft>
        <a:buChar char="•"/>
        <a:defRPr b="1">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0" y="90488"/>
            <a:ext cx="9140825" cy="731837"/>
          </a:xfrm>
          <a:prstGeom prst="rect">
            <a:avLst/>
          </a:prstGeom>
          <a:noFill/>
          <a:ln w="9525">
            <a:noFill/>
            <a:miter lim="800000"/>
            <a:headEnd/>
            <a:tailEnd/>
          </a:ln>
        </p:spPr>
        <p:txBody>
          <a:bodyPr vert="horz" wrap="square" lIns="91440" tIns="45720" rIns="91440" bIns="45720" numCol="1" anchor="t" anchorCtr="1"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231775" y="1066800"/>
            <a:ext cx="8683625" cy="50276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2118110119"/>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hf hdr="0" ftr="0" dt="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2800" b="1">
          <a:solidFill>
            <a:schemeClr val="tx2"/>
          </a:solidFill>
          <a:latin typeface="Arial" charset="0"/>
        </a:defRPr>
      </a:lvl2pPr>
      <a:lvl3pPr algn="ctr" rtl="0" eaLnBrk="0" fontAlgn="base" hangingPunct="0">
        <a:spcBef>
          <a:spcPct val="0"/>
        </a:spcBef>
        <a:spcAft>
          <a:spcPct val="0"/>
        </a:spcAft>
        <a:defRPr sz="2800" b="1">
          <a:solidFill>
            <a:schemeClr val="tx2"/>
          </a:solidFill>
          <a:latin typeface="Arial" charset="0"/>
        </a:defRPr>
      </a:lvl3pPr>
      <a:lvl4pPr algn="ctr" rtl="0" eaLnBrk="0" fontAlgn="base" hangingPunct="0">
        <a:spcBef>
          <a:spcPct val="0"/>
        </a:spcBef>
        <a:spcAft>
          <a:spcPct val="0"/>
        </a:spcAft>
        <a:defRPr sz="2800" b="1">
          <a:solidFill>
            <a:schemeClr val="tx2"/>
          </a:solidFill>
          <a:latin typeface="Arial" charset="0"/>
        </a:defRPr>
      </a:lvl4pPr>
      <a:lvl5pPr algn="ctr" rtl="0" eaLnBrk="0" fontAlgn="base" hangingPunct="0">
        <a:spcBef>
          <a:spcPct val="0"/>
        </a:spcBef>
        <a:spcAft>
          <a:spcPct val="0"/>
        </a:spcAft>
        <a:defRPr sz="2800" b="1">
          <a:solidFill>
            <a:schemeClr val="tx2"/>
          </a:solidFill>
          <a:latin typeface="Arial" charset="0"/>
        </a:defRPr>
      </a:lvl5pPr>
      <a:lvl6pPr marL="457200" algn="ctr" rtl="0" fontAlgn="base">
        <a:spcBef>
          <a:spcPct val="0"/>
        </a:spcBef>
        <a:spcAft>
          <a:spcPct val="0"/>
        </a:spcAft>
        <a:defRPr sz="2800" b="1">
          <a:solidFill>
            <a:schemeClr val="tx2"/>
          </a:solidFill>
          <a:latin typeface="Arial" charset="0"/>
        </a:defRPr>
      </a:lvl6pPr>
      <a:lvl7pPr marL="914400" algn="ctr" rtl="0" fontAlgn="base">
        <a:spcBef>
          <a:spcPct val="0"/>
        </a:spcBef>
        <a:spcAft>
          <a:spcPct val="0"/>
        </a:spcAft>
        <a:defRPr sz="2800" b="1">
          <a:solidFill>
            <a:schemeClr val="tx2"/>
          </a:solidFill>
          <a:latin typeface="Arial" charset="0"/>
        </a:defRPr>
      </a:lvl7pPr>
      <a:lvl8pPr marL="1371600" algn="ctr" rtl="0" fontAlgn="base">
        <a:spcBef>
          <a:spcPct val="0"/>
        </a:spcBef>
        <a:spcAft>
          <a:spcPct val="0"/>
        </a:spcAft>
        <a:defRPr sz="2800" b="1">
          <a:solidFill>
            <a:schemeClr val="tx2"/>
          </a:solidFill>
          <a:latin typeface="Arial" charset="0"/>
        </a:defRPr>
      </a:lvl8pPr>
      <a:lvl9pPr marL="1828800" algn="ctr" rtl="0" fontAlgn="base">
        <a:spcBef>
          <a:spcPct val="0"/>
        </a:spcBef>
        <a:spcAft>
          <a:spcPct val="0"/>
        </a:spcAft>
        <a:defRPr sz="28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b="1">
          <a:solidFill>
            <a:schemeClr val="tx1"/>
          </a:solidFill>
          <a:latin typeface="+mn-lt"/>
        </a:defRPr>
      </a:lvl2pPr>
      <a:lvl3pPr marL="1143000" indent="-228600" algn="l" rtl="0" eaLnBrk="0" fontAlgn="base" hangingPunct="0">
        <a:spcBef>
          <a:spcPct val="20000"/>
        </a:spcBef>
        <a:spcAft>
          <a:spcPct val="0"/>
        </a:spcAft>
        <a:buChar char="•"/>
        <a:defRPr b="1">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24.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chart" Target="../charts/char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3.xml"/><Relationship Id="rId3" Type="http://schemas.openxmlformats.org/officeDocument/2006/relationships/chart" Target="../charts/char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chart" Target="../charts/chart5.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4" Type="http://schemas.openxmlformats.org/officeDocument/2006/relationships/chart" Target="../charts/chart7.xml"/><Relationship Id="rId1" Type="http://schemas.openxmlformats.org/officeDocument/2006/relationships/slideLayout" Target="../slideLayouts/slideLayout50.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0.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7086"/>
            <a:ext cx="9144000" cy="457200"/>
          </a:xfrm>
        </p:spPr>
        <p:txBody>
          <a:bodyPr anchor="t" anchorCtr="1">
            <a:noAutofit/>
          </a:bodyPr>
          <a:lstStyle/>
          <a:p>
            <a:r>
              <a:rPr lang="en-US" sz="2000" b="1" dirty="0" smtClean="0"/>
              <a:t>Exhibit </a:t>
            </a:r>
            <a:fld id="{A142F753-8856-4774-ACEF-1924B10AB7AF}" type="slidenum">
              <a:rPr lang="en-US" sz="2000" b="1" smtClean="0"/>
              <a:t>1</a:t>
            </a:fld>
            <a:r>
              <a:rPr lang="en-US" sz="2000" b="1" dirty="0" smtClean="0"/>
              <a:t>. International Comparison of Spending on Health, 1980–2010</a:t>
            </a:r>
            <a:endParaRPr lang="en-US" sz="2000" b="1" dirty="0"/>
          </a:p>
        </p:txBody>
      </p:sp>
      <p:graphicFrame>
        <p:nvGraphicFramePr>
          <p:cNvPr id="4" name="Object 3"/>
          <p:cNvGraphicFramePr>
            <a:graphicFrameLocks noGrp="1" noChangeAspect="1"/>
          </p:cNvGraphicFramePr>
          <p:nvPr>
            <p:ph idx="1"/>
            <p:extLst>
              <p:ext uri="{D42A27DB-BD31-4B8C-83A1-F6EECF244321}">
                <p14:modId xmlns:p14="http://schemas.microsoft.com/office/powerpoint/2010/main" val="1896971015"/>
              </p:ext>
            </p:extLst>
          </p:nvPr>
        </p:nvGraphicFramePr>
        <p:xfrm>
          <a:off x="222013" y="1622286"/>
          <a:ext cx="4349987" cy="4427631"/>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Box 4"/>
          <p:cNvSpPr txBox="1">
            <a:spLocks noChangeArrowheads="1"/>
          </p:cNvSpPr>
          <p:nvPr/>
        </p:nvSpPr>
        <p:spPr bwMode="auto">
          <a:xfrm>
            <a:off x="326389" y="914400"/>
            <a:ext cx="4070350" cy="707886"/>
          </a:xfrm>
          <a:prstGeom prst="rect">
            <a:avLst/>
          </a:prstGeom>
          <a:noFill/>
          <a:ln w="9525">
            <a:noFill/>
            <a:miter lim="800000"/>
            <a:headEnd/>
            <a:tailEnd/>
          </a:ln>
          <a:effectLst/>
        </p:spPr>
        <p:txBody>
          <a:bodyPr>
            <a:spAutoFit/>
          </a:bodyPr>
          <a:lstStyle/>
          <a:p>
            <a:pPr algn="ctr"/>
            <a:r>
              <a:rPr lang="en-US" b="1" dirty="0">
                <a:solidFill>
                  <a:srgbClr val="000000"/>
                </a:solidFill>
              </a:rPr>
              <a:t>Average spending on health</a:t>
            </a:r>
            <a:br>
              <a:rPr lang="en-US" b="1" dirty="0">
                <a:solidFill>
                  <a:srgbClr val="000000"/>
                </a:solidFill>
              </a:rPr>
            </a:br>
            <a:r>
              <a:rPr lang="en-US" b="1" dirty="0">
                <a:solidFill>
                  <a:srgbClr val="000000"/>
                </a:solidFill>
              </a:rPr>
              <a:t>per capita ($US PPP)</a:t>
            </a:r>
          </a:p>
        </p:txBody>
      </p:sp>
      <p:graphicFrame>
        <p:nvGraphicFramePr>
          <p:cNvPr id="6" name="Object 5"/>
          <p:cNvGraphicFramePr>
            <a:graphicFrameLocks noChangeAspect="1"/>
          </p:cNvGraphicFramePr>
          <p:nvPr>
            <p:extLst>
              <p:ext uri="{D42A27DB-BD31-4B8C-83A1-F6EECF244321}">
                <p14:modId xmlns:p14="http://schemas.microsoft.com/office/powerpoint/2010/main" val="2683846555"/>
              </p:ext>
            </p:extLst>
          </p:nvPr>
        </p:nvGraphicFramePr>
        <p:xfrm>
          <a:off x="4648200" y="1524001"/>
          <a:ext cx="4235450" cy="4571999"/>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 Box 6"/>
          <p:cNvSpPr txBox="1">
            <a:spLocks noChangeAspect="1" noChangeArrowheads="1"/>
          </p:cNvSpPr>
          <p:nvPr/>
        </p:nvSpPr>
        <p:spPr bwMode="auto">
          <a:xfrm>
            <a:off x="4892438" y="914400"/>
            <a:ext cx="4019550" cy="707886"/>
          </a:xfrm>
          <a:prstGeom prst="rect">
            <a:avLst/>
          </a:prstGeom>
          <a:noFill/>
          <a:ln w="9525">
            <a:noFill/>
            <a:miter lim="800000"/>
            <a:headEnd/>
            <a:tailEnd/>
          </a:ln>
          <a:effectLst/>
        </p:spPr>
        <p:txBody>
          <a:bodyPr>
            <a:spAutoFit/>
          </a:bodyPr>
          <a:lstStyle/>
          <a:p>
            <a:pPr algn="ctr"/>
            <a:r>
              <a:rPr lang="en-US" b="1" dirty="0">
                <a:solidFill>
                  <a:srgbClr val="000000"/>
                </a:solidFill>
              </a:rPr>
              <a:t>Total health expenditures as</a:t>
            </a:r>
            <a:br>
              <a:rPr lang="en-US" b="1" dirty="0">
                <a:solidFill>
                  <a:srgbClr val="000000"/>
                </a:solidFill>
              </a:rPr>
            </a:br>
            <a:r>
              <a:rPr lang="en-US" b="1" dirty="0">
                <a:solidFill>
                  <a:srgbClr val="000000"/>
                </a:solidFill>
              </a:rPr>
              <a:t>percent of GDP</a:t>
            </a:r>
          </a:p>
        </p:txBody>
      </p:sp>
      <p:sp>
        <p:nvSpPr>
          <p:cNvPr id="10" name="Text Box 8"/>
          <p:cNvSpPr txBox="1">
            <a:spLocks noChangeArrowheads="1"/>
          </p:cNvSpPr>
          <p:nvPr/>
        </p:nvSpPr>
        <p:spPr bwMode="auto">
          <a:xfrm>
            <a:off x="41408" y="6354931"/>
            <a:ext cx="81599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en-US" sz="1200" dirty="0" smtClean="0">
                <a:solidFill>
                  <a:srgbClr val="000000"/>
                </a:solidFill>
              </a:rPr>
              <a:t>Notes: PPP = purchasing power parity; GDP = gross domestic product.</a:t>
            </a:r>
          </a:p>
          <a:p>
            <a:pPr eaLnBrk="1" hangingPunct="1"/>
            <a:r>
              <a:rPr lang="en-US" sz="1200" dirty="0" smtClean="0">
                <a:solidFill>
                  <a:srgbClr val="000000"/>
                </a:solidFill>
              </a:rPr>
              <a:t>Source</a:t>
            </a:r>
            <a:r>
              <a:rPr lang="en-US" sz="1200" dirty="0">
                <a:solidFill>
                  <a:srgbClr val="000000"/>
                </a:solidFill>
              </a:rPr>
              <a:t>: </a:t>
            </a:r>
            <a:r>
              <a:rPr lang="en-US" sz="1200" dirty="0" smtClean="0">
                <a:solidFill>
                  <a:srgbClr val="000000"/>
                </a:solidFill>
              </a:rPr>
              <a:t>Commonwealth Fund, based on OECD </a:t>
            </a:r>
            <a:r>
              <a:rPr lang="en-US" sz="1200" dirty="0">
                <a:solidFill>
                  <a:srgbClr val="000000"/>
                </a:solidFill>
              </a:rPr>
              <a:t>Health Data </a:t>
            </a:r>
            <a:r>
              <a:rPr lang="en-US" sz="1200" dirty="0" smtClean="0">
                <a:solidFill>
                  <a:srgbClr val="000000"/>
                </a:solidFill>
              </a:rPr>
              <a:t>2012.</a:t>
            </a:r>
            <a:endParaRPr lang="en-US" sz="1200" dirty="0">
              <a:solidFill>
                <a:srgbClr val="000000"/>
              </a:solidFill>
            </a:endParaRPr>
          </a:p>
        </p:txBody>
      </p:sp>
      <p:sp>
        <p:nvSpPr>
          <p:cNvPr id="12" name="Slide Number Placeholder 11"/>
          <p:cNvSpPr>
            <a:spLocks noGrp="1"/>
          </p:cNvSpPr>
          <p:nvPr>
            <p:ph type="sldNum" sz="quarter" idx="4294967295"/>
          </p:nvPr>
        </p:nvSpPr>
        <p:spPr>
          <a:xfrm>
            <a:off x="6957963" y="76200"/>
            <a:ext cx="2133600" cy="365125"/>
          </a:xfrm>
          <a:prstGeom prst="rect">
            <a:avLst/>
          </a:prstGeom>
        </p:spPr>
        <p:txBody>
          <a:bodyPr/>
          <a:lstStyle/>
          <a:p>
            <a:fld id="{869B9585-3B20-4E46-869D-C7EBFF2825E0}" type="slidenum">
              <a:rPr lang="en-US" smtClean="0">
                <a:solidFill>
                  <a:prstClr val="black">
                    <a:tint val="75000"/>
                  </a:prstClr>
                </a:solidFill>
              </a:rPr>
              <a:pPr/>
              <a:t>1</a:t>
            </a:fld>
            <a:endParaRPr lang="en-US" dirty="0">
              <a:solidFill>
                <a:prstClr val="black">
                  <a:tint val="75000"/>
                </a:prstClr>
              </a:solidFill>
            </a:endParaRPr>
          </a:p>
        </p:txBody>
      </p:sp>
    </p:spTree>
    <p:extLst>
      <p:ext uri="{BB962C8B-B14F-4D97-AF65-F5344CB8AC3E}">
        <p14:creationId xmlns:p14="http://schemas.microsoft.com/office/powerpoint/2010/main" val="121616853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91440"/>
            <a:ext cx="9144000" cy="731520"/>
          </a:xfrm>
        </p:spPr>
        <p:txBody>
          <a:bodyPr/>
          <a:lstStyle/>
          <a:p>
            <a:r>
              <a:rPr lang="en-US" sz="2000" kern="1200" dirty="0" smtClean="0">
                <a:solidFill>
                  <a:schemeClr val="tx1"/>
                </a:solidFill>
              </a:rPr>
              <a:t>Exhibit </a:t>
            </a:r>
            <a:fld id="{FE4EC484-0567-4E00-963A-231CF9230FF8}" type="slidenum">
              <a:rPr lang="en-US" sz="2000" kern="1200" smtClean="0">
                <a:solidFill>
                  <a:schemeClr val="tx1"/>
                </a:solidFill>
              </a:rPr>
              <a:t>2</a:t>
            </a:fld>
            <a:r>
              <a:rPr lang="en-US" sz="2000" kern="1200" dirty="0" smtClean="0">
                <a:solidFill>
                  <a:schemeClr val="tx1"/>
                </a:solidFill>
              </a:rPr>
              <a:t>. Projected U.S. National </a:t>
            </a:r>
            <a:r>
              <a:rPr lang="en-US" sz="2000" kern="1200" dirty="0">
                <a:solidFill>
                  <a:schemeClr val="tx1"/>
                </a:solidFill>
              </a:rPr>
              <a:t>Health Expenditures </a:t>
            </a:r>
            <a:r>
              <a:rPr lang="en-US" sz="2000" kern="1200" dirty="0" smtClean="0">
                <a:solidFill>
                  <a:schemeClr val="tx1"/>
                </a:solidFill>
              </a:rPr>
              <a:t>(NHE) by Source, </a:t>
            </a:r>
            <a:br>
              <a:rPr lang="en-US" sz="2000" kern="1200" dirty="0" smtClean="0">
                <a:solidFill>
                  <a:schemeClr val="tx1"/>
                </a:solidFill>
              </a:rPr>
            </a:br>
            <a:r>
              <a:rPr lang="en-US" sz="2000" kern="1200" dirty="0" smtClean="0">
                <a:solidFill>
                  <a:schemeClr val="tx1"/>
                </a:solidFill>
              </a:rPr>
              <a:t>2013–2023</a:t>
            </a:r>
            <a:endParaRPr lang="en-US" sz="2000" kern="1200"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6545174"/>
              </p:ext>
            </p:extLst>
          </p:nvPr>
        </p:nvGraphicFramePr>
        <p:xfrm>
          <a:off x="304800" y="914400"/>
          <a:ext cx="8701726" cy="48550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41408" y="6357305"/>
            <a:ext cx="7162800" cy="461665"/>
          </a:xfrm>
          <a:prstGeom prst="rect">
            <a:avLst/>
          </a:prstGeom>
          <a:noFill/>
        </p:spPr>
        <p:txBody>
          <a:bodyPr wrap="square" rtlCol="0">
            <a:spAutoFit/>
          </a:bodyPr>
          <a:lstStyle/>
          <a:p>
            <a:pPr fontAlgn="base">
              <a:spcBef>
                <a:spcPct val="0"/>
              </a:spcBef>
              <a:spcAft>
                <a:spcPct val="0"/>
              </a:spcAft>
            </a:pPr>
            <a:r>
              <a:rPr lang="en-US" sz="1200" dirty="0" smtClean="0">
                <a:solidFill>
                  <a:srgbClr val="000000"/>
                </a:solidFill>
              </a:rPr>
              <a:t>Note: GDP = gross domestic product.</a:t>
            </a:r>
          </a:p>
          <a:p>
            <a:pPr fontAlgn="base">
              <a:spcBef>
                <a:spcPct val="0"/>
              </a:spcBef>
              <a:spcAft>
                <a:spcPct val="0"/>
              </a:spcAft>
            </a:pPr>
            <a:r>
              <a:rPr lang="en-US" sz="1200" dirty="0" smtClean="0">
                <a:solidFill>
                  <a:srgbClr val="000000"/>
                </a:solidFill>
              </a:rPr>
              <a:t>Source</a:t>
            </a:r>
            <a:r>
              <a:rPr lang="en-US" sz="1200" dirty="0">
                <a:solidFill>
                  <a:srgbClr val="000000"/>
                </a:solidFill>
              </a:rPr>
              <a:t>: Estimates by Actuarial Research Corporation for The Commonwealth Fund.</a:t>
            </a:r>
          </a:p>
        </p:txBody>
      </p:sp>
      <p:sp>
        <p:nvSpPr>
          <p:cNvPr id="6" name="TextBox 5"/>
          <p:cNvSpPr txBox="1"/>
          <p:nvPr/>
        </p:nvSpPr>
        <p:spPr>
          <a:xfrm>
            <a:off x="330102" y="762000"/>
            <a:ext cx="1803498" cy="338554"/>
          </a:xfrm>
          <a:prstGeom prst="rect">
            <a:avLst/>
          </a:prstGeom>
          <a:noFill/>
        </p:spPr>
        <p:txBody>
          <a:bodyPr wrap="none" rtlCol="0">
            <a:spAutoFit/>
          </a:bodyPr>
          <a:lstStyle/>
          <a:p>
            <a:pPr fontAlgn="base">
              <a:spcBef>
                <a:spcPct val="0"/>
              </a:spcBef>
              <a:spcAft>
                <a:spcPct val="0"/>
              </a:spcAft>
            </a:pPr>
            <a:r>
              <a:rPr lang="en-US" sz="1600" b="1" dirty="0" smtClean="0">
                <a:solidFill>
                  <a:srgbClr val="000000"/>
                </a:solidFill>
              </a:rPr>
              <a:t>NHE in $ billions</a:t>
            </a:r>
            <a:endParaRPr lang="en-US" sz="1600" b="1" dirty="0">
              <a:solidFill>
                <a:srgbClr val="000000"/>
              </a:solidFill>
            </a:endParaRPr>
          </a:p>
        </p:txBody>
      </p:sp>
      <p:sp>
        <p:nvSpPr>
          <p:cNvPr id="7" name="TextBox 6"/>
          <p:cNvSpPr txBox="1"/>
          <p:nvPr/>
        </p:nvSpPr>
        <p:spPr>
          <a:xfrm>
            <a:off x="544180" y="5757446"/>
            <a:ext cx="6542420" cy="338554"/>
          </a:xfrm>
          <a:prstGeom prst="rect">
            <a:avLst/>
          </a:prstGeom>
          <a:noFill/>
          <a:ln w="19050">
            <a:solidFill>
              <a:srgbClr val="000090"/>
            </a:solidFill>
          </a:ln>
        </p:spPr>
        <p:txBody>
          <a:bodyPr wrap="square" rtlCol="0">
            <a:spAutoFit/>
          </a:bodyPr>
          <a:lstStyle/>
          <a:p>
            <a:pPr fontAlgn="base">
              <a:spcBef>
                <a:spcPct val="0"/>
              </a:spcBef>
              <a:spcAft>
                <a:spcPct val="0"/>
              </a:spcAft>
            </a:pPr>
            <a:r>
              <a:rPr lang="en-US" sz="1600" b="1" dirty="0" smtClean="0">
                <a:solidFill>
                  <a:srgbClr val="000000"/>
                </a:solidFill>
              </a:rPr>
              <a:t>% GDP</a:t>
            </a:r>
            <a:r>
              <a:rPr lang="en-US" sz="1600" b="1" dirty="0">
                <a:solidFill>
                  <a:srgbClr val="000000"/>
                </a:solidFill>
              </a:rPr>
              <a:t>:	    </a:t>
            </a:r>
            <a:r>
              <a:rPr lang="en-US" sz="1600" b="1" u="sng" dirty="0">
                <a:solidFill>
                  <a:srgbClr val="000000"/>
                </a:solidFill>
              </a:rPr>
              <a:t>17.9%</a:t>
            </a:r>
            <a:r>
              <a:rPr lang="en-US" sz="1600" b="1" dirty="0">
                <a:solidFill>
                  <a:srgbClr val="000000"/>
                </a:solidFill>
              </a:rPr>
              <a:t>	               </a:t>
            </a:r>
            <a:r>
              <a:rPr lang="en-US" sz="1600" b="1" dirty="0" smtClean="0">
                <a:solidFill>
                  <a:srgbClr val="000000"/>
                </a:solidFill>
              </a:rPr>
              <a:t>        </a:t>
            </a:r>
            <a:r>
              <a:rPr lang="en-US" sz="1600" b="1" u="sng" dirty="0">
                <a:solidFill>
                  <a:srgbClr val="000000"/>
                </a:solidFill>
              </a:rPr>
              <a:t>18.7%</a:t>
            </a:r>
            <a:r>
              <a:rPr lang="en-US" sz="1600" b="1" dirty="0">
                <a:solidFill>
                  <a:srgbClr val="000000"/>
                </a:solidFill>
              </a:rPr>
              <a:t>	  </a:t>
            </a:r>
            <a:r>
              <a:rPr lang="en-US" sz="1600" b="1" dirty="0" smtClean="0">
                <a:solidFill>
                  <a:srgbClr val="000000"/>
                </a:solidFill>
              </a:rPr>
              <a:t>         </a:t>
            </a:r>
            <a:r>
              <a:rPr lang="en-US" sz="1600" b="1" u="sng" dirty="0">
                <a:solidFill>
                  <a:srgbClr val="000000"/>
                </a:solidFill>
              </a:rPr>
              <a:t>20.5%</a:t>
            </a:r>
          </a:p>
        </p:txBody>
      </p:sp>
    </p:spTree>
    <p:extLst>
      <p:ext uri="{BB962C8B-B14F-4D97-AF65-F5344CB8AC3E}">
        <p14:creationId xmlns:p14="http://schemas.microsoft.com/office/powerpoint/2010/main" val="312412015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chorCtr="1"/>
          <a:lstStyle/>
          <a:p>
            <a:r>
              <a:rPr lang="en-US" sz="2000" dirty="0" smtClean="0"/>
              <a:t>Exhibit </a:t>
            </a:r>
            <a:fld id="{6A5EB208-5B6D-45BF-8179-722A6561C811}" type="slidenum">
              <a:rPr lang="en-US" sz="2000" smtClean="0"/>
              <a:t>3</a:t>
            </a:fld>
            <a:r>
              <a:rPr lang="en-US" sz="2000" dirty="0" smtClean="0"/>
              <a:t>. Medicare Spending per Enrollee Projected to Increase More Slowly Than Private Insurance Spending per Enrollee and GDP per Capita</a:t>
            </a:r>
            <a:endParaRPr lang="en-US" sz="2000"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100550231"/>
              </p:ext>
            </p:extLst>
          </p:nvPr>
        </p:nvGraphicFramePr>
        <p:xfrm>
          <a:off x="272560" y="1371600"/>
          <a:ext cx="8607425" cy="4922101"/>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249112" y="914400"/>
            <a:ext cx="3239689" cy="338554"/>
          </a:xfrm>
          <a:prstGeom prst="rect">
            <a:avLst/>
          </a:prstGeom>
          <a:noFill/>
        </p:spPr>
        <p:txBody>
          <a:bodyPr wrap="none" rtlCol="0">
            <a:spAutoFit/>
          </a:bodyPr>
          <a:lstStyle/>
          <a:p>
            <a:pPr fontAlgn="base">
              <a:spcBef>
                <a:spcPct val="0"/>
              </a:spcBef>
              <a:spcAft>
                <a:spcPct val="0"/>
              </a:spcAft>
            </a:pPr>
            <a:r>
              <a:rPr lang="en-US" sz="1600" b="1" dirty="0">
                <a:solidFill>
                  <a:srgbClr val="000000"/>
                </a:solidFill>
              </a:rPr>
              <a:t>Annual rate of </a:t>
            </a:r>
            <a:r>
              <a:rPr lang="en-US" sz="1600" b="1" dirty="0" smtClean="0">
                <a:solidFill>
                  <a:srgbClr val="000000"/>
                </a:solidFill>
              </a:rPr>
              <a:t>growth (percent) </a:t>
            </a:r>
            <a:endParaRPr lang="en-US" sz="1600" b="1" dirty="0">
              <a:solidFill>
                <a:srgbClr val="000000"/>
              </a:solidFill>
            </a:endParaRPr>
          </a:p>
        </p:txBody>
      </p:sp>
      <p:sp>
        <p:nvSpPr>
          <p:cNvPr id="7" name="TextBox 6"/>
          <p:cNvSpPr txBox="1"/>
          <p:nvPr/>
        </p:nvSpPr>
        <p:spPr>
          <a:xfrm>
            <a:off x="41408" y="6363398"/>
            <a:ext cx="7590155" cy="461665"/>
          </a:xfrm>
          <a:prstGeom prst="rect">
            <a:avLst/>
          </a:prstGeom>
          <a:noFill/>
        </p:spPr>
        <p:txBody>
          <a:bodyPr wrap="none" rtlCol="0">
            <a:spAutoFit/>
          </a:bodyPr>
          <a:lstStyle/>
          <a:p>
            <a:pPr fontAlgn="base">
              <a:spcBef>
                <a:spcPct val="0"/>
              </a:spcBef>
              <a:spcAft>
                <a:spcPct val="0"/>
              </a:spcAft>
            </a:pPr>
            <a:r>
              <a:rPr lang="en-US" sz="1200" dirty="0">
                <a:solidFill>
                  <a:srgbClr val="000000"/>
                </a:solidFill>
              </a:rPr>
              <a:t>Note: GDP = </a:t>
            </a:r>
            <a:r>
              <a:rPr lang="en-US" sz="1200" dirty="0" smtClean="0">
                <a:solidFill>
                  <a:srgbClr val="000000"/>
                </a:solidFill>
              </a:rPr>
              <a:t>gross domestic product</a:t>
            </a:r>
            <a:r>
              <a:rPr lang="en-US" sz="1200" dirty="0">
                <a:solidFill>
                  <a:srgbClr val="000000"/>
                </a:solidFill>
              </a:rPr>
              <a:t>.</a:t>
            </a:r>
          </a:p>
          <a:p>
            <a:pPr fontAlgn="base">
              <a:spcBef>
                <a:spcPct val="0"/>
              </a:spcBef>
              <a:spcAft>
                <a:spcPct val="0"/>
              </a:spcAft>
            </a:pPr>
            <a:r>
              <a:rPr lang="en-US" sz="1200" dirty="0">
                <a:solidFill>
                  <a:srgbClr val="000000"/>
                </a:solidFill>
              </a:rPr>
              <a:t>Source: CMS Office of the Actuary, National Health Expenditure Projections, 2011–2021, updated June 2012.</a:t>
            </a:r>
          </a:p>
        </p:txBody>
      </p:sp>
    </p:spTree>
    <p:extLst>
      <p:ext uri="{BB962C8B-B14F-4D97-AF65-F5344CB8AC3E}">
        <p14:creationId xmlns:p14="http://schemas.microsoft.com/office/powerpoint/2010/main" val="210917207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457200"/>
          </a:xfrm>
        </p:spPr>
        <p:txBody>
          <a:bodyPr anchor="t" anchorCtr="1"/>
          <a:lstStyle/>
          <a:p>
            <a:r>
              <a:rPr lang="en-US" sz="2000" dirty="0" smtClean="0"/>
              <a:t>Exhibit </a:t>
            </a:r>
            <a:fld id="{C573271B-5AF2-4E74-90AD-C5457DEA8D2A}" type="slidenum">
              <a:rPr lang="en-US" sz="2000" smtClean="0"/>
              <a:t>4</a:t>
            </a:fld>
            <a:r>
              <a:rPr lang="en-US" sz="2000" dirty="0" smtClean="0"/>
              <a:t>. Rising Health Spending Crowds Out Other Priorities</a:t>
            </a:r>
            <a:endParaRPr lang="en-US" sz="2000" dirty="0"/>
          </a:p>
        </p:txBody>
      </p:sp>
      <p:sp>
        <p:nvSpPr>
          <p:cNvPr id="4" name="Rectangle 8"/>
          <p:cNvSpPr>
            <a:spLocks noChangeArrowheads="1"/>
          </p:cNvSpPr>
          <p:nvPr/>
        </p:nvSpPr>
        <p:spPr bwMode="auto">
          <a:xfrm>
            <a:off x="0" y="440266"/>
            <a:ext cx="9144000" cy="365760"/>
          </a:xfrm>
          <a:prstGeom prst="rect">
            <a:avLst/>
          </a:prstGeom>
          <a:noFill/>
          <a:ln w="9525">
            <a:noFill/>
            <a:miter lim="800000"/>
            <a:headEnd/>
            <a:tailEnd/>
          </a:ln>
        </p:spPr>
        <p:txBody>
          <a:bodyPr wrap="none" lIns="0" rIns="0">
            <a:noAutofit/>
          </a:bodyPr>
          <a:lstStyle/>
          <a:p>
            <a:pPr algn="ctr">
              <a:defRPr sz="1600" b="0" i="0" u="none" strike="noStrike" kern="1200" baseline="0">
                <a:solidFill>
                  <a:prstClr val="black"/>
                </a:solidFill>
                <a:latin typeface="+mn-lt"/>
                <a:ea typeface="+mn-ea"/>
                <a:cs typeface="+mn-cs"/>
              </a:defRPr>
            </a:pPr>
            <a:r>
              <a:rPr lang="en-US" sz="1600" b="1" dirty="0" smtClean="0">
                <a:solidFill>
                  <a:prstClr val="black"/>
                </a:solidFill>
              </a:rPr>
              <a:t>Massachusetts State Budget, FY 2001 vs. FY 2011</a:t>
            </a:r>
          </a:p>
        </p:txBody>
      </p:sp>
      <p:graphicFrame>
        <p:nvGraphicFramePr>
          <p:cNvPr id="6" name="Chart 5"/>
          <p:cNvGraphicFramePr>
            <a:graphicFrameLocks/>
          </p:cNvGraphicFramePr>
          <p:nvPr>
            <p:extLst>
              <p:ext uri="{D42A27DB-BD31-4B8C-83A1-F6EECF244321}">
                <p14:modId xmlns:p14="http://schemas.microsoft.com/office/powerpoint/2010/main" val="583269320"/>
              </p:ext>
            </p:extLst>
          </p:nvPr>
        </p:nvGraphicFramePr>
        <p:xfrm>
          <a:off x="457200" y="1295401"/>
          <a:ext cx="8229600" cy="4627602"/>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8"/>
          <p:cNvSpPr>
            <a:spLocks noChangeArrowheads="1"/>
          </p:cNvSpPr>
          <p:nvPr/>
        </p:nvSpPr>
        <p:spPr bwMode="auto">
          <a:xfrm>
            <a:off x="458399" y="872065"/>
            <a:ext cx="2763837" cy="246062"/>
          </a:xfrm>
          <a:prstGeom prst="rect">
            <a:avLst/>
          </a:prstGeom>
          <a:noFill/>
          <a:ln w="9525">
            <a:noFill/>
            <a:miter lim="800000"/>
            <a:headEnd/>
            <a:tailEnd/>
          </a:ln>
        </p:spPr>
        <p:txBody>
          <a:bodyPr wrap="none" lIns="0" rIns="0">
            <a:noAutofit/>
          </a:bodyPr>
          <a:lstStyle/>
          <a:p>
            <a:pPr>
              <a:defRPr sz="1000" b="1" i="0" u="none" strike="noStrike" kern="1200" baseline="0">
                <a:solidFill>
                  <a:prstClr val="black"/>
                </a:solidFill>
                <a:latin typeface="+mn-lt"/>
                <a:ea typeface="+mn-ea"/>
                <a:cs typeface="+mn-cs"/>
              </a:defRPr>
            </a:pPr>
            <a:r>
              <a:rPr lang="en-US" sz="1400" dirty="0" smtClean="0">
                <a:solidFill>
                  <a:prstClr val="black"/>
                </a:solidFill>
              </a:rPr>
              <a:t>State spending ($ billions)</a:t>
            </a:r>
            <a:endParaRPr lang="en-US" sz="1400" dirty="0">
              <a:solidFill>
                <a:prstClr val="black"/>
              </a:solidFill>
            </a:endParaRPr>
          </a:p>
        </p:txBody>
      </p:sp>
      <p:sp>
        <p:nvSpPr>
          <p:cNvPr id="13" name="Rectangle 8"/>
          <p:cNvSpPr>
            <a:spLocks noChangeArrowheads="1"/>
          </p:cNvSpPr>
          <p:nvPr/>
        </p:nvSpPr>
        <p:spPr bwMode="auto">
          <a:xfrm>
            <a:off x="6950620" y="1033460"/>
            <a:ext cx="677862" cy="287338"/>
          </a:xfrm>
          <a:prstGeom prst="rect">
            <a:avLst/>
          </a:prstGeom>
          <a:noFill/>
          <a:ln w="9525">
            <a:noFill/>
            <a:miter lim="800000"/>
            <a:headEnd/>
            <a:tailEnd/>
          </a:ln>
        </p:spPr>
        <p:txBody>
          <a:bodyPr wrap="none" lIns="0" rIns="0">
            <a:noAutofit/>
          </a:bodyPr>
          <a:lstStyle/>
          <a:p>
            <a:pPr>
              <a:defRPr sz="1800" b="1" i="0" u="none" strike="noStrike" kern="1200" baseline="0">
                <a:solidFill>
                  <a:prstClr val="black"/>
                </a:solidFill>
                <a:latin typeface="+mn-lt"/>
                <a:ea typeface="+mn-ea"/>
                <a:cs typeface="+mn-cs"/>
              </a:defRPr>
            </a:pPr>
            <a:r>
              <a:rPr lang="en-US" sz="1400" dirty="0" smtClean="0"/>
              <a:t>FY2011</a:t>
            </a:r>
            <a:endParaRPr lang="en-US" sz="1400" dirty="0" smtClean="0">
              <a:solidFill>
                <a:prstClr val="black"/>
              </a:solidFill>
            </a:endParaRPr>
          </a:p>
        </p:txBody>
      </p:sp>
      <p:sp>
        <p:nvSpPr>
          <p:cNvPr id="14" name="Rectangle 13"/>
          <p:cNvSpPr/>
          <p:nvPr/>
        </p:nvSpPr>
        <p:spPr>
          <a:xfrm>
            <a:off x="6742654" y="1132836"/>
            <a:ext cx="137160" cy="1371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1" name="Rectangle 8"/>
          <p:cNvSpPr>
            <a:spLocks noChangeArrowheads="1"/>
          </p:cNvSpPr>
          <p:nvPr/>
        </p:nvSpPr>
        <p:spPr bwMode="auto">
          <a:xfrm>
            <a:off x="5779046" y="1033460"/>
            <a:ext cx="630236" cy="287338"/>
          </a:xfrm>
          <a:prstGeom prst="rect">
            <a:avLst/>
          </a:prstGeom>
          <a:noFill/>
          <a:ln w="9525">
            <a:noFill/>
            <a:miter lim="800000"/>
            <a:headEnd/>
            <a:tailEnd/>
          </a:ln>
        </p:spPr>
        <p:txBody>
          <a:bodyPr wrap="none" lIns="0" rIns="0">
            <a:noAutofit/>
          </a:bodyPr>
          <a:lstStyle/>
          <a:p>
            <a:pPr>
              <a:defRPr sz="1800" b="1" i="0" u="none" strike="noStrike" kern="1200" baseline="0">
                <a:solidFill>
                  <a:prstClr val="black"/>
                </a:solidFill>
                <a:latin typeface="+mn-lt"/>
                <a:ea typeface="+mn-ea"/>
                <a:cs typeface="+mn-cs"/>
              </a:defRPr>
            </a:pPr>
            <a:r>
              <a:rPr lang="en-US" sz="1400" dirty="0" smtClean="0"/>
              <a:t>FY2001</a:t>
            </a:r>
            <a:endParaRPr lang="en-US" sz="1400" dirty="0" smtClean="0">
              <a:solidFill>
                <a:prstClr val="black"/>
              </a:solidFill>
            </a:endParaRPr>
          </a:p>
        </p:txBody>
      </p:sp>
      <p:sp>
        <p:nvSpPr>
          <p:cNvPr id="12" name="Rectangle 11"/>
          <p:cNvSpPr/>
          <p:nvPr/>
        </p:nvSpPr>
        <p:spPr>
          <a:xfrm>
            <a:off x="5571078" y="1132836"/>
            <a:ext cx="137160" cy="13716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5" name="Left Brace 14"/>
          <p:cNvSpPr/>
          <p:nvPr/>
        </p:nvSpPr>
        <p:spPr>
          <a:xfrm>
            <a:off x="1760416" y="1964266"/>
            <a:ext cx="238126" cy="1314450"/>
          </a:xfrm>
          <a:prstGeom prst="leftBrace">
            <a:avLst>
              <a:gd name="adj1" fmla="val 12778"/>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6" name="Rectangle 15"/>
          <p:cNvSpPr/>
          <p:nvPr/>
        </p:nvSpPr>
        <p:spPr>
          <a:xfrm>
            <a:off x="1033574" y="2182034"/>
            <a:ext cx="645369" cy="430887"/>
          </a:xfrm>
          <a:prstGeom prst="rect">
            <a:avLst/>
          </a:prstGeom>
          <a:solidFill>
            <a:schemeClr val="bg1"/>
          </a:solidFill>
        </p:spPr>
        <p:txBody>
          <a:bodyPr wrap="none" lIns="45720" tIns="0" rIns="45720" bIns="0" anchor="ctr">
            <a:spAutoFit/>
          </a:bodyPr>
          <a:lstStyle/>
          <a:p>
            <a:pPr algn="ctr"/>
            <a:r>
              <a:rPr lang="en-US" sz="1400" b="1" dirty="0" smtClean="0"/>
              <a:t>+$5.1 B</a:t>
            </a:r>
          </a:p>
          <a:p>
            <a:pPr algn="ctr"/>
            <a:r>
              <a:rPr lang="en-US" sz="1400" b="1" dirty="0" smtClean="0"/>
              <a:t>(+59%)</a:t>
            </a:r>
            <a:endParaRPr lang="en-US" sz="1400" b="1" dirty="0"/>
          </a:p>
        </p:txBody>
      </p:sp>
      <p:sp>
        <p:nvSpPr>
          <p:cNvPr id="17" name="Down Arrow 16"/>
          <p:cNvSpPr/>
          <p:nvPr/>
        </p:nvSpPr>
        <p:spPr>
          <a:xfrm rot="10800000">
            <a:off x="1227671" y="2615183"/>
            <a:ext cx="257175" cy="285750"/>
          </a:xfrm>
          <a:prstGeom prst="downArrow">
            <a:avLst>
              <a:gd name="adj1" fmla="val 50000"/>
              <a:gd name="adj2" fmla="val 52325"/>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80"/>
          <p:cNvGrpSpPr/>
          <p:nvPr/>
        </p:nvGrpSpPr>
        <p:grpSpPr>
          <a:xfrm>
            <a:off x="3349492" y="5088106"/>
            <a:ext cx="511456" cy="398294"/>
            <a:chOff x="3434584" y="4888375"/>
            <a:chExt cx="511456" cy="398294"/>
          </a:xfrm>
        </p:grpSpPr>
        <p:sp>
          <p:nvSpPr>
            <p:cNvPr id="19" name="TextBox 1"/>
            <p:cNvSpPr txBox="1"/>
            <p:nvPr/>
          </p:nvSpPr>
          <p:spPr>
            <a:xfrm>
              <a:off x="3434584" y="4888375"/>
              <a:ext cx="511456" cy="215444"/>
            </a:xfrm>
            <a:prstGeom prst="rect">
              <a:avLst/>
            </a:prstGeom>
            <a:solidFill>
              <a:schemeClr val="bg1"/>
            </a:solidFill>
          </p:spPr>
          <p:txBody>
            <a:bodyPr wrap="none" lIns="45720" tIns="0" rIns="45720" bIns="0" rtlCol="0" anchor="ctr" anchorCtr="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dirty="0" smtClean="0"/>
                <a:t>-38%</a:t>
              </a:r>
              <a:endParaRPr lang="en-US" sz="1400" b="1" dirty="0"/>
            </a:p>
          </p:txBody>
        </p:sp>
        <p:sp>
          <p:nvSpPr>
            <p:cNvPr id="20" name="Down Arrow 19"/>
            <p:cNvSpPr>
              <a:spLocks/>
            </p:cNvSpPr>
            <p:nvPr/>
          </p:nvSpPr>
          <p:spPr>
            <a:xfrm>
              <a:off x="3589867" y="5103789"/>
              <a:ext cx="182880" cy="182880"/>
            </a:xfrm>
            <a:prstGeom prst="downArrow">
              <a:avLst>
                <a:gd name="adj1" fmla="val 50000"/>
                <a:gd name="adj2" fmla="val 52325"/>
              </a:avLst>
            </a:prstGeom>
            <a:solidFill>
              <a:srgbClr val="FF000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grpSp>
        <p:nvGrpSpPr>
          <p:cNvPr id="21" name="Group 79"/>
          <p:cNvGrpSpPr/>
          <p:nvPr/>
        </p:nvGrpSpPr>
        <p:grpSpPr>
          <a:xfrm>
            <a:off x="4195038" y="5073297"/>
            <a:ext cx="511456" cy="398294"/>
            <a:chOff x="4271238" y="4869325"/>
            <a:chExt cx="511456" cy="398294"/>
          </a:xfrm>
        </p:grpSpPr>
        <p:sp>
          <p:nvSpPr>
            <p:cNvPr id="22" name="TextBox 2"/>
            <p:cNvSpPr txBox="1"/>
            <p:nvPr/>
          </p:nvSpPr>
          <p:spPr>
            <a:xfrm>
              <a:off x="4271238" y="4869325"/>
              <a:ext cx="511456" cy="215444"/>
            </a:xfrm>
            <a:prstGeom prst="rect">
              <a:avLst/>
            </a:prstGeom>
            <a:solidFill>
              <a:schemeClr val="bg1"/>
            </a:solidFill>
          </p:spPr>
          <p:txBody>
            <a:bodyPr wrap="none" lIns="45720" tIns="0" rIns="45720" bIns="0" rtlCol="0" anchor="ctr" anchorCtr="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t>-33%</a:t>
              </a:r>
              <a:endParaRPr lang="en-US" sz="1400" b="1" dirty="0"/>
            </a:p>
          </p:txBody>
        </p:sp>
        <p:sp>
          <p:nvSpPr>
            <p:cNvPr id="23" name="Down Arrow 22"/>
            <p:cNvSpPr>
              <a:spLocks/>
            </p:cNvSpPr>
            <p:nvPr/>
          </p:nvSpPr>
          <p:spPr>
            <a:xfrm>
              <a:off x="4367212" y="5084739"/>
              <a:ext cx="182880" cy="182880"/>
            </a:xfrm>
            <a:prstGeom prst="downArrow">
              <a:avLst>
                <a:gd name="adj1" fmla="val 50000"/>
                <a:gd name="adj2" fmla="val 52325"/>
              </a:avLst>
            </a:prstGeom>
            <a:solidFill>
              <a:srgbClr val="FF000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grpSp>
        <p:nvGrpSpPr>
          <p:cNvPr id="24" name="Group 78"/>
          <p:cNvGrpSpPr/>
          <p:nvPr/>
        </p:nvGrpSpPr>
        <p:grpSpPr>
          <a:xfrm>
            <a:off x="4918898" y="3259666"/>
            <a:ext cx="511456" cy="398294"/>
            <a:chOff x="5056227" y="3669175"/>
            <a:chExt cx="511456" cy="398294"/>
          </a:xfrm>
        </p:grpSpPr>
        <p:sp>
          <p:nvSpPr>
            <p:cNvPr id="25" name="TextBox 3"/>
            <p:cNvSpPr txBox="1"/>
            <p:nvPr/>
          </p:nvSpPr>
          <p:spPr>
            <a:xfrm>
              <a:off x="5056227" y="3669175"/>
              <a:ext cx="511456" cy="215444"/>
            </a:xfrm>
            <a:prstGeom prst="rect">
              <a:avLst/>
            </a:prstGeom>
            <a:solidFill>
              <a:schemeClr val="bg1"/>
            </a:solidFill>
          </p:spPr>
          <p:txBody>
            <a:bodyPr wrap="none" lIns="45720" tIns="0" rIns="45720" bIns="0" rtlCol="0" anchor="ctr" anchorCtr="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t>-15%</a:t>
              </a:r>
              <a:endParaRPr lang="en-US" sz="1400" b="1" dirty="0"/>
            </a:p>
          </p:txBody>
        </p:sp>
        <p:sp>
          <p:nvSpPr>
            <p:cNvPr id="26" name="Down Arrow 25"/>
            <p:cNvSpPr/>
            <p:nvPr/>
          </p:nvSpPr>
          <p:spPr>
            <a:xfrm>
              <a:off x="5203826" y="3884589"/>
              <a:ext cx="182880" cy="182880"/>
            </a:xfrm>
            <a:prstGeom prst="downArrow">
              <a:avLst>
                <a:gd name="adj1" fmla="val 50000"/>
                <a:gd name="adj2" fmla="val 52325"/>
              </a:avLst>
            </a:prstGeom>
            <a:solidFill>
              <a:srgbClr val="FF000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grpSp>
        <p:nvGrpSpPr>
          <p:cNvPr id="27" name="Group 77"/>
          <p:cNvGrpSpPr/>
          <p:nvPr/>
        </p:nvGrpSpPr>
        <p:grpSpPr>
          <a:xfrm>
            <a:off x="5698723" y="4741334"/>
            <a:ext cx="511456" cy="403013"/>
            <a:chOff x="5841216" y="4551350"/>
            <a:chExt cx="511456" cy="403013"/>
          </a:xfrm>
        </p:grpSpPr>
        <p:sp>
          <p:nvSpPr>
            <p:cNvPr id="28" name="TextBox 4"/>
            <p:cNvSpPr txBox="1"/>
            <p:nvPr/>
          </p:nvSpPr>
          <p:spPr>
            <a:xfrm>
              <a:off x="5841216" y="4551350"/>
              <a:ext cx="511456" cy="215444"/>
            </a:xfrm>
            <a:prstGeom prst="rect">
              <a:avLst/>
            </a:prstGeom>
            <a:solidFill>
              <a:schemeClr val="bg1"/>
            </a:solidFill>
          </p:spPr>
          <p:txBody>
            <a:bodyPr wrap="none" lIns="45720" tIns="0" rIns="45720" bIns="0" rtlCol="0" anchor="ctr" anchorCtr="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t>-23%</a:t>
              </a:r>
              <a:endParaRPr lang="en-US" sz="1400" b="1" dirty="0"/>
            </a:p>
          </p:txBody>
        </p:sp>
        <p:sp>
          <p:nvSpPr>
            <p:cNvPr id="29" name="Down Arrow 28"/>
            <p:cNvSpPr/>
            <p:nvPr/>
          </p:nvSpPr>
          <p:spPr>
            <a:xfrm>
              <a:off x="5996347" y="4771483"/>
              <a:ext cx="182880" cy="182880"/>
            </a:xfrm>
            <a:prstGeom prst="downArrow">
              <a:avLst>
                <a:gd name="adj1" fmla="val 50000"/>
                <a:gd name="adj2" fmla="val 52325"/>
              </a:avLst>
            </a:prstGeom>
            <a:solidFill>
              <a:srgbClr val="FF000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grpSp>
        <p:nvGrpSpPr>
          <p:cNvPr id="30" name="Group 76"/>
          <p:cNvGrpSpPr/>
          <p:nvPr/>
        </p:nvGrpSpPr>
        <p:grpSpPr>
          <a:xfrm>
            <a:off x="6476557" y="4295182"/>
            <a:ext cx="511456" cy="398294"/>
            <a:chOff x="6626205" y="4316875"/>
            <a:chExt cx="511456" cy="398294"/>
          </a:xfrm>
        </p:grpSpPr>
        <p:sp>
          <p:nvSpPr>
            <p:cNvPr id="31" name="TextBox 5"/>
            <p:cNvSpPr txBox="1"/>
            <p:nvPr/>
          </p:nvSpPr>
          <p:spPr>
            <a:xfrm>
              <a:off x="6626205" y="4316875"/>
              <a:ext cx="511456" cy="215444"/>
            </a:xfrm>
            <a:prstGeom prst="rect">
              <a:avLst/>
            </a:prstGeom>
            <a:solidFill>
              <a:schemeClr val="bg1"/>
            </a:solidFill>
          </p:spPr>
          <p:txBody>
            <a:bodyPr wrap="none" lIns="45720" tIns="0" rIns="45720" bIns="0" rtlCol="0" anchor="ctr" anchorCtr="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t>-13%</a:t>
              </a:r>
              <a:endParaRPr lang="en-US" sz="1400" b="1" dirty="0"/>
            </a:p>
          </p:txBody>
        </p:sp>
        <p:sp>
          <p:nvSpPr>
            <p:cNvPr id="32" name="Down Arrow 31"/>
            <p:cNvSpPr/>
            <p:nvPr/>
          </p:nvSpPr>
          <p:spPr>
            <a:xfrm>
              <a:off x="6792385" y="4532289"/>
              <a:ext cx="182880" cy="182880"/>
            </a:xfrm>
            <a:prstGeom prst="downArrow">
              <a:avLst>
                <a:gd name="adj1" fmla="val 50000"/>
                <a:gd name="adj2" fmla="val 52325"/>
              </a:avLst>
            </a:prstGeom>
            <a:solidFill>
              <a:srgbClr val="FF000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grpSp>
        <p:nvGrpSpPr>
          <p:cNvPr id="33" name="Group 75"/>
          <p:cNvGrpSpPr/>
          <p:nvPr/>
        </p:nvGrpSpPr>
        <p:grpSpPr>
          <a:xfrm>
            <a:off x="7255934" y="4834465"/>
            <a:ext cx="511456" cy="398294"/>
            <a:chOff x="7411194" y="4812175"/>
            <a:chExt cx="511456" cy="398294"/>
          </a:xfrm>
        </p:grpSpPr>
        <p:sp>
          <p:nvSpPr>
            <p:cNvPr id="34" name="TextBox 6"/>
            <p:cNvSpPr txBox="1"/>
            <p:nvPr/>
          </p:nvSpPr>
          <p:spPr>
            <a:xfrm>
              <a:off x="7411194" y="4812175"/>
              <a:ext cx="511456" cy="215444"/>
            </a:xfrm>
            <a:prstGeom prst="rect">
              <a:avLst/>
            </a:prstGeom>
            <a:solidFill>
              <a:schemeClr val="bg1"/>
            </a:solidFill>
          </p:spPr>
          <p:txBody>
            <a:bodyPr wrap="none" lIns="45720" tIns="0" rIns="45720" bIns="0" rtlCol="0" anchor="ctr" anchorCtr="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t>-50%</a:t>
              </a:r>
              <a:endParaRPr lang="en-US" sz="1400" b="1" dirty="0"/>
            </a:p>
          </p:txBody>
        </p:sp>
        <p:sp>
          <p:nvSpPr>
            <p:cNvPr id="35" name="Down Arrow 34"/>
            <p:cNvSpPr/>
            <p:nvPr/>
          </p:nvSpPr>
          <p:spPr>
            <a:xfrm>
              <a:off x="7583913" y="5027589"/>
              <a:ext cx="182880" cy="182880"/>
            </a:xfrm>
            <a:prstGeom prst="downArrow">
              <a:avLst>
                <a:gd name="adj1" fmla="val 50000"/>
                <a:gd name="adj2" fmla="val 52325"/>
              </a:avLst>
            </a:prstGeom>
            <a:solidFill>
              <a:srgbClr val="FF000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grpSp>
        <p:nvGrpSpPr>
          <p:cNvPr id="36" name="Group 74"/>
          <p:cNvGrpSpPr/>
          <p:nvPr/>
        </p:nvGrpSpPr>
        <p:grpSpPr>
          <a:xfrm>
            <a:off x="8051546" y="4604721"/>
            <a:ext cx="501550" cy="398294"/>
            <a:chOff x="8196185" y="4516900"/>
            <a:chExt cx="501550" cy="398294"/>
          </a:xfrm>
        </p:grpSpPr>
        <p:sp>
          <p:nvSpPr>
            <p:cNvPr id="37" name="TextBox 7"/>
            <p:cNvSpPr txBox="1"/>
            <p:nvPr/>
          </p:nvSpPr>
          <p:spPr>
            <a:xfrm>
              <a:off x="8196185" y="4516900"/>
              <a:ext cx="501550" cy="215444"/>
            </a:xfrm>
            <a:prstGeom prst="rect">
              <a:avLst/>
            </a:prstGeom>
            <a:solidFill>
              <a:schemeClr val="bg1"/>
            </a:solidFill>
          </p:spPr>
          <p:txBody>
            <a:bodyPr wrap="none" lIns="45720" tIns="0" rIns="45720" bIns="0" rtlCol="0" anchor="ctr" anchorCtr="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t>-11%</a:t>
              </a:r>
              <a:endParaRPr lang="en-US" sz="1400" b="1" dirty="0"/>
            </a:p>
          </p:txBody>
        </p:sp>
        <p:sp>
          <p:nvSpPr>
            <p:cNvPr id="38" name="Down Arrow 37"/>
            <p:cNvSpPr/>
            <p:nvPr/>
          </p:nvSpPr>
          <p:spPr>
            <a:xfrm>
              <a:off x="8347077" y="4732314"/>
              <a:ext cx="182880" cy="182880"/>
            </a:xfrm>
            <a:prstGeom prst="downArrow">
              <a:avLst>
                <a:gd name="adj1" fmla="val 50000"/>
                <a:gd name="adj2" fmla="val 52325"/>
              </a:avLst>
            </a:prstGeom>
            <a:solidFill>
              <a:srgbClr val="FF000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39" name="Left Brace 38"/>
          <p:cNvSpPr/>
          <p:nvPr/>
        </p:nvSpPr>
        <p:spPr>
          <a:xfrm rot="5400000">
            <a:off x="5832938" y="498536"/>
            <a:ext cx="238126" cy="5184648"/>
          </a:xfrm>
          <a:prstGeom prst="leftBrace">
            <a:avLst>
              <a:gd name="adj1" fmla="val 12778"/>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0" name="Rectangle 39"/>
          <p:cNvSpPr/>
          <p:nvPr/>
        </p:nvSpPr>
        <p:spPr>
          <a:xfrm>
            <a:off x="5656150" y="2189709"/>
            <a:ext cx="610103" cy="430887"/>
          </a:xfrm>
          <a:prstGeom prst="rect">
            <a:avLst/>
          </a:prstGeom>
          <a:solidFill>
            <a:schemeClr val="bg1"/>
          </a:solidFill>
        </p:spPr>
        <p:txBody>
          <a:bodyPr wrap="none" lIns="45720" tIns="0" rIns="45720" bIns="0" anchor="ctr">
            <a:spAutoFit/>
          </a:bodyPr>
          <a:lstStyle/>
          <a:p>
            <a:pPr algn="ctr"/>
            <a:r>
              <a:rPr lang="en-US" sz="1400" b="1" dirty="0" smtClean="0"/>
              <a:t>-$4.0 B</a:t>
            </a:r>
          </a:p>
          <a:p>
            <a:pPr algn="ctr"/>
            <a:r>
              <a:rPr lang="en-US" sz="1400" b="1" dirty="0" smtClean="0"/>
              <a:t>(-20%)</a:t>
            </a:r>
            <a:endParaRPr lang="en-US" sz="1400" b="1" dirty="0"/>
          </a:p>
        </p:txBody>
      </p:sp>
      <p:sp>
        <p:nvSpPr>
          <p:cNvPr id="41" name="Down Arrow 40"/>
          <p:cNvSpPr/>
          <p:nvPr/>
        </p:nvSpPr>
        <p:spPr>
          <a:xfrm rot="10800000" flipH="1" flipV="1">
            <a:off x="5822702" y="2635251"/>
            <a:ext cx="257175" cy="285750"/>
          </a:xfrm>
          <a:prstGeom prst="downArrow">
            <a:avLst>
              <a:gd name="adj1" fmla="val 50000"/>
              <a:gd name="adj2" fmla="val 52325"/>
            </a:avLst>
          </a:prstGeom>
          <a:solidFill>
            <a:srgbClr val="FF000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p:cNvSpPr txBox="1"/>
          <p:nvPr/>
        </p:nvSpPr>
        <p:spPr>
          <a:xfrm>
            <a:off x="905931" y="5581357"/>
            <a:ext cx="2269068" cy="738664"/>
          </a:xfrm>
          <a:prstGeom prst="rect">
            <a:avLst/>
          </a:prstGeom>
          <a:noFill/>
        </p:spPr>
        <p:txBody>
          <a:bodyPr wrap="square" rtlCol="0">
            <a:spAutoFit/>
          </a:bodyPr>
          <a:lstStyle/>
          <a:p>
            <a:pPr algn="ctr"/>
            <a:r>
              <a:rPr lang="en-US" sz="1400" b="1" dirty="0" smtClean="0"/>
              <a:t>Health care coverage</a:t>
            </a:r>
            <a:br>
              <a:rPr lang="en-US" sz="1400" b="1" dirty="0" smtClean="0"/>
            </a:br>
            <a:r>
              <a:rPr lang="en-US" sz="1400" b="1" dirty="0" smtClean="0"/>
              <a:t>(</a:t>
            </a:r>
            <a:r>
              <a:rPr lang="en-US" sz="1400" b="1" dirty="0"/>
              <a:t>s</a:t>
            </a:r>
            <a:r>
              <a:rPr lang="en-US" sz="1400" b="1" dirty="0" smtClean="0"/>
              <a:t>tate employees/GIC; Medicaid/health reform)</a:t>
            </a:r>
            <a:endParaRPr lang="en-US" sz="1400" b="1" dirty="0"/>
          </a:p>
        </p:txBody>
      </p:sp>
      <p:sp>
        <p:nvSpPr>
          <p:cNvPr id="43" name="TextBox 42"/>
          <p:cNvSpPr txBox="1"/>
          <p:nvPr/>
        </p:nvSpPr>
        <p:spPr>
          <a:xfrm>
            <a:off x="3224317" y="5581357"/>
            <a:ext cx="726193" cy="523220"/>
          </a:xfrm>
          <a:prstGeom prst="rect">
            <a:avLst/>
          </a:prstGeom>
          <a:noFill/>
        </p:spPr>
        <p:txBody>
          <a:bodyPr wrap="none" rtlCol="0">
            <a:spAutoFit/>
          </a:bodyPr>
          <a:lstStyle/>
          <a:p>
            <a:pPr algn="ctr"/>
            <a:r>
              <a:rPr lang="en-US" sz="1400" b="1" dirty="0" smtClean="0"/>
              <a:t>Public</a:t>
            </a:r>
            <a:br>
              <a:rPr lang="en-US" sz="1400" b="1" dirty="0" smtClean="0"/>
            </a:br>
            <a:r>
              <a:rPr lang="en-US" sz="1400" b="1" dirty="0" smtClean="0"/>
              <a:t>health</a:t>
            </a:r>
            <a:endParaRPr lang="en-US" sz="1400" b="1" dirty="0"/>
          </a:p>
        </p:txBody>
      </p:sp>
      <p:sp>
        <p:nvSpPr>
          <p:cNvPr id="44" name="TextBox 43"/>
          <p:cNvSpPr txBox="1"/>
          <p:nvPr/>
        </p:nvSpPr>
        <p:spPr>
          <a:xfrm>
            <a:off x="3992644" y="5581357"/>
            <a:ext cx="753256" cy="523220"/>
          </a:xfrm>
          <a:prstGeom prst="rect">
            <a:avLst/>
          </a:prstGeom>
          <a:noFill/>
        </p:spPr>
        <p:txBody>
          <a:bodyPr wrap="none" rtlCol="0">
            <a:spAutoFit/>
          </a:bodyPr>
          <a:lstStyle/>
          <a:p>
            <a:pPr algn="ctr"/>
            <a:r>
              <a:rPr lang="en-US" sz="1400" b="1" dirty="0" smtClean="0"/>
              <a:t>Mental</a:t>
            </a:r>
            <a:br>
              <a:rPr lang="en-US" sz="1400" b="1" dirty="0" smtClean="0"/>
            </a:br>
            <a:r>
              <a:rPr lang="en-US" sz="1400" b="1" dirty="0" smtClean="0"/>
              <a:t>health</a:t>
            </a:r>
            <a:endParaRPr lang="en-US" sz="1400" b="1" dirty="0"/>
          </a:p>
        </p:txBody>
      </p:sp>
      <p:sp>
        <p:nvSpPr>
          <p:cNvPr id="45" name="TextBox 44"/>
          <p:cNvSpPr txBox="1"/>
          <p:nvPr/>
        </p:nvSpPr>
        <p:spPr>
          <a:xfrm>
            <a:off x="4760884" y="5581357"/>
            <a:ext cx="787395" cy="523220"/>
          </a:xfrm>
          <a:prstGeom prst="rect">
            <a:avLst/>
          </a:prstGeom>
          <a:noFill/>
        </p:spPr>
        <p:txBody>
          <a:bodyPr wrap="none" rtlCol="0">
            <a:spAutoFit/>
          </a:bodyPr>
          <a:lstStyle/>
          <a:p>
            <a:pPr algn="ctr"/>
            <a:r>
              <a:rPr lang="en-US" sz="1400" b="1" dirty="0" err="1" smtClean="0"/>
              <a:t>Educa</a:t>
            </a:r>
            <a:r>
              <a:rPr lang="en-US" sz="1400" b="1" dirty="0" smtClean="0"/>
              <a:t>-</a:t>
            </a:r>
            <a:br>
              <a:rPr lang="en-US" sz="1400" b="1" dirty="0" smtClean="0"/>
            </a:br>
            <a:r>
              <a:rPr lang="en-US" sz="1400" b="1" dirty="0" err="1" smtClean="0"/>
              <a:t>tion</a:t>
            </a:r>
            <a:endParaRPr lang="en-US" sz="1400" b="1" dirty="0"/>
          </a:p>
        </p:txBody>
      </p:sp>
      <p:sp>
        <p:nvSpPr>
          <p:cNvPr id="46" name="TextBox 45"/>
          <p:cNvSpPr txBox="1"/>
          <p:nvPr/>
        </p:nvSpPr>
        <p:spPr>
          <a:xfrm>
            <a:off x="5507492" y="5581357"/>
            <a:ext cx="882736" cy="954107"/>
          </a:xfrm>
          <a:prstGeom prst="rect">
            <a:avLst/>
          </a:prstGeom>
          <a:noFill/>
        </p:spPr>
        <p:txBody>
          <a:bodyPr wrap="none" rtlCol="0">
            <a:spAutoFit/>
          </a:bodyPr>
          <a:lstStyle/>
          <a:p>
            <a:pPr algn="ctr"/>
            <a:r>
              <a:rPr lang="en-US" sz="1400" b="1" dirty="0" smtClean="0"/>
              <a:t>Infra-</a:t>
            </a:r>
            <a:br>
              <a:rPr lang="en-US" sz="1400" b="1" dirty="0" smtClean="0"/>
            </a:br>
            <a:r>
              <a:rPr lang="en-US" sz="1400" b="1" dirty="0" err="1" smtClean="0"/>
              <a:t>struc</a:t>
            </a:r>
            <a:r>
              <a:rPr lang="en-US" sz="1400" b="1" dirty="0" smtClean="0"/>
              <a:t>-</a:t>
            </a:r>
            <a:br>
              <a:rPr lang="en-US" sz="1400" b="1" dirty="0" smtClean="0"/>
            </a:br>
            <a:r>
              <a:rPr lang="en-US" sz="1400" b="1" dirty="0" err="1" smtClean="0"/>
              <a:t>ture</a:t>
            </a:r>
            <a:r>
              <a:rPr lang="en-US" sz="1400" b="1" dirty="0" smtClean="0"/>
              <a:t>/</a:t>
            </a:r>
            <a:br>
              <a:rPr lang="en-US" sz="1400" b="1" dirty="0" smtClean="0"/>
            </a:br>
            <a:r>
              <a:rPr lang="en-US" sz="1400" b="1" dirty="0" smtClean="0"/>
              <a:t>housing</a:t>
            </a:r>
            <a:endParaRPr lang="en-US" sz="1400" b="1" dirty="0"/>
          </a:p>
        </p:txBody>
      </p:sp>
      <p:sp>
        <p:nvSpPr>
          <p:cNvPr id="47" name="TextBox 46"/>
          <p:cNvSpPr txBox="1"/>
          <p:nvPr/>
        </p:nvSpPr>
        <p:spPr>
          <a:xfrm>
            <a:off x="6282271" y="5581357"/>
            <a:ext cx="903513" cy="523220"/>
          </a:xfrm>
          <a:prstGeom prst="rect">
            <a:avLst/>
          </a:prstGeom>
          <a:noFill/>
        </p:spPr>
        <p:txBody>
          <a:bodyPr wrap="none" rtlCol="0">
            <a:spAutoFit/>
          </a:bodyPr>
          <a:lstStyle/>
          <a:p>
            <a:pPr algn="ctr"/>
            <a:r>
              <a:rPr lang="en-US" sz="1400" b="1" dirty="0" smtClean="0"/>
              <a:t>Human</a:t>
            </a:r>
            <a:br>
              <a:rPr lang="en-US" sz="1400" b="1" dirty="0" smtClean="0"/>
            </a:br>
            <a:r>
              <a:rPr lang="en-US" sz="1400" b="1" dirty="0" smtClean="0"/>
              <a:t>services</a:t>
            </a:r>
            <a:endParaRPr lang="en-US" sz="1400" b="1" dirty="0"/>
          </a:p>
        </p:txBody>
      </p:sp>
      <p:sp>
        <p:nvSpPr>
          <p:cNvPr id="48" name="TextBox 47"/>
          <p:cNvSpPr txBox="1"/>
          <p:nvPr/>
        </p:nvSpPr>
        <p:spPr>
          <a:xfrm>
            <a:off x="7185223" y="5581357"/>
            <a:ext cx="653582" cy="523220"/>
          </a:xfrm>
          <a:prstGeom prst="rect">
            <a:avLst/>
          </a:prstGeom>
          <a:noFill/>
        </p:spPr>
        <p:txBody>
          <a:bodyPr wrap="none" rtlCol="0">
            <a:spAutoFit/>
          </a:bodyPr>
          <a:lstStyle/>
          <a:p>
            <a:pPr algn="ctr"/>
            <a:r>
              <a:rPr lang="en-US" sz="1400" b="1" dirty="0" smtClean="0"/>
              <a:t>Local</a:t>
            </a:r>
            <a:br>
              <a:rPr lang="en-US" sz="1400" b="1" dirty="0" smtClean="0"/>
            </a:br>
            <a:r>
              <a:rPr lang="en-US" sz="1400" b="1" dirty="0" smtClean="0"/>
              <a:t>aid</a:t>
            </a:r>
            <a:endParaRPr lang="en-US" sz="1400" b="1" dirty="0"/>
          </a:p>
        </p:txBody>
      </p:sp>
      <p:sp>
        <p:nvSpPr>
          <p:cNvPr id="49" name="TextBox 48"/>
          <p:cNvSpPr txBox="1"/>
          <p:nvPr/>
        </p:nvSpPr>
        <p:spPr>
          <a:xfrm>
            <a:off x="7932081" y="5581357"/>
            <a:ext cx="723363" cy="523220"/>
          </a:xfrm>
          <a:prstGeom prst="rect">
            <a:avLst/>
          </a:prstGeom>
          <a:noFill/>
        </p:spPr>
        <p:txBody>
          <a:bodyPr wrap="none" rtlCol="0">
            <a:spAutoFit/>
          </a:bodyPr>
          <a:lstStyle/>
          <a:p>
            <a:pPr algn="ctr"/>
            <a:r>
              <a:rPr lang="en-US" sz="1400" b="1" dirty="0" smtClean="0"/>
              <a:t>Public</a:t>
            </a:r>
            <a:br>
              <a:rPr lang="en-US" sz="1400" b="1" dirty="0" smtClean="0"/>
            </a:br>
            <a:r>
              <a:rPr lang="en-US" sz="1400" b="1" dirty="0" smtClean="0"/>
              <a:t>safety</a:t>
            </a:r>
            <a:endParaRPr lang="en-US" sz="1400" b="1" dirty="0"/>
          </a:p>
        </p:txBody>
      </p:sp>
      <p:sp>
        <p:nvSpPr>
          <p:cNvPr id="3" name="TextBox 2"/>
          <p:cNvSpPr txBox="1"/>
          <p:nvPr/>
        </p:nvSpPr>
        <p:spPr>
          <a:xfrm>
            <a:off x="42332" y="6358468"/>
            <a:ext cx="4743907" cy="461665"/>
          </a:xfrm>
          <a:prstGeom prst="rect">
            <a:avLst/>
          </a:prstGeom>
          <a:noFill/>
        </p:spPr>
        <p:txBody>
          <a:bodyPr wrap="none" rtlCol="0">
            <a:spAutoFit/>
          </a:bodyPr>
          <a:lstStyle/>
          <a:p>
            <a:r>
              <a:rPr lang="en-US" sz="1200" dirty="0" smtClean="0"/>
              <a:t>Note: GIC = Group Insurance Commission.</a:t>
            </a:r>
          </a:p>
          <a:p>
            <a:r>
              <a:rPr lang="en-US" sz="1200" dirty="0" smtClean="0"/>
              <a:t>Source: Massachusetts Budget and Policy Center Budget Browser.</a:t>
            </a:r>
            <a:endParaRPr lang="en-US" sz="1200" dirty="0"/>
          </a:p>
        </p:txBody>
      </p:sp>
    </p:spTree>
    <p:extLst>
      <p:ext uri="{BB962C8B-B14F-4D97-AF65-F5344CB8AC3E}">
        <p14:creationId xmlns:p14="http://schemas.microsoft.com/office/powerpoint/2010/main" val="141309693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3853395325"/>
              </p:ext>
            </p:extLst>
          </p:nvPr>
        </p:nvGraphicFramePr>
        <p:xfrm>
          <a:off x="4878387" y="2469828"/>
          <a:ext cx="4265613" cy="307166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Object 4"/>
          <p:cNvGraphicFramePr>
            <a:graphicFrameLocks noGrp="1" noChangeAspect="1"/>
          </p:cNvGraphicFramePr>
          <p:nvPr>
            <p:extLst>
              <p:ext uri="{D42A27DB-BD31-4B8C-83A1-F6EECF244321}">
                <p14:modId xmlns:p14="http://schemas.microsoft.com/office/powerpoint/2010/main" val="1687472573"/>
              </p:ext>
            </p:extLst>
          </p:nvPr>
        </p:nvGraphicFramePr>
        <p:xfrm>
          <a:off x="152401" y="2220590"/>
          <a:ext cx="4419599"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56674" name="Rectangle 2"/>
          <p:cNvSpPr>
            <a:spLocks noGrp="1" noChangeArrowheads="1"/>
          </p:cNvSpPr>
          <p:nvPr>
            <p:ph type="title"/>
          </p:nvPr>
        </p:nvSpPr>
        <p:spPr>
          <a:xfrm>
            <a:off x="0" y="90488"/>
            <a:ext cx="9144000" cy="457200"/>
          </a:xfrm>
          <a:noFill/>
        </p:spPr>
        <p:txBody>
          <a:bodyPr anchor="t" anchorCtr="1"/>
          <a:lstStyle/>
          <a:p>
            <a:pPr eaLnBrk="1" hangingPunct="1"/>
            <a:r>
              <a:rPr lang="en-US" sz="2000" dirty="0" smtClean="0">
                <a:solidFill>
                  <a:schemeClr val="tx1"/>
                </a:solidFill>
              </a:rPr>
              <a:t>Exhibit </a:t>
            </a:r>
            <a:fld id="{71202D55-D5AE-4612-BF6A-718182EAB536}" type="slidenum">
              <a:rPr lang="en-US" sz="2000" smtClean="0">
                <a:solidFill>
                  <a:schemeClr val="tx1"/>
                </a:solidFill>
              </a:rPr>
              <a:t>5</a:t>
            </a:fld>
            <a:r>
              <a:rPr lang="en-US" sz="2000" dirty="0" smtClean="0">
                <a:solidFill>
                  <a:schemeClr val="tx1"/>
                </a:solidFill>
              </a:rPr>
              <a:t>. Premiums Rising Faster Than Inflation and Wages</a:t>
            </a:r>
          </a:p>
        </p:txBody>
      </p:sp>
      <p:sp>
        <p:nvSpPr>
          <p:cNvPr id="156675" name="Text Box 3"/>
          <p:cNvSpPr txBox="1">
            <a:spLocks noChangeArrowheads="1"/>
          </p:cNvSpPr>
          <p:nvPr/>
        </p:nvSpPr>
        <p:spPr bwMode="auto">
          <a:xfrm>
            <a:off x="43490" y="6354931"/>
            <a:ext cx="8991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n-US" sz="1200" dirty="0" smtClean="0">
                <a:solidFill>
                  <a:srgbClr val="000000"/>
                </a:solidFill>
              </a:rPr>
              <a:t>Sources: (left) Kaiser </a:t>
            </a:r>
            <a:r>
              <a:rPr lang="en-US" sz="1200" dirty="0">
                <a:solidFill>
                  <a:srgbClr val="000000"/>
                </a:solidFill>
              </a:rPr>
              <a:t>Family Foundation/Health Research and Educational Trust, </a:t>
            </a:r>
            <a:r>
              <a:rPr lang="en-US" sz="1200" i="1" dirty="0">
                <a:solidFill>
                  <a:srgbClr val="000000"/>
                </a:solidFill>
              </a:rPr>
              <a:t>Employer Health Benefits Annual Surveys, </a:t>
            </a:r>
            <a:r>
              <a:rPr lang="en-US" sz="1200" i="1" dirty="0" smtClean="0">
                <a:solidFill>
                  <a:srgbClr val="000000"/>
                </a:solidFill>
              </a:rPr>
              <a:t>1999–2012</a:t>
            </a:r>
            <a:r>
              <a:rPr lang="en-US" sz="1200" dirty="0" smtClean="0">
                <a:solidFill>
                  <a:srgbClr val="000000"/>
                </a:solidFill>
              </a:rPr>
              <a:t>; (right) </a:t>
            </a:r>
            <a:r>
              <a:rPr lang="en-US" sz="1200" dirty="0" smtClean="0">
                <a:solidFill>
                  <a:srgbClr val="000000"/>
                </a:solidFill>
              </a:rPr>
              <a:t>author’s </a:t>
            </a:r>
            <a:r>
              <a:rPr lang="en-US" sz="1200" dirty="0" smtClean="0">
                <a:solidFill>
                  <a:srgbClr val="000000"/>
                </a:solidFill>
              </a:rPr>
              <a:t>estimates based on CPS ASEC 2001–12, Kaiser/HRET 2001–12, CMS OACT 2012–21.</a:t>
            </a:r>
            <a:endParaRPr lang="en-US" sz="1200" dirty="0">
              <a:solidFill>
                <a:srgbClr val="000000"/>
              </a:solidFill>
            </a:endParaRPr>
          </a:p>
        </p:txBody>
      </p:sp>
      <p:sp>
        <p:nvSpPr>
          <p:cNvPr id="156676" name="Text Box 4"/>
          <p:cNvSpPr txBox="1">
            <a:spLocks noChangeArrowheads="1"/>
          </p:cNvSpPr>
          <p:nvPr/>
        </p:nvSpPr>
        <p:spPr bwMode="auto">
          <a:xfrm>
            <a:off x="4946125" y="949196"/>
            <a:ext cx="40259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50000"/>
              </a:spcBef>
              <a:spcAft>
                <a:spcPct val="0"/>
              </a:spcAft>
            </a:pPr>
            <a:r>
              <a:rPr lang="en-US" sz="1600" b="1" dirty="0">
                <a:solidFill>
                  <a:srgbClr val="000000"/>
                </a:solidFill>
              </a:rPr>
              <a:t>Projected </a:t>
            </a:r>
            <a:r>
              <a:rPr lang="en-US" sz="1600" b="1" dirty="0" smtClean="0">
                <a:solidFill>
                  <a:srgbClr val="000000"/>
                </a:solidFill>
              </a:rPr>
              <a:t>average family premium </a:t>
            </a:r>
            <a:r>
              <a:rPr lang="en-US" sz="1600" b="1" dirty="0">
                <a:solidFill>
                  <a:srgbClr val="000000"/>
                </a:solidFill>
              </a:rPr>
              <a:t>as </a:t>
            </a:r>
            <a:r>
              <a:rPr lang="en-US" sz="1600" b="1" dirty="0" smtClean="0">
                <a:solidFill>
                  <a:srgbClr val="000000"/>
                </a:solidFill>
              </a:rPr>
              <a:t/>
            </a:r>
            <a:br>
              <a:rPr lang="en-US" sz="1600" b="1" dirty="0" smtClean="0">
                <a:solidFill>
                  <a:srgbClr val="000000"/>
                </a:solidFill>
              </a:rPr>
            </a:br>
            <a:r>
              <a:rPr lang="en-US" sz="1600" b="1" dirty="0" smtClean="0">
                <a:solidFill>
                  <a:srgbClr val="000000"/>
                </a:solidFill>
              </a:rPr>
              <a:t>a percentage </a:t>
            </a:r>
            <a:r>
              <a:rPr lang="en-US" sz="1600" b="1" dirty="0">
                <a:solidFill>
                  <a:srgbClr val="000000"/>
                </a:solidFill>
              </a:rPr>
              <a:t>of </a:t>
            </a:r>
            <a:r>
              <a:rPr lang="en-US" sz="1600" b="1" dirty="0" smtClean="0">
                <a:solidFill>
                  <a:srgbClr val="000000"/>
                </a:solidFill>
              </a:rPr>
              <a:t>median </a:t>
            </a:r>
            <a:r>
              <a:rPr lang="en-US" sz="1600" b="1" dirty="0">
                <a:solidFill>
                  <a:srgbClr val="000000"/>
                </a:solidFill>
              </a:rPr>
              <a:t>f</a:t>
            </a:r>
            <a:r>
              <a:rPr lang="en-US" sz="1600" b="1" dirty="0" smtClean="0">
                <a:solidFill>
                  <a:srgbClr val="000000"/>
                </a:solidFill>
              </a:rPr>
              <a:t>amily </a:t>
            </a:r>
            <a:r>
              <a:rPr lang="en-US" sz="1600" b="1" dirty="0">
                <a:solidFill>
                  <a:srgbClr val="000000"/>
                </a:solidFill>
              </a:rPr>
              <a:t>i</a:t>
            </a:r>
            <a:r>
              <a:rPr lang="en-US" sz="1600" b="1" dirty="0" smtClean="0">
                <a:solidFill>
                  <a:srgbClr val="000000"/>
                </a:solidFill>
              </a:rPr>
              <a:t>ncome</a:t>
            </a:r>
            <a:r>
              <a:rPr lang="en-US" sz="1600" b="1" dirty="0">
                <a:solidFill>
                  <a:srgbClr val="000000"/>
                </a:solidFill>
              </a:rPr>
              <a:t>, </a:t>
            </a:r>
            <a:r>
              <a:rPr lang="en-US" sz="1600" b="1" dirty="0" smtClean="0">
                <a:solidFill>
                  <a:srgbClr val="000000"/>
                </a:solidFill>
              </a:rPr>
              <a:t>2013–2021</a:t>
            </a:r>
            <a:endParaRPr lang="en-US" sz="1600" b="1" dirty="0">
              <a:solidFill>
                <a:srgbClr val="000000"/>
              </a:solidFill>
            </a:endParaRPr>
          </a:p>
        </p:txBody>
      </p:sp>
      <p:sp>
        <p:nvSpPr>
          <p:cNvPr id="156678" name="Text Box 6"/>
          <p:cNvSpPr txBox="1">
            <a:spLocks noChangeArrowheads="1"/>
          </p:cNvSpPr>
          <p:nvPr/>
        </p:nvSpPr>
        <p:spPr bwMode="auto">
          <a:xfrm>
            <a:off x="381000" y="947609"/>
            <a:ext cx="40417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50000"/>
              </a:spcBef>
              <a:spcAft>
                <a:spcPct val="0"/>
              </a:spcAft>
            </a:pPr>
            <a:r>
              <a:rPr lang="en-US" sz="1600" b="1" dirty="0">
                <a:solidFill>
                  <a:srgbClr val="000000"/>
                </a:solidFill>
              </a:rPr>
              <a:t>Cumulative </a:t>
            </a:r>
            <a:r>
              <a:rPr lang="en-US" sz="1600" b="1" dirty="0" smtClean="0">
                <a:solidFill>
                  <a:srgbClr val="000000"/>
                </a:solidFill>
              </a:rPr>
              <a:t>changes </a:t>
            </a:r>
            <a:r>
              <a:rPr lang="en-US" sz="1600" b="1" dirty="0">
                <a:solidFill>
                  <a:srgbClr val="000000"/>
                </a:solidFill>
              </a:rPr>
              <a:t>in </a:t>
            </a:r>
            <a:r>
              <a:rPr lang="en-US" sz="1600" b="1" dirty="0" smtClean="0">
                <a:solidFill>
                  <a:srgbClr val="000000"/>
                </a:solidFill>
              </a:rPr>
              <a:t>insurance </a:t>
            </a:r>
            <a:r>
              <a:rPr lang="en-US" sz="1600" b="1" dirty="0">
                <a:solidFill>
                  <a:srgbClr val="000000"/>
                </a:solidFill>
              </a:rPr>
              <a:t>p</a:t>
            </a:r>
            <a:r>
              <a:rPr lang="en-US" sz="1600" b="1" dirty="0" smtClean="0">
                <a:solidFill>
                  <a:srgbClr val="000000"/>
                </a:solidFill>
              </a:rPr>
              <a:t>remiums </a:t>
            </a:r>
            <a:r>
              <a:rPr lang="en-US" sz="1600" b="1" dirty="0">
                <a:solidFill>
                  <a:srgbClr val="000000"/>
                </a:solidFill>
              </a:rPr>
              <a:t>and </a:t>
            </a:r>
            <a:r>
              <a:rPr lang="en-US" sz="1600" b="1" dirty="0" smtClean="0">
                <a:solidFill>
                  <a:srgbClr val="000000"/>
                </a:solidFill>
              </a:rPr>
              <a:t>workers</a:t>
            </a:r>
            <a:r>
              <a:rPr lang="en-US" sz="1600" b="1" dirty="0">
                <a:solidFill>
                  <a:srgbClr val="000000"/>
                </a:solidFill>
              </a:rPr>
              <a:t>’ </a:t>
            </a:r>
            <a:r>
              <a:rPr lang="en-US" sz="1600" b="1" dirty="0" smtClean="0">
                <a:solidFill>
                  <a:srgbClr val="000000"/>
                </a:solidFill>
              </a:rPr>
              <a:t>earnings</a:t>
            </a:r>
            <a:r>
              <a:rPr lang="en-US" sz="1600" b="1" dirty="0">
                <a:solidFill>
                  <a:srgbClr val="000000"/>
                </a:solidFill>
              </a:rPr>
              <a:t>, </a:t>
            </a:r>
            <a:r>
              <a:rPr lang="en-US" sz="1600" b="1" dirty="0" smtClean="0">
                <a:solidFill>
                  <a:srgbClr val="000000"/>
                </a:solidFill>
              </a:rPr>
              <a:t/>
            </a:r>
            <a:br>
              <a:rPr lang="en-US" sz="1600" b="1" dirty="0" smtClean="0">
                <a:solidFill>
                  <a:srgbClr val="000000"/>
                </a:solidFill>
              </a:rPr>
            </a:br>
            <a:r>
              <a:rPr lang="en-US" sz="1600" b="1" dirty="0" smtClean="0">
                <a:solidFill>
                  <a:srgbClr val="000000"/>
                </a:solidFill>
              </a:rPr>
              <a:t>1999</a:t>
            </a:r>
            <a:r>
              <a:rPr lang="en-US" sz="1600" dirty="0"/>
              <a:t>–</a:t>
            </a:r>
            <a:r>
              <a:rPr lang="en-US" sz="1600" b="1" dirty="0" smtClean="0">
                <a:solidFill>
                  <a:srgbClr val="000000"/>
                </a:solidFill>
              </a:rPr>
              <a:t>2012</a:t>
            </a:r>
            <a:endParaRPr lang="en-US" sz="1600" b="1" dirty="0">
              <a:solidFill>
                <a:srgbClr val="000000"/>
              </a:solidFill>
            </a:endParaRPr>
          </a:p>
        </p:txBody>
      </p:sp>
      <p:sp>
        <p:nvSpPr>
          <p:cNvPr id="156679" name="Text Box 7"/>
          <p:cNvSpPr txBox="1">
            <a:spLocks noChangeArrowheads="1"/>
          </p:cNvSpPr>
          <p:nvPr/>
        </p:nvSpPr>
        <p:spPr bwMode="auto">
          <a:xfrm>
            <a:off x="69850" y="2068190"/>
            <a:ext cx="1219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1400" b="1" dirty="0">
                <a:solidFill>
                  <a:srgbClr val="000000"/>
                </a:solidFill>
              </a:rPr>
              <a:t>Percent</a:t>
            </a:r>
          </a:p>
        </p:txBody>
      </p:sp>
      <p:sp>
        <p:nvSpPr>
          <p:cNvPr id="156680" name="Text Box 8"/>
          <p:cNvSpPr txBox="1">
            <a:spLocks noChangeArrowheads="1"/>
          </p:cNvSpPr>
          <p:nvPr/>
        </p:nvSpPr>
        <p:spPr bwMode="auto">
          <a:xfrm>
            <a:off x="4850609" y="2068190"/>
            <a:ext cx="1219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1400" b="1" dirty="0">
                <a:solidFill>
                  <a:srgbClr val="000000"/>
                </a:solidFill>
              </a:rPr>
              <a:t>Percent</a:t>
            </a:r>
          </a:p>
        </p:txBody>
      </p:sp>
      <p:sp>
        <p:nvSpPr>
          <p:cNvPr id="156681" name="Text Box 9"/>
          <p:cNvSpPr txBox="1">
            <a:spLocks noChangeArrowheads="1"/>
          </p:cNvSpPr>
          <p:nvPr/>
        </p:nvSpPr>
        <p:spPr bwMode="auto">
          <a:xfrm>
            <a:off x="4014030" y="2555552"/>
            <a:ext cx="8382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50000"/>
              </a:spcBef>
              <a:spcAft>
                <a:spcPct val="0"/>
              </a:spcAft>
            </a:pPr>
            <a:r>
              <a:rPr lang="en-US" sz="1200" b="1" dirty="0" smtClean="0">
                <a:solidFill>
                  <a:srgbClr val="000000"/>
                </a:solidFill>
                <a:latin typeface="Arial"/>
                <a:cs typeface="Arial"/>
              </a:rPr>
              <a:t>180%</a:t>
            </a:r>
            <a:endParaRPr lang="en-US" sz="1200" b="1" dirty="0">
              <a:solidFill>
                <a:srgbClr val="000000"/>
              </a:solidFill>
              <a:latin typeface="Arial"/>
              <a:cs typeface="Arial"/>
            </a:endParaRPr>
          </a:p>
        </p:txBody>
      </p:sp>
      <p:sp>
        <p:nvSpPr>
          <p:cNvPr id="156682" name="Text Box 10"/>
          <p:cNvSpPr txBox="1">
            <a:spLocks noChangeArrowheads="1"/>
          </p:cNvSpPr>
          <p:nvPr/>
        </p:nvSpPr>
        <p:spPr bwMode="auto">
          <a:xfrm>
            <a:off x="4014030" y="4205855"/>
            <a:ext cx="8382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50000"/>
              </a:spcBef>
              <a:spcAft>
                <a:spcPct val="0"/>
              </a:spcAft>
            </a:pPr>
            <a:r>
              <a:rPr lang="en-US" sz="1200" b="1" dirty="0" smtClean="0">
                <a:solidFill>
                  <a:srgbClr val="000000"/>
                </a:solidFill>
                <a:latin typeface="Arial"/>
                <a:cs typeface="Arial"/>
              </a:rPr>
              <a:t>47%</a:t>
            </a:r>
            <a:endParaRPr lang="en-US" sz="1200" b="1" dirty="0">
              <a:solidFill>
                <a:srgbClr val="000000"/>
              </a:solidFill>
              <a:latin typeface="Arial"/>
              <a:cs typeface="Arial"/>
            </a:endParaRPr>
          </a:p>
        </p:txBody>
      </p:sp>
      <p:sp>
        <p:nvSpPr>
          <p:cNvPr id="156683" name="Text Box 11"/>
          <p:cNvSpPr txBox="1">
            <a:spLocks noChangeArrowheads="1"/>
          </p:cNvSpPr>
          <p:nvPr/>
        </p:nvSpPr>
        <p:spPr bwMode="auto">
          <a:xfrm>
            <a:off x="4014030" y="4589398"/>
            <a:ext cx="8382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50000"/>
              </a:spcBef>
              <a:spcAft>
                <a:spcPct val="0"/>
              </a:spcAft>
            </a:pPr>
            <a:r>
              <a:rPr lang="en-US" sz="1200" b="1" dirty="0" smtClean="0">
                <a:solidFill>
                  <a:srgbClr val="000000"/>
                </a:solidFill>
                <a:latin typeface="Arial"/>
                <a:cs typeface="Arial"/>
              </a:rPr>
              <a:t>38%</a:t>
            </a:r>
            <a:endParaRPr lang="en-US" sz="1200" b="1" dirty="0">
              <a:solidFill>
                <a:srgbClr val="000000"/>
              </a:solidFill>
              <a:latin typeface="Arial"/>
              <a:cs typeface="Arial"/>
            </a:endParaRPr>
          </a:p>
        </p:txBody>
      </p:sp>
      <p:sp>
        <p:nvSpPr>
          <p:cNvPr id="156685" name="Line 13"/>
          <p:cNvSpPr>
            <a:spLocks noChangeShapeType="1"/>
          </p:cNvSpPr>
          <p:nvPr/>
        </p:nvSpPr>
        <p:spPr bwMode="auto">
          <a:xfrm>
            <a:off x="7452561" y="5578690"/>
            <a:ext cx="15001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endParaRPr>
          </a:p>
        </p:txBody>
      </p:sp>
      <p:sp>
        <p:nvSpPr>
          <p:cNvPr id="156686" name="Text Box 14"/>
          <p:cNvSpPr txBox="1">
            <a:spLocks noChangeArrowheads="1"/>
          </p:cNvSpPr>
          <p:nvPr/>
        </p:nvSpPr>
        <p:spPr bwMode="auto">
          <a:xfrm>
            <a:off x="7560555" y="5592311"/>
            <a:ext cx="12851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50000"/>
              </a:spcBef>
              <a:spcAft>
                <a:spcPct val="0"/>
              </a:spcAft>
            </a:pPr>
            <a:r>
              <a:rPr lang="en-US" sz="1400" b="1" dirty="0">
                <a:solidFill>
                  <a:srgbClr val="000000"/>
                </a:solidFill>
              </a:rPr>
              <a:t>Projected</a:t>
            </a:r>
          </a:p>
        </p:txBody>
      </p:sp>
      <p:sp>
        <p:nvSpPr>
          <p:cNvPr id="3" name="TextBox 2"/>
          <p:cNvSpPr txBox="1"/>
          <p:nvPr/>
        </p:nvSpPr>
        <p:spPr>
          <a:xfrm>
            <a:off x="4012506" y="2982590"/>
            <a:ext cx="841248" cy="276999"/>
          </a:xfrm>
          <a:prstGeom prst="rect">
            <a:avLst/>
          </a:prstGeom>
          <a:noFill/>
        </p:spPr>
        <p:txBody>
          <a:bodyPr wrap="none" rtlCol="0">
            <a:spAutoFit/>
          </a:bodyPr>
          <a:lstStyle/>
          <a:p>
            <a:pPr algn="ctr" fontAlgn="base">
              <a:spcBef>
                <a:spcPct val="0"/>
              </a:spcBef>
              <a:spcAft>
                <a:spcPct val="0"/>
              </a:spcAft>
            </a:pPr>
            <a:r>
              <a:rPr lang="en-US" sz="1200" b="1" dirty="0">
                <a:solidFill>
                  <a:srgbClr val="000000"/>
                </a:solidFill>
                <a:latin typeface="Arial"/>
                <a:cs typeface="Arial"/>
              </a:rPr>
              <a:t>172%</a:t>
            </a:r>
          </a:p>
        </p:txBody>
      </p:sp>
    </p:spTree>
    <p:extLst>
      <p:ext uri="{BB962C8B-B14F-4D97-AF65-F5344CB8AC3E}">
        <p14:creationId xmlns:p14="http://schemas.microsoft.com/office/powerpoint/2010/main" val="97329584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 y="91440"/>
            <a:ext cx="9140825" cy="731520"/>
          </a:xfrm>
        </p:spPr>
        <p:txBody>
          <a:bodyPr/>
          <a:lstStyle/>
          <a:p>
            <a:r>
              <a:rPr lang="en-US" sz="2000" dirty="0" smtClean="0"/>
              <a:t>Exhibit </a:t>
            </a:r>
            <a:fld id="{BA0250AD-C46F-4EA4-A470-202B757E5AD2}" type="slidenum">
              <a:rPr lang="en-US" sz="2000" smtClean="0"/>
              <a:t>6</a:t>
            </a:fld>
            <a:r>
              <a:rPr lang="en-US" sz="2000" dirty="0" smtClean="0"/>
              <a:t>. Cumulative Impact of Comprehensive Strategy on </a:t>
            </a:r>
            <a:br>
              <a:rPr lang="en-US" sz="2000" dirty="0" smtClean="0"/>
            </a:br>
            <a:r>
              <a:rPr lang="en-US" sz="2000" dirty="0" smtClean="0"/>
              <a:t>Health Spending, 2013–2023: Medicare, Federal, and NHE</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1363442"/>
              </p:ext>
            </p:extLst>
          </p:nvPr>
        </p:nvGraphicFramePr>
        <p:xfrm>
          <a:off x="905933" y="1804215"/>
          <a:ext cx="7391402" cy="3586584"/>
        </p:xfrm>
        <a:graphic>
          <a:graphicData uri="http://schemas.openxmlformats.org/drawingml/2006/table">
            <a:tbl>
              <a:tblPr firstRow="1" bandRow="1">
                <a:tableStyleId>{3B4B98B0-60AC-42C2-AFA5-B58CD77FA1E5}</a:tableStyleId>
              </a:tblPr>
              <a:tblGrid>
                <a:gridCol w="3505202"/>
                <a:gridCol w="1295400"/>
                <a:gridCol w="1295400"/>
                <a:gridCol w="1295400"/>
              </a:tblGrid>
              <a:tr h="557985">
                <a:tc>
                  <a:txBody>
                    <a:bodyPr/>
                    <a:lstStyle/>
                    <a:p>
                      <a:pPr algn="l"/>
                      <a:endParaRPr lang="en-US" sz="1800"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aseline="0" dirty="0" smtClean="0"/>
                        <a:t>Medicare</a:t>
                      </a:r>
                      <a:endParaRPr lang="en-US" sz="1800" baseline="0"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aseline="0" dirty="0" smtClean="0"/>
                        <a:t>Federal</a:t>
                      </a:r>
                      <a:endParaRPr lang="en-US" sz="1800" baseline="0"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aseline="0" smtClean="0"/>
                        <a:t>NHE</a:t>
                      </a:r>
                      <a:endParaRPr lang="en-US" sz="1800" baseline="0"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674029">
                <a:tc>
                  <a:txBody>
                    <a:bodyPr/>
                    <a:lstStyle/>
                    <a:p>
                      <a:pPr>
                        <a:spcBef>
                          <a:spcPts val="1200"/>
                        </a:spcBef>
                        <a:spcAft>
                          <a:spcPts val="600"/>
                        </a:spcAft>
                      </a:pPr>
                      <a:r>
                        <a:rPr lang="en-US" sz="1800" b="1" baseline="0" dirty="0" smtClean="0"/>
                        <a:t>Provider payment reforms</a:t>
                      </a:r>
                      <a:endParaRPr lang="en-US" sz="1800" b="1" baseline="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aseline="0" dirty="0" smtClean="0"/>
                        <a:t>–$587</a:t>
                      </a:r>
                      <a:endParaRPr lang="en-US" sz="1800" baseline="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aseline="0" dirty="0" smtClean="0"/>
                        <a:t>$788</a:t>
                      </a:r>
                      <a:endParaRPr lang="en-US" sz="1800" baseline="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aseline="0" dirty="0" smtClean="0"/>
                        <a:t>–$1,333</a:t>
                      </a:r>
                      <a:endParaRPr lang="en-US" sz="1800" baseline="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r>
              <a:tr h="937753">
                <a:tc>
                  <a:txBody>
                    <a:bodyPr/>
                    <a:lstStyle/>
                    <a:p>
                      <a:pPr marL="0" indent="0">
                        <a:spcBef>
                          <a:spcPts val="1200"/>
                        </a:spcBef>
                        <a:spcAft>
                          <a:spcPts val="600"/>
                        </a:spcAft>
                      </a:pPr>
                      <a:r>
                        <a:rPr lang="en-US" sz="1800" b="1" baseline="0" dirty="0" smtClean="0"/>
                        <a:t>Provide and support high-value choices by consumers</a:t>
                      </a:r>
                      <a:endParaRPr lang="en-US" sz="1800" b="1" baseline="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aseline="0" dirty="0" smtClean="0"/>
                        <a:t>–$70</a:t>
                      </a:r>
                      <a:endParaRPr lang="en-US" sz="1800" baseline="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aseline="0" dirty="0" smtClean="0"/>
                        <a:t>–$71</a:t>
                      </a:r>
                      <a:endParaRPr lang="en-US" sz="1800" baseline="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aseline="0" dirty="0" smtClean="0"/>
                        <a:t>–$189</a:t>
                      </a:r>
                      <a:endParaRPr lang="en-US" sz="1800" baseline="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r>
              <a:tr h="712124">
                <a:tc>
                  <a:txBody>
                    <a:bodyPr/>
                    <a:lstStyle/>
                    <a:p>
                      <a:pPr marL="0" indent="0">
                        <a:spcBef>
                          <a:spcPts val="1200"/>
                        </a:spcBef>
                        <a:spcAft>
                          <a:spcPts val="600"/>
                        </a:spcAft>
                      </a:pPr>
                      <a:r>
                        <a:rPr lang="en-US" sz="1800" b="1" baseline="0" dirty="0" smtClean="0"/>
                        <a:t>Make markets work better</a:t>
                      </a:r>
                      <a:endParaRPr lang="en-US" sz="1800" b="1" baseline="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aseline="0" dirty="0" smtClean="0"/>
                        <a:t>–$104</a:t>
                      </a:r>
                      <a:endParaRPr lang="en-US" sz="1800" baseline="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aseline="0" dirty="0" smtClean="0"/>
                        <a:t>–$177</a:t>
                      </a:r>
                      <a:endParaRPr lang="en-US" sz="1800" baseline="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aseline="0" dirty="0" smtClean="0"/>
                        <a:t>–$481</a:t>
                      </a:r>
                      <a:endParaRPr lang="en-US" sz="1800" baseline="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r>
              <a:tr h="704693">
                <a:tc>
                  <a:txBody>
                    <a:bodyPr/>
                    <a:lstStyle/>
                    <a:p>
                      <a:pPr marL="171450" indent="-171450">
                        <a:spcBef>
                          <a:spcPts val="1200"/>
                        </a:spcBef>
                        <a:spcAft>
                          <a:spcPts val="600"/>
                        </a:spcAft>
                      </a:pPr>
                      <a:r>
                        <a:rPr lang="en-US" sz="1800" b="1" baseline="0" dirty="0" smtClean="0"/>
                        <a:t>Cumulative impact</a:t>
                      </a:r>
                      <a:endParaRPr lang="en-US" sz="1800" b="1" baseline="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baseline="0" dirty="0" smtClean="0"/>
                        <a:t>–$761</a:t>
                      </a:r>
                      <a:endParaRPr lang="en-US" sz="1800" b="1" baseline="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baseline="0" dirty="0" smtClean="0"/>
                        <a:t>–$1,036</a:t>
                      </a:r>
                      <a:endParaRPr lang="en-US" sz="1800" b="1" baseline="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baseline="0" dirty="0" smtClean="0"/>
                        <a:t>–$2,004</a:t>
                      </a:r>
                      <a:endParaRPr lang="en-US" sz="1800" b="1" baseline="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Text Box 6"/>
          <p:cNvSpPr txBox="1">
            <a:spLocks noChangeArrowheads="1"/>
          </p:cNvSpPr>
          <p:nvPr/>
        </p:nvSpPr>
        <p:spPr bwMode="auto">
          <a:xfrm>
            <a:off x="42332" y="6354003"/>
            <a:ext cx="7924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sz="1200" dirty="0" smtClean="0">
                <a:solidFill>
                  <a:srgbClr val="000000"/>
                </a:solidFill>
              </a:rPr>
              <a:t>Note: NHE = </a:t>
            </a:r>
            <a:r>
              <a:rPr lang="en-US" sz="1200" dirty="0" smtClean="0">
                <a:solidFill>
                  <a:srgbClr val="000000"/>
                </a:solidFill>
              </a:rPr>
              <a:t>national </a:t>
            </a:r>
            <a:r>
              <a:rPr lang="en-US" sz="1200" dirty="0">
                <a:solidFill>
                  <a:srgbClr val="000000"/>
                </a:solidFill>
              </a:rPr>
              <a:t>h</a:t>
            </a:r>
            <a:r>
              <a:rPr lang="en-US" sz="1200" dirty="0" smtClean="0">
                <a:solidFill>
                  <a:srgbClr val="000000"/>
                </a:solidFill>
              </a:rPr>
              <a:t>ealth </a:t>
            </a:r>
            <a:r>
              <a:rPr lang="en-US" sz="1200" dirty="0">
                <a:solidFill>
                  <a:srgbClr val="000000"/>
                </a:solidFill>
              </a:rPr>
              <a:t>e</a:t>
            </a:r>
            <a:r>
              <a:rPr lang="en-US" sz="1200" dirty="0" smtClean="0">
                <a:solidFill>
                  <a:srgbClr val="000000"/>
                </a:solidFill>
              </a:rPr>
              <a:t>xpenditures</a:t>
            </a:r>
            <a:r>
              <a:rPr lang="en-US" sz="1200" dirty="0" smtClean="0">
                <a:solidFill>
                  <a:srgbClr val="000000"/>
                </a:solidFill>
              </a:rPr>
              <a:t>. Components may not add to total because of rounding.</a:t>
            </a:r>
          </a:p>
          <a:p>
            <a:pPr fontAlgn="base">
              <a:spcBef>
                <a:spcPct val="0"/>
              </a:spcBef>
              <a:spcAft>
                <a:spcPct val="0"/>
              </a:spcAft>
            </a:pPr>
            <a:r>
              <a:rPr lang="en-US" sz="1200" dirty="0" smtClean="0">
                <a:solidFill>
                  <a:srgbClr val="000000"/>
                </a:solidFill>
              </a:rPr>
              <a:t>Source: Estimates by Actuarial Research Corporation for The Commonwealth Fund.</a:t>
            </a:r>
          </a:p>
        </p:txBody>
      </p:sp>
      <p:sp>
        <p:nvSpPr>
          <p:cNvPr id="3" name="TextBox 2"/>
          <p:cNvSpPr txBox="1"/>
          <p:nvPr/>
        </p:nvSpPr>
        <p:spPr>
          <a:xfrm>
            <a:off x="821266" y="1366225"/>
            <a:ext cx="2698575" cy="369332"/>
          </a:xfrm>
          <a:prstGeom prst="rect">
            <a:avLst/>
          </a:prstGeom>
          <a:noFill/>
        </p:spPr>
        <p:txBody>
          <a:bodyPr wrap="none" rtlCol="0">
            <a:spAutoFit/>
          </a:bodyPr>
          <a:lstStyle/>
          <a:p>
            <a:r>
              <a:rPr lang="en-US" b="1" dirty="0">
                <a:solidFill>
                  <a:srgbClr val="000000"/>
                </a:solidFill>
              </a:rPr>
              <a:t>Net impact in </a:t>
            </a:r>
            <a:r>
              <a:rPr lang="en-US" b="1" dirty="0" smtClean="0">
                <a:solidFill>
                  <a:srgbClr val="000000"/>
                </a:solidFill>
              </a:rPr>
              <a:t>$ billions</a:t>
            </a:r>
            <a:endParaRPr lang="en-US" dirty="0">
              <a:solidFill>
                <a:srgbClr val="000000"/>
              </a:solidFill>
            </a:endParaRPr>
          </a:p>
        </p:txBody>
      </p:sp>
    </p:spTree>
    <p:extLst>
      <p:ext uri="{BB962C8B-B14F-4D97-AF65-F5344CB8AC3E}">
        <p14:creationId xmlns:p14="http://schemas.microsoft.com/office/powerpoint/2010/main" val="122411045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0825" cy="731520"/>
          </a:xfrm>
        </p:spPr>
        <p:txBody>
          <a:bodyPr/>
          <a:lstStyle/>
          <a:p>
            <a:r>
              <a:rPr lang="en-US" sz="2000" dirty="0"/>
              <a:t>Exhibit </a:t>
            </a:r>
            <a:fld id="{BA0250AD-C46F-4EA4-A470-202B757E5AD2}" type="slidenum">
              <a:rPr lang="en-US" sz="2000"/>
              <a:pPr/>
              <a:t>7</a:t>
            </a:fld>
            <a:r>
              <a:rPr lang="en-US" sz="2000" dirty="0"/>
              <a:t>. Cumulative Impact of Comprehensive Strategy </a:t>
            </a:r>
            <a:r>
              <a:rPr lang="en-US" sz="2000" dirty="0" smtClean="0"/>
              <a:t/>
            </a:r>
            <a:br>
              <a:rPr lang="en-US" sz="2000" dirty="0" smtClean="0"/>
            </a:br>
            <a:r>
              <a:rPr lang="en-US" sz="2000" dirty="0" smtClean="0"/>
              <a:t>on </a:t>
            </a:r>
            <a:r>
              <a:rPr lang="en-US" sz="2000" dirty="0"/>
              <a:t>Health Spending, </a:t>
            </a:r>
            <a:r>
              <a:rPr lang="en-US" sz="2000" dirty="0" smtClean="0"/>
              <a:t>2013–2023, by Payer</a:t>
            </a:r>
            <a:endParaRPr lang="en-US" sz="2000" dirty="0">
              <a:solidFill>
                <a:schemeClr val="accent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3522415"/>
              </p:ext>
            </p:extLst>
          </p:nvPr>
        </p:nvGraphicFramePr>
        <p:xfrm>
          <a:off x="194733" y="1595943"/>
          <a:ext cx="8762999" cy="1901126"/>
        </p:xfrm>
        <a:graphic>
          <a:graphicData uri="http://schemas.openxmlformats.org/drawingml/2006/table">
            <a:tbl>
              <a:tblPr firstRow="1" bandRow="1">
                <a:tableStyleId>{3B4B98B0-60AC-42C2-AFA5-B58CD77FA1E5}</a:tableStyleId>
              </a:tblPr>
              <a:tblGrid>
                <a:gridCol w="1448329"/>
                <a:gridCol w="1266295"/>
                <a:gridCol w="1551214"/>
                <a:gridCol w="1551214"/>
                <a:gridCol w="1396093"/>
                <a:gridCol w="1549854"/>
              </a:tblGrid>
              <a:tr h="1139126">
                <a:tc>
                  <a:txBody>
                    <a:bodyPr/>
                    <a:lstStyle/>
                    <a:p>
                      <a:endParaRPr lang="en-US" sz="1800"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aseline="0" dirty="0" smtClean="0"/>
                        <a:t>Total NHE</a:t>
                      </a:r>
                      <a:endParaRPr lang="en-US" sz="1800" baseline="0"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aseline="0" dirty="0" smtClean="0"/>
                        <a:t>Federal government</a:t>
                      </a:r>
                      <a:endParaRPr lang="en-US" sz="1800" baseline="0"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aseline="0" dirty="0" smtClean="0"/>
                        <a:t>State </a:t>
                      </a:r>
                      <a:br>
                        <a:rPr lang="en-US" sz="1800" baseline="0" dirty="0" smtClean="0"/>
                      </a:br>
                      <a:r>
                        <a:rPr lang="en-US" sz="1800" baseline="0" dirty="0" smtClean="0"/>
                        <a:t>and local government</a:t>
                      </a:r>
                      <a:endParaRPr lang="en-US" sz="1800" baseline="0"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aseline="0" dirty="0" smtClean="0"/>
                        <a:t>Private employers</a:t>
                      </a:r>
                      <a:endParaRPr lang="en-US" sz="1800" baseline="0"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aseline="0" dirty="0" smtClean="0"/>
                        <a:t>Households</a:t>
                      </a:r>
                      <a:endParaRPr lang="en-US" sz="1800" baseline="0"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762000">
                <a:tc>
                  <a:txBody>
                    <a:bodyPr/>
                    <a:lstStyle/>
                    <a:p>
                      <a:r>
                        <a:rPr lang="en-US" sz="1800" b="1" baseline="0" dirty="0" smtClean="0"/>
                        <a:t>2013–2023</a:t>
                      </a:r>
                      <a:endParaRPr lang="en-US" sz="1800" b="1" baseline="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baseline="0" dirty="0" smtClean="0"/>
                        <a:t>–$2,004</a:t>
                      </a:r>
                      <a:endParaRPr lang="en-US" sz="1800" b="1" baseline="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800" b="1" kern="1200" baseline="0" dirty="0" smtClean="0">
                          <a:solidFill>
                            <a:schemeClr val="tx1"/>
                          </a:solidFill>
                          <a:latin typeface="+mn-lt"/>
                          <a:ea typeface="+mn-ea"/>
                          <a:cs typeface="+mn-cs"/>
                        </a:rPr>
                        <a:t>–$1,036</a:t>
                      </a:r>
                      <a:endParaRPr lang="en-US" sz="1800" b="1" kern="1200" baseline="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800" b="1" kern="1200" baseline="0" dirty="0" smtClean="0">
                          <a:solidFill>
                            <a:schemeClr val="tx1"/>
                          </a:solidFill>
                          <a:latin typeface="+mn-lt"/>
                          <a:ea typeface="+mn-ea"/>
                          <a:cs typeface="+mn-cs"/>
                        </a:rPr>
                        <a:t>–$242</a:t>
                      </a:r>
                      <a:endParaRPr lang="en-US" sz="1800" b="1" kern="1200" baseline="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800" b="1" kern="1200" baseline="0" dirty="0" smtClean="0">
                          <a:solidFill>
                            <a:schemeClr val="tx1"/>
                          </a:solidFill>
                          <a:latin typeface="+mn-lt"/>
                          <a:ea typeface="+mn-ea"/>
                          <a:cs typeface="+mn-cs"/>
                        </a:rPr>
                        <a:t>–$189</a:t>
                      </a:r>
                      <a:endParaRPr lang="en-US" sz="1800" b="1" kern="1200" baseline="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1800" b="1" kern="1200" baseline="0" dirty="0" smtClean="0">
                          <a:solidFill>
                            <a:schemeClr val="tx1"/>
                          </a:solidFill>
                          <a:latin typeface="+mn-lt"/>
                          <a:ea typeface="+mn-ea"/>
                          <a:cs typeface="+mn-cs"/>
                        </a:rPr>
                        <a:t>–$537</a:t>
                      </a:r>
                      <a:endParaRPr lang="en-US" sz="1800" b="1" kern="1200" baseline="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TextBox 5"/>
          <p:cNvSpPr txBox="1"/>
          <p:nvPr/>
        </p:nvSpPr>
        <p:spPr>
          <a:xfrm>
            <a:off x="118532" y="1143000"/>
            <a:ext cx="2506065" cy="369332"/>
          </a:xfrm>
          <a:prstGeom prst="rect">
            <a:avLst/>
          </a:prstGeom>
          <a:noFill/>
        </p:spPr>
        <p:txBody>
          <a:bodyPr wrap="none" rtlCol="0">
            <a:spAutoFit/>
          </a:bodyPr>
          <a:lstStyle/>
          <a:p>
            <a:pPr fontAlgn="base">
              <a:spcBef>
                <a:spcPct val="0"/>
              </a:spcBef>
              <a:spcAft>
                <a:spcPct val="0"/>
              </a:spcAft>
            </a:pPr>
            <a:r>
              <a:rPr lang="en-US" b="1" dirty="0" smtClean="0">
                <a:solidFill>
                  <a:srgbClr val="000000"/>
                </a:solidFill>
              </a:rPr>
              <a:t>Net impact </a:t>
            </a:r>
            <a:r>
              <a:rPr lang="en-US" b="1" dirty="0">
                <a:solidFill>
                  <a:srgbClr val="000000"/>
                </a:solidFill>
              </a:rPr>
              <a:t>in </a:t>
            </a:r>
            <a:r>
              <a:rPr lang="en-US" b="1" dirty="0" smtClean="0">
                <a:solidFill>
                  <a:srgbClr val="000000"/>
                </a:solidFill>
              </a:rPr>
              <a:t>billions</a:t>
            </a:r>
            <a:endParaRPr lang="en-US" dirty="0">
              <a:solidFill>
                <a:srgbClr val="000000"/>
              </a:solidFill>
            </a:endParaRPr>
          </a:p>
        </p:txBody>
      </p:sp>
      <p:sp>
        <p:nvSpPr>
          <p:cNvPr id="7" name="Text Box 6"/>
          <p:cNvSpPr txBox="1">
            <a:spLocks noChangeArrowheads="1"/>
          </p:cNvSpPr>
          <p:nvPr/>
        </p:nvSpPr>
        <p:spPr bwMode="auto">
          <a:xfrm>
            <a:off x="42332" y="3962400"/>
            <a:ext cx="7924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sz="1200" dirty="0" smtClean="0">
                <a:solidFill>
                  <a:srgbClr val="000000"/>
                </a:solidFill>
              </a:rPr>
              <a:t>Note: NHE = </a:t>
            </a:r>
            <a:r>
              <a:rPr lang="en-US" sz="1200" dirty="0" smtClean="0">
                <a:solidFill>
                  <a:srgbClr val="000000"/>
                </a:solidFill>
              </a:rPr>
              <a:t>national health expenditures</a:t>
            </a:r>
            <a:r>
              <a:rPr lang="en-US" sz="1200" dirty="0" smtClean="0">
                <a:solidFill>
                  <a:srgbClr val="000000"/>
                </a:solidFill>
              </a:rPr>
              <a:t>. Components may not add to total because of rounding.</a:t>
            </a:r>
          </a:p>
          <a:p>
            <a:pPr fontAlgn="base">
              <a:spcBef>
                <a:spcPct val="0"/>
              </a:spcBef>
              <a:spcAft>
                <a:spcPct val="0"/>
              </a:spcAft>
            </a:pPr>
            <a:r>
              <a:rPr lang="en-US" sz="1200" dirty="0" smtClean="0">
                <a:solidFill>
                  <a:srgbClr val="000000"/>
                </a:solidFill>
              </a:rPr>
              <a:t>Source: Estimates by Actuarial Research Corporation for The Commonwealth Fund.</a:t>
            </a:r>
          </a:p>
        </p:txBody>
      </p:sp>
    </p:spTree>
    <p:extLst>
      <p:ext uri="{BB962C8B-B14F-4D97-AF65-F5344CB8AC3E}">
        <p14:creationId xmlns:p14="http://schemas.microsoft.com/office/powerpoint/2010/main" val="10141688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0825" cy="731520"/>
          </a:xfrm>
          <a:ln>
            <a:noFill/>
          </a:ln>
        </p:spPr>
        <p:txBody>
          <a:bodyPr/>
          <a:lstStyle/>
          <a:p>
            <a:r>
              <a:rPr lang="en-US" sz="2000" dirty="0" smtClean="0">
                <a:solidFill>
                  <a:schemeClr val="tx1"/>
                </a:solidFill>
              </a:rPr>
              <a:t>Exhibit </a:t>
            </a:r>
            <a:fld id="{D5BDF812-3BC5-4E3F-922F-FBA723349F31}" type="slidenum">
              <a:rPr lang="en-US" sz="2000" smtClean="0">
                <a:solidFill>
                  <a:schemeClr val="tx1"/>
                </a:solidFill>
              </a:rPr>
              <a:t>8</a:t>
            </a:fld>
            <a:r>
              <a:rPr lang="en-US" sz="2000" dirty="0" smtClean="0">
                <a:solidFill>
                  <a:schemeClr val="tx1"/>
                </a:solidFill>
              </a:rPr>
              <a:t>. Projected National Health Expenditures (NHE), 2013–2023: Potential Impact of Synergistic Strategy</a:t>
            </a:r>
            <a:endParaRPr lang="en-US" sz="2000"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55892877"/>
              </p:ext>
            </p:extLst>
          </p:nvPr>
        </p:nvGraphicFramePr>
        <p:xfrm>
          <a:off x="336549" y="1295401"/>
          <a:ext cx="8226425"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Box 6"/>
          <p:cNvSpPr txBox="1">
            <a:spLocks noChangeArrowheads="1"/>
          </p:cNvSpPr>
          <p:nvPr/>
        </p:nvSpPr>
        <p:spPr bwMode="auto">
          <a:xfrm>
            <a:off x="42208" y="5985599"/>
            <a:ext cx="880427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sz="1200" dirty="0">
                <a:solidFill>
                  <a:srgbClr val="000000"/>
                </a:solidFill>
              </a:rPr>
              <a:t>Note: </a:t>
            </a:r>
            <a:r>
              <a:rPr lang="en-US" sz="1200" dirty="0" smtClean="0">
                <a:solidFill>
                  <a:srgbClr val="000000"/>
                </a:solidFill>
              </a:rPr>
              <a:t>GDP </a:t>
            </a:r>
            <a:r>
              <a:rPr lang="en-US" sz="1200" dirty="0">
                <a:solidFill>
                  <a:srgbClr val="000000"/>
                </a:solidFill>
              </a:rPr>
              <a:t>= </a:t>
            </a:r>
            <a:r>
              <a:rPr lang="en-US" sz="1200" dirty="0" smtClean="0">
                <a:solidFill>
                  <a:srgbClr val="000000"/>
                </a:solidFill>
              </a:rPr>
              <a:t>gross domestic product</a:t>
            </a:r>
            <a:r>
              <a:rPr lang="en-US" sz="1200" dirty="0">
                <a:solidFill>
                  <a:srgbClr val="000000"/>
                </a:solidFill>
              </a:rPr>
              <a:t>.</a:t>
            </a:r>
          </a:p>
          <a:p>
            <a:pPr fontAlgn="base">
              <a:spcBef>
                <a:spcPct val="0"/>
              </a:spcBef>
              <a:spcAft>
                <a:spcPct val="0"/>
              </a:spcAft>
            </a:pPr>
            <a:r>
              <a:rPr lang="en-US" sz="1200" dirty="0" smtClean="0">
                <a:solidFill>
                  <a:srgbClr val="000000"/>
                </a:solidFill>
              </a:rPr>
              <a:t>Source: </a:t>
            </a:r>
            <a:r>
              <a:rPr lang="en-US" sz="1200" dirty="0">
                <a:solidFill>
                  <a:srgbClr val="000000"/>
                </a:solidFill>
              </a:rPr>
              <a:t>Estimates by Actuarial Research Corporation for The Commonwealth Fund. Current baseline projection assumes that the cuts to Medicare physician fees under the sustainable growth rate (SGR) formula are repealed and basic physician fees are instead </a:t>
            </a:r>
            <a:r>
              <a:rPr lang="en-US" sz="1200" dirty="0" smtClean="0">
                <a:solidFill>
                  <a:srgbClr val="000000"/>
                </a:solidFill>
              </a:rPr>
              <a:t>increased by 1% in 2013 and held </a:t>
            </a:r>
            <a:r>
              <a:rPr lang="en-US" sz="1200" dirty="0">
                <a:solidFill>
                  <a:srgbClr val="000000"/>
                </a:solidFill>
              </a:rPr>
              <a:t>constant </a:t>
            </a:r>
            <a:r>
              <a:rPr lang="en-US" sz="1200" dirty="0" smtClean="0">
                <a:solidFill>
                  <a:srgbClr val="000000"/>
                </a:solidFill>
              </a:rPr>
              <a:t>from 2014 </a:t>
            </a:r>
            <a:r>
              <a:rPr lang="en-US" sz="1200" dirty="0">
                <a:solidFill>
                  <a:srgbClr val="000000"/>
                </a:solidFill>
              </a:rPr>
              <a:t>through </a:t>
            </a:r>
            <a:r>
              <a:rPr lang="en-US" sz="1200" dirty="0" smtClean="0">
                <a:solidFill>
                  <a:srgbClr val="000000"/>
                </a:solidFill>
              </a:rPr>
              <a:t>2023.</a:t>
            </a:r>
            <a:endParaRPr lang="en-US" sz="1200" dirty="0">
              <a:solidFill>
                <a:srgbClr val="000000"/>
              </a:solidFill>
            </a:endParaRPr>
          </a:p>
        </p:txBody>
      </p:sp>
      <p:sp>
        <p:nvSpPr>
          <p:cNvPr id="6" name="TextBox 5"/>
          <p:cNvSpPr txBox="1"/>
          <p:nvPr/>
        </p:nvSpPr>
        <p:spPr>
          <a:xfrm>
            <a:off x="254694" y="990600"/>
            <a:ext cx="1826341" cy="338554"/>
          </a:xfrm>
          <a:prstGeom prst="rect">
            <a:avLst/>
          </a:prstGeom>
          <a:noFill/>
        </p:spPr>
        <p:txBody>
          <a:bodyPr wrap="none" rtlCol="0">
            <a:spAutoFit/>
          </a:bodyPr>
          <a:lstStyle/>
          <a:p>
            <a:pPr fontAlgn="base">
              <a:spcBef>
                <a:spcPct val="0"/>
              </a:spcBef>
              <a:spcAft>
                <a:spcPct val="0"/>
              </a:spcAft>
            </a:pPr>
            <a:r>
              <a:rPr lang="en-US" sz="1600" b="1" dirty="0" smtClean="0">
                <a:solidFill>
                  <a:srgbClr val="000000"/>
                </a:solidFill>
              </a:rPr>
              <a:t>NHE </a:t>
            </a:r>
            <a:r>
              <a:rPr lang="en-US" sz="1600" b="1" dirty="0">
                <a:solidFill>
                  <a:srgbClr val="000000"/>
                </a:solidFill>
              </a:rPr>
              <a:t>in $ </a:t>
            </a:r>
            <a:r>
              <a:rPr lang="en-US" sz="1600" b="1" dirty="0" smtClean="0">
                <a:solidFill>
                  <a:srgbClr val="000000"/>
                </a:solidFill>
              </a:rPr>
              <a:t>trillions</a:t>
            </a:r>
            <a:endParaRPr lang="en-US" sz="1600" b="1" dirty="0">
              <a:solidFill>
                <a:srgbClr val="000000"/>
              </a:solidFill>
            </a:endParaRPr>
          </a:p>
        </p:txBody>
      </p:sp>
    </p:spTree>
    <p:extLst>
      <p:ext uri="{BB962C8B-B14F-4D97-AF65-F5344CB8AC3E}">
        <p14:creationId xmlns:p14="http://schemas.microsoft.com/office/powerpoint/2010/main" val="394920742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5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F logo_bottom righ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2707</TotalTime>
  <Words>675</Words>
  <Application>Microsoft Macintosh PowerPoint</Application>
  <PresentationFormat>On-screen Show (4:3)</PresentationFormat>
  <Paragraphs>123</Paragraphs>
  <Slides>8</Slides>
  <Notes>6</Notes>
  <HiddenSlides>0</HiddenSlides>
  <MMClips>0</MMClips>
  <ScaleCrop>false</ScaleCrop>
  <HeadingPairs>
    <vt:vector size="4" baseType="variant">
      <vt:variant>
        <vt:lpstr>Theme</vt:lpstr>
      </vt:variant>
      <vt:variant>
        <vt:i4>6</vt:i4>
      </vt:variant>
      <vt:variant>
        <vt:lpstr>Slide Titles</vt:lpstr>
      </vt:variant>
      <vt:variant>
        <vt:i4>8</vt:i4>
      </vt:variant>
    </vt:vector>
  </HeadingPairs>
  <TitlesOfParts>
    <vt:vector size="14" baseType="lpstr">
      <vt:lpstr>5_Default Design</vt:lpstr>
      <vt:lpstr>6_Default Design</vt:lpstr>
      <vt:lpstr>CF logo_bottom right</vt:lpstr>
      <vt:lpstr>Default Design</vt:lpstr>
      <vt:lpstr>1_Default Design</vt:lpstr>
      <vt:lpstr>7_Default Design</vt:lpstr>
      <vt:lpstr>Exhibit 1. International Comparison of Spending on Health, 1980–2010</vt:lpstr>
      <vt:lpstr>Exhibit 2. Projected U.S. National Health Expenditures (NHE) by Source,  2013–2023</vt:lpstr>
      <vt:lpstr>Exhibit 3. Medicare Spending per Enrollee Projected to Increase More Slowly Than Private Insurance Spending per Enrollee and GDP per Capita</vt:lpstr>
      <vt:lpstr>Exhibit 4. Rising Health Spending Crowds Out Other Priorities</vt:lpstr>
      <vt:lpstr>Exhibit 5. Premiums Rising Faster Than Inflation and Wages</vt:lpstr>
      <vt:lpstr>Exhibit 6. Cumulative Impact of Comprehensive Strategy on  Health Spending, 2013–2023: Medicare, Federal, and NHE</vt:lpstr>
      <vt:lpstr>Exhibit 7. Cumulative Impact of Comprehensive Strategy  on Health Spending, 2013–2023, by Payer</vt:lpstr>
      <vt:lpstr>Exhibit 8. Projected National Health Expenditures (NHE), 2013–2023: Potential Impact of Synergistic Strategy</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Chartpack—Confronting Costs: Stablilzing U.S. Health Spending While Moving Toward a High Performance Health Care System</dc:title>
  <dc:creator>Commonwealth Fund Commission on a High Performance Health System</dc:creator>
  <cp:keywords>Chartpack</cp:keywords>
  <cp:lastModifiedBy>Paul Frame</cp:lastModifiedBy>
  <cp:revision>230</cp:revision>
  <cp:lastPrinted>2013-02-20T22:55:13Z</cp:lastPrinted>
  <dcterms:created xsi:type="dcterms:W3CDTF">2012-11-15T21:28:10Z</dcterms:created>
  <dcterms:modified xsi:type="dcterms:W3CDTF">2013-02-27T19:49:46Z</dcterms:modified>
</cp:coreProperties>
</file>