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5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11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64280724152785"/>
          <c:y val="0.0664200404223821"/>
          <c:w val="0.927592310284871"/>
          <c:h val="0.582936276501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Lbls>
            <c:dLbl>
              <c:idx val="0"/>
              <c:layout>
                <c:manualLayout>
                  <c:x val="-1.33161864426732E-17"/>
                  <c:y val="0.019482386406928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"/>
                  <c:y val="0.023783133958126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32647457706929E-17"/>
                  <c:y val="0.023783133958126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00290538333215887"/>
                  <c:y val="0.006580143753333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0"/>
                  <c:y val="0.019482386406928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06529491541386E-16"/>
                  <c:y val="0.019482386406928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00145269166607949"/>
                  <c:y val="0.02378313395812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Sheet1!$B$1:$J$1</c:f>
              <c:strCache>
                <c:ptCount val="9"/>
                <c:pt idx="0">
                  <c:v>Total</c:v>
                </c:pt>
                <c:pt idx="1">
                  <c:v>Enrolled in a _x000d_private plan _x000d_through the _x000d_marketplace</c:v>
                </c:pt>
                <c:pt idx="2">
                  <c:v>Enrolled in _x000d_Medicaid</c:v>
                </c:pt>
                <c:pt idx="3">
                  <c:v>   </c:v>
                </c:pt>
                <c:pt idx="4">
                  <c:v>Previously _x000d_uninsured</c:v>
                </c:pt>
                <c:pt idx="5">
                  <c:v>Previously _x000d_insured</c:v>
                </c:pt>
                <c:pt idx="6">
                  <c:v>  </c:v>
                </c:pt>
                <c:pt idx="7">
                  <c:v>Less than _x000d_250% FPL</c:v>
                </c:pt>
                <c:pt idx="8">
                  <c:v>250% FPL _x000d_or more</c:v>
                </c:pt>
              </c:strCache>
            </c:strRef>
          </c:cat>
          <c:val>
            <c:numRef>
              <c:f>Sheet1!$B$2:$J$2</c:f>
              <c:numCache>
                <c:formatCode>0</c:formatCode>
                <c:ptCount val="9"/>
                <c:pt idx="0">
                  <c:v>61.06</c:v>
                </c:pt>
                <c:pt idx="1">
                  <c:v>50.97000000000001</c:v>
                </c:pt>
                <c:pt idx="2">
                  <c:v>70.48</c:v>
                </c:pt>
                <c:pt idx="4">
                  <c:v>72.63</c:v>
                </c:pt>
                <c:pt idx="5">
                  <c:v>47.89</c:v>
                </c:pt>
                <c:pt idx="7">
                  <c:v>68.88</c:v>
                </c:pt>
                <c:pt idx="8">
                  <c:v>39.57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2140850992"/>
        <c:axId val="-2145935696"/>
      </c:barChart>
      <c:catAx>
        <c:axId val="-2140850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145935696"/>
        <c:crosses val="autoZero"/>
        <c:auto val="1"/>
        <c:lblAlgn val="ctr"/>
        <c:lblOffset val="100"/>
        <c:noMultiLvlLbl val="0"/>
      </c:catAx>
      <c:valAx>
        <c:axId val="-2145935696"/>
        <c:scaling>
          <c:orientation val="minMax"/>
          <c:max val="100.0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en-US"/>
          </a:p>
        </c:txPr>
        <c:crossAx val="-2140850992"/>
        <c:crosses val="autoZero"/>
        <c:crossBetween val="between"/>
        <c:majorUnit val="25.0"/>
      </c:valAx>
    </c:plotArea>
    <c:plotVisOnly val="1"/>
    <c:dispBlanksAs val="gap"/>
    <c:showDLblsOverMax val="0"/>
  </c:chart>
  <c:txPr>
    <a:bodyPr/>
    <a:lstStyle/>
    <a:p>
      <a:pPr>
        <a:defRPr sz="14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66444032424687"/>
          <c:y val="0.0701932460388375"/>
          <c:w val="0.93176926173248"/>
          <c:h val="0.6855771037692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Improved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9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Enrolled in a private plan through the marketplace</c:v>
                </c:pt>
                <c:pt idx="2">
                  <c:v>Enrolled in Medicaid</c:v>
                </c:pt>
              </c:strCache>
            </c:strRef>
          </c:cat>
          <c:val>
            <c:numRef>
              <c:f>Sheet1!$B$2:$D$2</c:f>
              <c:numCache>
                <c:formatCode>0</c:formatCode>
                <c:ptCount val="3"/>
                <c:pt idx="0">
                  <c:v>38.82</c:v>
                </c:pt>
                <c:pt idx="1">
                  <c:v>31.18</c:v>
                </c:pt>
                <c:pt idx="2">
                  <c:v>44.87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Stayed the same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Enrolled in a private plan through the marketplace</c:v>
                </c:pt>
                <c:pt idx="2">
                  <c:v>Enrolled in Medicaid</c:v>
                </c:pt>
              </c:strCache>
            </c:strRef>
          </c:cat>
          <c:val>
            <c:numRef>
              <c:f>Sheet1!$B$3:$D$3</c:f>
              <c:numCache>
                <c:formatCode>0</c:formatCode>
                <c:ptCount val="3"/>
                <c:pt idx="0">
                  <c:v>45.43</c:v>
                </c:pt>
                <c:pt idx="1">
                  <c:v>41.78</c:v>
                </c:pt>
                <c:pt idx="2">
                  <c:v>48.31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Gotten worse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Enrolled in a private plan through the marketplace</c:v>
                </c:pt>
                <c:pt idx="2">
                  <c:v>Enrolled in Medicaid</c:v>
                </c:pt>
              </c:strCache>
            </c:strRef>
          </c:cat>
          <c:val>
            <c:numRef>
              <c:f>Sheet1!$B$4:$D$4</c:f>
              <c:numCache>
                <c:formatCode>0</c:formatCode>
                <c:ptCount val="3"/>
                <c:pt idx="0">
                  <c:v>6.77</c:v>
                </c:pt>
                <c:pt idx="1">
                  <c:v>10.73</c:v>
                </c:pt>
                <c:pt idx="2">
                  <c:v>3.64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I have not tried to get care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Enrolled in a private plan through the marketplace</c:v>
                </c:pt>
                <c:pt idx="2">
                  <c:v>Enrolled in Medicaid</c:v>
                </c:pt>
              </c:strCache>
            </c:strRef>
          </c:cat>
          <c:val>
            <c:numRef>
              <c:f>Sheet1!$B$5:$D$5</c:f>
              <c:numCache>
                <c:formatCode>0</c:formatCode>
                <c:ptCount val="3"/>
                <c:pt idx="0">
                  <c:v>4.98</c:v>
                </c:pt>
                <c:pt idx="1">
                  <c:v>10.02</c:v>
                </c:pt>
                <c:pt idx="2">
                  <c:v>0.98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-2079554384"/>
        <c:axId val="-2110642448"/>
      </c:barChart>
      <c:catAx>
        <c:axId val="-2079554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110642448"/>
        <c:crosses val="autoZero"/>
        <c:auto val="1"/>
        <c:lblAlgn val="ctr"/>
        <c:lblOffset val="100"/>
        <c:noMultiLvlLbl val="0"/>
      </c:catAx>
      <c:valAx>
        <c:axId val="-2110642448"/>
        <c:scaling>
          <c:orientation val="minMax"/>
          <c:max val="75.0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en-US"/>
          </a:p>
        </c:txPr>
        <c:crossAx val="-2079554384"/>
        <c:crosses val="autoZero"/>
        <c:crossBetween val="between"/>
        <c:majorUnit val="25.0"/>
      </c:valAx>
    </c:plotArea>
    <c:legend>
      <c:legendPos val="t"/>
      <c:layout>
        <c:manualLayout>
          <c:xMode val="edge"/>
          <c:yMode val="edge"/>
          <c:x val="0.151378333380328"/>
          <c:y val="0.0226383609518016"/>
          <c:w val="0.736380350431906"/>
          <c:h val="0.089407559276603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4527499928022"/>
          <c:y val="0.26878923817612"/>
          <c:w val="0.47693101209475"/>
          <c:h val="0.63699442538810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</c:spPr>
          <c:dPt>
            <c:idx val="1"/>
            <c:bubble3D val="0"/>
            <c:spPr>
              <a:solidFill>
                <a:schemeClr val="accent6"/>
              </a:solidFill>
              <a:ln>
                <a:noFill/>
              </a:ln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</c:spPr>
          </c:dPt>
          <c:dPt>
            <c:idx val="3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c:spPr>
          </c:dPt>
          <c:dPt>
            <c:idx val="4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0.058603440345012"/>
                  <c:y val="0.11276031970925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868306246190469"/>
                  <c:y val="0.054928155441677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739366402122602"/>
                  <c:y val="-0.10999522159089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629821546023815"/>
                      <c:h val="0.0928647889078905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060253688228135"/>
                  <c:y val="-0.1184985839156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0627824018494203"/>
                  <c:y val="-0.04014608875440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Very easy</c:v>
                </c:pt>
                <c:pt idx="1">
                  <c:v>Somewhat easy</c:v>
                </c:pt>
                <c:pt idx="2">
                  <c:v>Somewhat difficult</c:v>
                </c:pt>
                <c:pt idx="3">
                  <c:v>Very difficult</c:v>
                </c:pt>
                <c:pt idx="4">
                  <c:v>Could not find a doctor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35.19</c:v>
                </c:pt>
                <c:pt idx="1">
                  <c:v>23.04</c:v>
                </c:pt>
                <c:pt idx="2">
                  <c:v>22.8</c:v>
                </c:pt>
                <c:pt idx="3">
                  <c:v>14.13</c:v>
                </c:pt>
                <c:pt idx="4">
                  <c:v>4.659999999999996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57"/>
      </c:pieChart>
    </c:plotArea>
    <c:legend>
      <c:legendPos val="b"/>
      <c:layout>
        <c:manualLayout>
          <c:xMode val="edge"/>
          <c:yMode val="edge"/>
          <c:x val="0.166367260724658"/>
          <c:y val="0.0440543683393284"/>
          <c:w val="0.75229966751768"/>
          <c:h val="0.187435556312046"/>
        </c:manualLayout>
      </c:layout>
      <c:overlay val="0"/>
      <c:txPr>
        <a:bodyPr/>
        <a:lstStyle/>
        <a:p>
          <a:pPr>
            <a:defRPr sz="1200" b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63493469521842"/>
          <c:y val="0.122443686121748"/>
          <c:w val="0.917568538793382"/>
          <c:h val="0.5771316251079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Within _x000d_one week</c:v>
                </c:pt>
                <c:pt idx="1">
                  <c:v>8 to 14 _x000d_days</c:v>
                </c:pt>
                <c:pt idx="2">
                  <c:v>15 to 30 _x000d_days</c:v>
                </c:pt>
                <c:pt idx="3">
                  <c:v>More than _x000d_30 days</c:v>
                </c:pt>
                <c:pt idx="4">
                  <c:v>Have not tried _x000d_to make an appointment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35.29</c:v>
                </c:pt>
                <c:pt idx="1">
                  <c:v>17.9</c:v>
                </c:pt>
                <c:pt idx="2">
                  <c:v>21.91</c:v>
                </c:pt>
                <c:pt idx="3">
                  <c:v>15.89</c:v>
                </c:pt>
                <c:pt idx="4">
                  <c:v>8.07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075941808"/>
        <c:axId val="-2075606768"/>
      </c:barChart>
      <c:catAx>
        <c:axId val="-2075941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-2075606768"/>
        <c:crosses val="autoZero"/>
        <c:auto val="1"/>
        <c:lblAlgn val="ctr"/>
        <c:lblOffset val="100"/>
        <c:noMultiLvlLbl val="0"/>
      </c:catAx>
      <c:valAx>
        <c:axId val="-2075606768"/>
        <c:scaling>
          <c:orientation val="minMax"/>
          <c:max val="50.0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 b="0"/>
            </a:pPr>
            <a:endParaRPr lang="en-US"/>
          </a:p>
        </c:txPr>
        <c:crossAx val="-2075941808"/>
        <c:crosses val="autoZero"/>
        <c:crossBetween val="between"/>
        <c:majorUnit val="10.0"/>
        <c:minorUnit val="2.0"/>
      </c:valAx>
    </c:plotArea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367974547163"/>
          <c:y val="0.0"/>
          <c:w val="0.495038742263699"/>
          <c:h val="0.933323978644582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35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51020731882127"/>
          <c:y val="0.0634347605323505"/>
          <c:w val="0.933761853477169"/>
          <c:h val="0.776068203319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Within 
one week</c:v>
                </c:pt>
                <c:pt idx="1">
                  <c:v>8 to 14 
days</c:v>
                </c:pt>
                <c:pt idx="2">
                  <c:v>15 to 30 
days</c:v>
                </c:pt>
                <c:pt idx="3">
                  <c:v>More than 
30 days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38.0</c:v>
                </c:pt>
                <c:pt idx="1">
                  <c:v>21.0</c:v>
                </c:pt>
                <c:pt idx="2">
                  <c:v>21.0</c:v>
                </c:pt>
                <c:pt idx="3">
                  <c:v>16.0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Marketplace</c:v>
                </c:pt>
              </c:strCache>
            </c:strRef>
          </c:tx>
          <c:spPr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Within 
one week</c:v>
                </c:pt>
                <c:pt idx="1">
                  <c:v>8 to 14 
days</c:v>
                </c:pt>
                <c:pt idx="2">
                  <c:v>15 to 30 
days</c:v>
                </c:pt>
                <c:pt idx="3">
                  <c:v>More than 
30 days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38.0</c:v>
                </c:pt>
                <c:pt idx="1">
                  <c:v>24.0</c:v>
                </c:pt>
                <c:pt idx="2">
                  <c:v>18.0</c:v>
                </c:pt>
                <c:pt idx="3">
                  <c:v>16.0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Medicaid</c:v>
                </c:pt>
              </c:strCache>
            </c:strRef>
          </c:tx>
          <c:spPr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Within 
one week</c:v>
                </c:pt>
                <c:pt idx="1">
                  <c:v>8 to 14 
days</c:v>
                </c:pt>
                <c:pt idx="2">
                  <c:v>15 to 30 
days</c:v>
                </c:pt>
                <c:pt idx="3">
                  <c:v>More than 
30 days</c:v>
                </c:pt>
              </c:strCache>
            </c:strRef>
          </c:cat>
          <c:val>
            <c:numRef>
              <c:f>Sheet1!$D$2:$D$5</c:f>
              <c:numCache>
                <c:formatCode>0</c:formatCode>
                <c:ptCount val="4"/>
                <c:pt idx="0">
                  <c:v>38.0</c:v>
                </c:pt>
                <c:pt idx="1">
                  <c:v>18.0</c:v>
                </c:pt>
                <c:pt idx="2">
                  <c:v>25.0</c:v>
                </c:pt>
                <c:pt idx="3">
                  <c:v>16.0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075059312"/>
        <c:axId val="-2080751120"/>
      </c:barChart>
      <c:catAx>
        <c:axId val="-207505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080751120"/>
        <c:crosses val="autoZero"/>
        <c:auto val="1"/>
        <c:lblAlgn val="ctr"/>
        <c:lblOffset val="100"/>
        <c:noMultiLvlLbl val="0"/>
      </c:catAx>
      <c:valAx>
        <c:axId val="-2080751120"/>
        <c:scaling>
          <c:orientation val="minMax"/>
          <c:max val="50.0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en-US"/>
          </a:p>
        </c:txPr>
        <c:crossAx val="-2075059312"/>
        <c:crosses val="autoZero"/>
        <c:crossBetween val="between"/>
        <c:majorUnit val="10.0"/>
        <c:minorUnit val="2.0"/>
      </c:valAx>
    </c:plotArea>
    <c:legend>
      <c:legendPos val="t"/>
      <c:layout>
        <c:manualLayout>
          <c:xMode val="edge"/>
          <c:yMode val="edge"/>
          <c:x val="0.258499535245381"/>
          <c:y val="0.0398537923144222"/>
          <c:w val="0.483753315339235"/>
          <c:h val="0.077739252966458"/>
        </c:manualLayout>
      </c:layout>
      <c:overlay val="0"/>
      <c:txPr>
        <a:bodyPr/>
        <a:lstStyle/>
        <a:p>
          <a:pPr>
            <a:defRPr sz="1400" b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514898543318294"/>
          <c:y val="0.133143419569924"/>
          <c:w val="0.939164933633986"/>
          <c:h val="0.815827211984907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Somewhat satisfied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2014.0</c:v>
                </c:pt>
                <c:pt idx="1">
                  <c:v>2015.0</c:v>
                </c:pt>
                <c:pt idx="2">
                  <c:v>2016.0</c:v>
                </c:pt>
                <c:pt idx="4">
                  <c:v>2014.0</c:v>
                </c:pt>
                <c:pt idx="5">
                  <c:v>2015.0</c:v>
                </c:pt>
                <c:pt idx="6">
                  <c:v>2016.0</c:v>
                </c:pt>
                <c:pt idx="8">
                  <c:v>2014.0</c:v>
                </c:pt>
                <c:pt idx="9">
                  <c:v>2015.0</c:v>
                </c:pt>
                <c:pt idx="10">
                  <c:v>2016.0</c:v>
                </c:pt>
              </c:numCache>
            </c:numRef>
          </c:cat>
          <c:val>
            <c:numRef>
              <c:f>Sheet1!$B$2:$B$12</c:f>
              <c:numCache>
                <c:formatCode>0</c:formatCode>
                <c:ptCount val="11"/>
                <c:pt idx="0">
                  <c:v>35.19</c:v>
                </c:pt>
                <c:pt idx="1">
                  <c:v>45.27000000000001</c:v>
                </c:pt>
                <c:pt idx="2">
                  <c:v>38.03</c:v>
                </c:pt>
                <c:pt idx="4">
                  <c:v>36.06</c:v>
                </c:pt>
                <c:pt idx="5">
                  <c:v>44.92</c:v>
                </c:pt>
                <c:pt idx="6">
                  <c:v>39.54</c:v>
                </c:pt>
                <c:pt idx="8">
                  <c:v>35.6</c:v>
                </c:pt>
                <c:pt idx="9">
                  <c:v>46.77</c:v>
                </c:pt>
                <c:pt idx="10">
                  <c:v>36.69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Very satisfied</c:v>
                </c:pt>
              </c:strCache>
            </c:strRef>
          </c:tx>
          <c:spPr>
            <a:solidFill>
              <a:srgbClr val="005032">
                <a:alpha val="84706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2014.0</c:v>
                </c:pt>
                <c:pt idx="1">
                  <c:v>2015.0</c:v>
                </c:pt>
                <c:pt idx="2">
                  <c:v>2016.0</c:v>
                </c:pt>
                <c:pt idx="4">
                  <c:v>2014.0</c:v>
                </c:pt>
                <c:pt idx="5">
                  <c:v>2015.0</c:v>
                </c:pt>
                <c:pt idx="6">
                  <c:v>2016.0</c:v>
                </c:pt>
                <c:pt idx="8">
                  <c:v>2014.0</c:v>
                </c:pt>
                <c:pt idx="9">
                  <c:v>2015.0</c:v>
                </c:pt>
                <c:pt idx="10">
                  <c:v>2016.0</c:v>
                </c:pt>
              </c:numCache>
            </c:numRef>
          </c:cat>
          <c:val>
            <c:numRef>
              <c:f>Sheet1!$C$2:$C$12</c:f>
              <c:numCache>
                <c:formatCode>0</c:formatCode>
                <c:ptCount val="11"/>
                <c:pt idx="0">
                  <c:v>40.95</c:v>
                </c:pt>
                <c:pt idx="1">
                  <c:v>40.31</c:v>
                </c:pt>
                <c:pt idx="2">
                  <c:v>44.34</c:v>
                </c:pt>
                <c:pt idx="4">
                  <c:v>29.38</c:v>
                </c:pt>
                <c:pt idx="5">
                  <c:v>35.85</c:v>
                </c:pt>
                <c:pt idx="6">
                  <c:v>37.52</c:v>
                </c:pt>
                <c:pt idx="8">
                  <c:v>49.66</c:v>
                </c:pt>
                <c:pt idx="9">
                  <c:v>46.32</c:v>
                </c:pt>
                <c:pt idx="10">
                  <c:v>51.02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-2109985968"/>
        <c:axId val="-2079994976"/>
      </c:barChart>
      <c:catAx>
        <c:axId val="-210998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>
            <a:solidFill>
              <a:schemeClr val="tx1"/>
            </a:solidFill>
          </a:ln>
        </c:spPr>
        <c:txPr>
          <a:bodyPr rot="0"/>
          <a:lstStyle/>
          <a:p>
            <a:pPr>
              <a:defRPr sz="1400" b="0"/>
            </a:pPr>
            <a:endParaRPr lang="en-US"/>
          </a:p>
        </c:txPr>
        <c:crossAx val="-2079994976"/>
        <c:crosses val="autoZero"/>
        <c:auto val="0"/>
        <c:lblAlgn val="ctr"/>
        <c:lblOffset val="0"/>
        <c:noMultiLvlLbl val="0"/>
      </c:catAx>
      <c:valAx>
        <c:axId val="-2079994976"/>
        <c:scaling>
          <c:orientation val="minMax"/>
          <c:max val="100.0"/>
          <c:min val="0.0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en-US"/>
          </a:p>
        </c:txPr>
        <c:crossAx val="-2109985968"/>
        <c:crosses val="autoZero"/>
        <c:crossBetween val="between"/>
        <c:majorUnit val="25.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34316019836478"/>
          <c:y val="0.051274391770326"/>
          <c:w val="0.948710379715864"/>
          <c:h val="0.7323488046853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July–Sept. 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Total</c:v>
                </c:pt>
                <c:pt idx="1">
                  <c:v>&lt;100%
FPL </c:v>
                </c:pt>
                <c:pt idx="2">
                  <c:v>100%–
137%
FPL </c:v>
                </c:pt>
                <c:pt idx="3">
                  <c:v>138%–
249% 
FPL</c:v>
                </c:pt>
                <c:pt idx="4">
                  <c:v>250%–
399% 
FPL</c:v>
                </c:pt>
                <c:pt idx="5">
                  <c:v>400% FPL 
or more</c:v>
                </c:pt>
              </c:strCache>
            </c:strRef>
          </c:cat>
          <c:val>
            <c:numRef>
              <c:f>Sheet1!$B$2:$G$2</c:f>
              <c:numCache>
                <c:formatCode>0.0</c:formatCode>
                <c:ptCount val="6"/>
                <c:pt idx="0">
                  <c:v>19.91999999999999</c:v>
                </c:pt>
                <c:pt idx="1">
                  <c:v>33.15</c:v>
                </c:pt>
                <c:pt idx="2">
                  <c:v>37.78</c:v>
                </c:pt>
                <c:pt idx="3">
                  <c:v>32.11</c:v>
                </c:pt>
                <c:pt idx="4">
                  <c:v>12.1</c:v>
                </c:pt>
                <c:pt idx="5">
                  <c:v>3.98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April–June 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Total</c:v>
                </c:pt>
                <c:pt idx="1">
                  <c:v>&lt;100%
FPL </c:v>
                </c:pt>
                <c:pt idx="2">
                  <c:v>100%–
137%
FPL </c:v>
                </c:pt>
                <c:pt idx="3">
                  <c:v>138%–
249% 
FPL</c:v>
                </c:pt>
                <c:pt idx="4">
                  <c:v>250%–
399% 
FPL</c:v>
                </c:pt>
                <c:pt idx="5">
                  <c:v>400% FPL 
or more</c:v>
                </c:pt>
              </c:strCache>
            </c:strRef>
          </c:cat>
          <c:val>
            <c:numRef>
              <c:f>Sheet1!$B$3:$G$3</c:f>
              <c:numCache>
                <c:formatCode>0.0</c:formatCode>
                <c:ptCount val="6"/>
                <c:pt idx="0">
                  <c:v>14.82</c:v>
                </c:pt>
                <c:pt idx="1">
                  <c:v>26.39</c:v>
                </c:pt>
                <c:pt idx="2">
                  <c:v>20.27</c:v>
                </c:pt>
                <c:pt idx="3">
                  <c:v>21.81</c:v>
                </c:pt>
                <c:pt idx="4">
                  <c:v>10.08</c:v>
                </c:pt>
                <c:pt idx="5">
                  <c:v>2.73</c:v>
                </c:pt>
              </c:numCache>
            </c:numRef>
          </c:val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March–May 2015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Total</c:v>
                </c:pt>
                <c:pt idx="1">
                  <c:v>&lt;100%
FPL </c:v>
                </c:pt>
                <c:pt idx="2">
                  <c:v>100%–
137%
FPL </c:v>
                </c:pt>
                <c:pt idx="3">
                  <c:v>138%–
249% 
FPL</c:v>
                </c:pt>
                <c:pt idx="4">
                  <c:v>250%–
399% 
FPL</c:v>
                </c:pt>
                <c:pt idx="5">
                  <c:v>400% FPL 
or more</c:v>
                </c:pt>
              </c:strCache>
            </c:strRef>
          </c:cat>
          <c:val>
            <c:numRef>
              <c:f>Sheet1!$B$4:$G$4</c:f>
              <c:numCache>
                <c:formatCode>0.0</c:formatCode>
                <c:ptCount val="6"/>
                <c:pt idx="0">
                  <c:v>13.29</c:v>
                </c:pt>
                <c:pt idx="1">
                  <c:v>26.25</c:v>
                </c:pt>
                <c:pt idx="2">
                  <c:v>21.21</c:v>
                </c:pt>
                <c:pt idx="3">
                  <c:v>16.46</c:v>
                </c:pt>
                <c:pt idx="4">
                  <c:v>7.26</c:v>
                </c:pt>
                <c:pt idx="5">
                  <c:v>2.23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Feb.–April 2016</c:v>
                </c:pt>
              </c:strCache>
            </c:strRef>
          </c:tx>
          <c:spPr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Sheet1!$B$1:$G$1</c:f>
              <c:strCache>
                <c:ptCount val="6"/>
                <c:pt idx="0">
                  <c:v>Total</c:v>
                </c:pt>
                <c:pt idx="1">
                  <c:v>&lt;100%
FPL </c:v>
                </c:pt>
                <c:pt idx="2">
                  <c:v>100%–
137%
FPL </c:v>
                </c:pt>
                <c:pt idx="3">
                  <c:v>138%–
249% 
FPL</c:v>
                </c:pt>
                <c:pt idx="4">
                  <c:v>250%–
399% 
FPL</c:v>
                </c:pt>
                <c:pt idx="5">
                  <c:v>400% FPL 
or more</c:v>
                </c:pt>
              </c:strCache>
            </c:strRef>
          </c:cat>
          <c:val>
            <c:numRef>
              <c:f>Sheet1!$B$5:$G$5</c:f>
              <c:numCache>
                <c:formatCode>0.0</c:formatCode>
                <c:ptCount val="6"/>
                <c:pt idx="0">
                  <c:v>12.71</c:v>
                </c:pt>
                <c:pt idx="1">
                  <c:v>25.21</c:v>
                </c:pt>
                <c:pt idx="2">
                  <c:v>22.05</c:v>
                </c:pt>
                <c:pt idx="3">
                  <c:v>16.18999999999999</c:v>
                </c:pt>
                <c:pt idx="4">
                  <c:v>8.040000000000001</c:v>
                </c:pt>
                <c:pt idx="5">
                  <c:v>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-2080900224"/>
        <c:axId val="-2076153568"/>
      </c:barChart>
      <c:catAx>
        <c:axId val="-2080900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/>
          <a:lstStyle/>
          <a:p>
            <a:pPr>
              <a:defRPr sz="1400"/>
            </a:pPr>
            <a:endParaRPr lang="en-US"/>
          </a:p>
        </c:txPr>
        <c:crossAx val="-2076153568"/>
        <c:crosses val="autoZero"/>
        <c:auto val="1"/>
        <c:lblAlgn val="ctr"/>
        <c:lblOffset val="100"/>
        <c:noMultiLvlLbl val="0"/>
      </c:catAx>
      <c:valAx>
        <c:axId val="-2076153568"/>
        <c:scaling>
          <c:orientation val="minMax"/>
          <c:max val="50.0"/>
        </c:scaling>
        <c:delete val="0"/>
        <c:axPos val="l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en-US"/>
          </a:p>
        </c:txPr>
        <c:crossAx val="-2080900224"/>
        <c:crosses val="autoZero"/>
        <c:crossBetween val="between"/>
        <c:majorUnit val="10.0"/>
      </c:valAx>
    </c:plotArea>
    <c:legend>
      <c:legendPos val="t"/>
      <c:layout>
        <c:manualLayout>
          <c:xMode val="edge"/>
          <c:yMode val="edge"/>
          <c:x val="0.128341968559771"/>
          <c:y val="0.0178633719294692"/>
          <c:w val="0.850471218303207"/>
          <c:h val="0.0703969270838803"/>
        </c:manualLayout>
      </c:layout>
      <c:overlay val="0"/>
      <c:txPr>
        <a:bodyPr/>
        <a:lstStyle/>
        <a:p>
          <a:pPr>
            <a:defRPr sz="1400" b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3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2297045763201"/>
          <c:y val="0.0298563996965428"/>
          <c:w val="0.905288149465188"/>
          <c:h val="0.91852866382634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Sheet1!$A$2:$A$7</c:f>
              <c:strCache>
                <c:ptCount val="6"/>
                <c:pt idx="0">
                  <c:v>Amount of the premium</c:v>
                </c:pt>
                <c:pt idx="1">
                  <c:v>Amount of the deductible and other copayments</c:v>
                </c:pt>
                <c:pt idx="2">
                  <c:v>Preferred doctor, health clinic, or hospital included in plan's network</c:v>
                </c:pt>
                <c:pt idx="3">
                  <c:v>Other</c:v>
                </c:pt>
                <c:pt idx="4">
                  <c:v>Did not formally select a plan</c:v>
                </c:pt>
                <c:pt idx="5">
                  <c:v>Don't know or refused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41.0</c:v>
                </c:pt>
                <c:pt idx="1">
                  <c:v>25.0</c:v>
                </c:pt>
                <c:pt idx="2">
                  <c:v>22.0</c:v>
                </c:pt>
                <c:pt idx="3">
                  <c:v>8.0</c:v>
                </c:pt>
                <c:pt idx="5">
                  <c:v>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12"/>
      </c:pieChart>
    </c:plotArea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BA893-35E5-4ECC-9505-9779D33251C5}" type="datetimeFigureOut">
              <a:rPr lang="en-US" smtClean="0"/>
              <a:t>6/9/16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D5033-99E9-4FE7-95C0-96CBDCB21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840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9688" y="1177925"/>
            <a:ext cx="4238625" cy="3178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766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631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9688" y="1177925"/>
            <a:ext cx="4238625" cy="3178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231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9688" y="1177925"/>
            <a:ext cx="4238625" cy="3178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041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9688" y="1177925"/>
            <a:ext cx="4238625" cy="3178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671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9688" y="1177925"/>
            <a:ext cx="4238625" cy="3178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A669D-E2FC-4F32-848D-CBEED4636B7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7552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228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xhib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387286"/>
          </a:xfrm>
        </p:spPr>
        <p:txBody>
          <a:bodyPr anchor="t"/>
          <a:lstStyle>
            <a:lvl1pPr>
              <a:lnSpc>
                <a:spcPts val="2250"/>
              </a:lnSpc>
              <a:defRPr sz="2100"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304800"/>
          </a:xfrm>
        </p:spPr>
        <p:txBody>
          <a:bodyPr/>
          <a:lstStyle>
            <a:lvl1pPr marL="0" indent="0" algn="l">
              <a:buNone/>
              <a:defRPr sz="12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1050">
                <a:solidFill>
                  <a:schemeClr val="accent5"/>
                </a:solidFill>
              </a:defRPr>
            </a:lvl2pPr>
            <a:lvl3pPr>
              <a:defRPr sz="900">
                <a:solidFill>
                  <a:schemeClr val="accent5"/>
                </a:solidFill>
              </a:defRPr>
            </a:lvl3pPr>
            <a:lvl4pPr>
              <a:defRPr sz="825">
                <a:solidFill>
                  <a:schemeClr val="accent5"/>
                </a:solidFill>
              </a:defRPr>
            </a:lvl4pPr>
            <a:lvl5pPr>
              <a:defRPr sz="825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1"/>
          </p:nvPr>
        </p:nvSpPr>
        <p:spPr>
          <a:xfrm>
            <a:off x="0" y="6248400"/>
            <a:ext cx="9144000" cy="609600"/>
          </a:xfrm>
        </p:spPr>
        <p:txBody>
          <a:bodyPr anchor="b"/>
          <a:lstStyle>
            <a:lvl1pPr marL="0" indent="0" algn="l">
              <a:buNone/>
              <a:defRPr sz="825"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342900" indent="0" algn="l">
              <a:buNone/>
              <a:defRPr sz="825">
                <a:solidFill>
                  <a:schemeClr val="accent5"/>
                </a:solidFill>
              </a:defRPr>
            </a:lvl2pPr>
            <a:lvl3pPr marL="685800" indent="0" algn="l">
              <a:buNone/>
              <a:defRPr sz="825">
                <a:solidFill>
                  <a:schemeClr val="accent5"/>
                </a:solidFill>
              </a:defRPr>
            </a:lvl3pPr>
            <a:lvl4pPr marL="1028700" indent="0" algn="l">
              <a:buNone/>
              <a:defRPr sz="825">
                <a:solidFill>
                  <a:schemeClr val="accent5"/>
                </a:solidFill>
              </a:defRPr>
            </a:lvl4pPr>
            <a:lvl5pPr marL="1371600" indent="0" algn="l">
              <a:buNone/>
              <a:defRPr sz="825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0944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endParaRPr lang="en-US">
              <a:solidFill>
                <a:srgbClr val="566057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05600" y="624840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fld id="{24E1F3AF-1B11-4CB1-94CF-33ED2BE22FFB}" type="slidenum">
              <a:rPr lang="en-US">
                <a:solidFill>
                  <a:srgbClr val="566057"/>
                </a:solidFill>
              </a:rPr>
              <a:pPr/>
              <a:t>‹#›</a:t>
            </a:fld>
            <a:endParaRPr lang="en-US">
              <a:solidFill>
                <a:srgbClr val="5660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077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11524"/>
            <a:ext cx="7772400" cy="5078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6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2223"/>
            <a:ext cx="8229600" cy="5078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801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512053"/>
            <a:ext cx="9144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24600"/>
            <a:ext cx="171509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848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72" r:id="rId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700" kern="1200">
          <a:solidFill>
            <a:schemeClr val="tx1"/>
          </a:solidFill>
          <a:latin typeface="Lato" charset="0"/>
          <a:ea typeface="ＭＳ Ｐゴシック" charset="-128"/>
          <a:cs typeface="Lato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Lato" charset="0"/>
          <a:ea typeface="ＭＳ Ｐゴシック" charset="-128"/>
          <a:cs typeface="ＭＳ Ｐゴシック" charset="0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image" Target="../media/image2.jpg"/><Relationship Id="rId5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emf"/><Relationship Id="rId5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chart" Target="../charts/chart3.xml"/><Relationship Id="rId5" Type="http://schemas.openxmlformats.org/officeDocument/2006/relationships/chart" Target="../charts/chart4.xml"/><Relationship Id="rId6" Type="http://schemas.openxmlformats.org/officeDocument/2006/relationships/image" Target="../media/image3.emf"/><Relationship Id="rId7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chart" Target="../charts/chart5.xml"/><Relationship Id="rId5" Type="http://schemas.openxmlformats.org/officeDocument/2006/relationships/chart" Target="../charts/chart6.xml"/><Relationship Id="rId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chart" Target="../charts/chart7.xml"/><Relationship Id="rId5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chart" Target="../charts/chart8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4" Type="http://schemas.openxmlformats.org/officeDocument/2006/relationships/image" Target="../media/image2.jpg"/><Relationship Id="rId5" Type="http://schemas.openxmlformats.org/officeDocument/2006/relationships/image" Target="../media/image3.emf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1049920366"/>
              </p:ext>
            </p:extLst>
          </p:nvPr>
        </p:nvGraphicFramePr>
        <p:xfrm>
          <a:off x="88569" y="2841140"/>
          <a:ext cx="8960540" cy="2693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01752"/>
            <a:ext cx="9144000" cy="1246495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800" kern="0" dirty="0" smtClean="0">
                <a:ea typeface="ＭＳ Ｐゴシック"/>
              </a:rPr>
              <a:t>Three of Five </a:t>
            </a:r>
            <a:r>
              <a:rPr lang="en-US" sz="2800" kern="0" dirty="0">
                <a:ea typeface="ＭＳ Ｐゴシック"/>
              </a:rPr>
              <a:t>Adults with Marketplace or Medicaid Coverage Who Had Used Their Plan Said They Would Not Have Been Able to Access or Afford This Care Before</a:t>
            </a:r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600" dirty="0" smtClean="0"/>
              <a:t>Exhibit 1</a:t>
            </a:r>
            <a:endParaRPr lang="en-US" sz="1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1"/>
          </p:nvPr>
        </p:nvSpPr>
        <p:spPr>
          <a:xfrm>
            <a:off x="8781" y="6395501"/>
            <a:ext cx="7401309" cy="457200"/>
          </a:xfrm>
        </p:spPr>
        <p:txBody>
          <a:bodyPr/>
          <a:lstStyle/>
          <a:p>
            <a:pPr>
              <a:tabLst>
                <a:tab pos="1584722" algn="l"/>
              </a:tabLst>
            </a:pPr>
            <a:r>
              <a:rPr lang="en-US" sz="1100" dirty="0" smtClean="0">
                <a:latin typeface="Calibri" panose="020F0502020204030204" pitchFamily="34" charset="0"/>
              </a:rPr>
              <a:t>* 72</a:t>
            </a:r>
            <a:r>
              <a:rPr lang="en-US" sz="1100" dirty="0">
                <a:latin typeface="Calibri" panose="020F0502020204030204" pitchFamily="34" charset="0"/>
              </a:rPr>
              <a:t>% of adults ages 19 to 64 who are currently enrolled in marketplace coverage or with Medicaid for less than </a:t>
            </a:r>
            <a:r>
              <a:rPr lang="en-US" sz="1100" dirty="0" smtClean="0">
                <a:latin typeface="Calibri" panose="020F0502020204030204" pitchFamily="34" charset="0"/>
              </a:rPr>
              <a:t>three </a:t>
            </a:r>
            <a:r>
              <a:rPr lang="en-US" sz="1100" dirty="0">
                <a:latin typeface="Calibri" panose="020F0502020204030204" pitchFamily="34" charset="0"/>
              </a:rPr>
              <a:t>years reported they had used their coverage to visit a doctor, hospital, or other health care provider, or to pay for prescription drugs. </a:t>
            </a:r>
          </a:p>
          <a:p>
            <a:pPr>
              <a:tabLst>
                <a:tab pos="1584722" algn="l"/>
              </a:tabLst>
            </a:pPr>
            <a:r>
              <a:rPr lang="en-US" sz="1100" dirty="0">
                <a:latin typeface="Calibri" panose="020F0502020204030204" pitchFamily="34" charset="0"/>
              </a:rPr>
              <a:t>Source: </a:t>
            </a:r>
            <a:r>
              <a:rPr lang="en-US" sz="1100" dirty="0">
                <a:latin typeface="Calibri" panose="020F0502020204030204" pitchFamily="34" charset="0"/>
                <a:cs typeface="Arial" pitchFamily="34" charset="0"/>
              </a:rPr>
              <a:t>The Commonwealth Fund Affordable Care Act Tracking Survey, Feb</a:t>
            </a:r>
            <a:r>
              <a:rPr lang="en-US" sz="1100" dirty="0" smtClean="0">
                <a:latin typeface="Calibri" panose="020F0502020204030204" pitchFamily="34" charset="0"/>
                <a:cs typeface="Arial" pitchFamily="34" charset="0"/>
              </a:rPr>
              <a:t>.–April 2016.</a:t>
            </a:r>
            <a:endParaRPr lang="en-US" sz="1100" dirty="0"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691" y="2446980"/>
            <a:ext cx="26460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566057"/>
                </a:solidFill>
              </a:rPr>
              <a:t>Percent who answered “no”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875348" y="3044952"/>
            <a:ext cx="0" cy="21305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621274" y="3044952"/>
            <a:ext cx="0" cy="21305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14400" y="5602798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400" i="1" dirty="0">
                <a:solidFill>
                  <a:srgbClr val="566057"/>
                </a:solidFill>
                <a:cs typeface="Arial" pitchFamily="34" charset="0"/>
              </a:rPr>
              <a:t>Adults ages 19–64 who are currently enrolled in marketplace coverage or have had </a:t>
            </a:r>
            <a:br>
              <a:rPr lang="en-US" sz="1400" i="1" dirty="0">
                <a:solidFill>
                  <a:srgbClr val="566057"/>
                </a:solidFill>
                <a:cs typeface="Arial" pitchFamily="34" charset="0"/>
              </a:rPr>
            </a:br>
            <a:r>
              <a:rPr lang="en-US" sz="1400" i="1" dirty="0">
                <a:solidFill>
                  <a:srgbClr val="566057"/>
                </a:solidFill>
                <a:cs typeface="Arial" pitchFamily="34" charset="0"/>
              </a:rPr>
              <a:t>Medicaid for less than three years and have used their new health insurance plan*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24" y="1600200"/>
            <a:ext cx="9144000" cy="646331"/>
          </a:xfrm>
          <a:prstGeom prst="rect">
            <a:avLst/>
          </a:prstGeom>
          <a:solidFill>
            <a:schemeClr val="accent5"/>
          </a:solidFill>
        </p:spPr>
        <p:txBody>
          <a:bodyPr wrap="square" lIns="731520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  <a:cs typeface="Arial" panose="020B0604020202020204" pitchFamily="34" charset="0"/>
              </a:rPr>
              <a:t>Prior to getting your Medicaid or health coverage through the marketplace, </a:t>
            </a:r>
            <a:r>
              <a:rPr lang="en-US" dirty="0" smtClean="0">
                <a:solidFill>
                  <a:srgbClr val="FFFFFF"/>
                </a:solidFill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rgbClr val="FFFFFF"/>
                </a:solidFill>
                <a:cs typeface="Arial" panose="020B0604020202020204" pitchFamily="34" charset="0"/>
              </a:rPr>
            </a:br>
            <a:r>
              <a:rPr lang="en-US" dirty="0" smtClean="0">
                <a:solidFill>
                  <a:srgbClr val="FFFFFF"/>
                </a:solidFill>
                <a:cs typeface="Arial" panose="020B0604020202020204" pitchFamily="34" charset="0"/>
              </a:rPr>
              <a:t>would </a:t>
            </a:r>
            <a:r>
              <a:rPr lang="en-US" dirty="0">
                <a:solidFill>
                  <a:srgbClr val="FFFFFF"/>
                </a:solidFill>
                <a:cs typeface="Arial" panose="020B0604020202020204" pitchFamily="34" charset="0"/>
              </a:rPr>
              <a:t>you have been able to access and/or afford this care?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910" y="6310685"/>
            <a:ext cx="1828800" cy="54254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60" y="1709928"/>
            <a:ext cx="378391" cy="46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1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-2" y="301752"/>
            <a:ext cx="9144000" cy="82296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800" kern="0" dirty="0" smtClean="0">
                <a:ea typeface="ＭＳ Ｐゴシック"/>
              </a:rPr>
              <a:t>Eight </a:t>
            </a:r>
            <a:r>
              <a:rPr lang="en-US" sz="2800" kern="0" dirty="0">
                <a:ea typeface="ＭＳ Ｐゴシック"/>
              </a:rPr>
              <a:t>of Ten Adults with New Coverage Said Their Ability </a:t>
            </a:r>
            <a:r>
              <a:rPr lang="en-US" sz="2800" kern="0" dirty="0" smtClean="0">
                <a:ea typeface="ＭＳ Ｐゴシック"/>
              </a:rPr>
              <a:t>to </a:t>
            </a:r>
            <a:r>
              <a:rPr lang="en-US" sz="2800" kern="0" dirty="0">
                <a:ea typeface="ＭＳ Ｐゴシック"/>
              </a:rPr>
              <a:t>Get Health Care Has Improved or Stayed the Same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600" dirty="0" smtClean="0"/>
              <a:t>Exhibit 2</a:t>
            </a:r>
            <a:endParaRPr lang="en-US" sz="16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1"/>
          </p:nvPr>
        </p:nvSpPr>
        <p:spPr>
          <a:xfrm>
            <a:off x="4321" y="6391095"/>
            <a:ext cx="6858000" cy="457200"/>
          </a:xfrm>
        </p:spPr>
        <p:txBody>
          <a:bodyPr/>
          <a:lstStyle/>
          <a:p>
            <a:r>
              <a:rPr lang="en-US" sz="1100" dirty="0">
                <a:latin typeface="Calibri" panose="020F0502020204030204" pitchFamily="34" charset="0"/>
              </a:rPr>
              <a:t>Source: </a:t>
            </a:r>
            <a:r>
              <a:rPr lang="en-US" sz="1100" dirty="0">
                <a:latin typeface="Calibri" panose="020F0502020204030204" pitchFamily="34" charset="0"/>
                <a:cs typeface="Arial" pitchFamily="34" charset="0"/>
              </a:rPr>
              <a:t>The Commonwealth Fund Affordable Care Act Tracking Survey, </a:t>
            </a:r>
            <a:r>
              <a:rPr lang="en-US" sz="1100" dirty="0" smtClean="0">
                <a:latin typeface="Calibri" panose="020F0502020204030204" pitchFamily="34" charset="0"/>
                <a:cs typeface="Arial" pitchFamily="34" charset="0"/>
              </a:rPr>
              <a:t>Feb.–</a:t>
            </a:r>
            <a:r>
              <a:rPr lang="en-US" sz="1100" dirty="0" smtClean="0">
                <a:latin typeface="Calibri" panose="020F0502020204030204" pitchFamily="34" charset="0"/>
                <a:cs typeface="Arial" pitchFamily="34" charset="0"/>
              </a:rPr>
              <a:t>April 2016.</a:t>
            </a:r>
            <a:endParaRPr lang="en-US" sz="1100" dirty="0">
              <a:latin typeface="Calibri" panose="020F0502020204030204" pitchFamily="34" charset="0"/>
              <a:ea typeface="ＭＳ Ｐゴシック" charset="-128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910" y="6310685"/>
            <a:ext cx="1828800" cy="54254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0" y="1239991"/>
            <a:ext cx="9144000" cy="615553"/>
          </a:xfrm>
          <a:prstGeom prst="rect">
            <a:avLst/>
          </a:prstGeom>
          <a:solidFill>
            <a:schemeClr val="accent5"/>
          </a:solidFill>
        </p:spPr>
        <p:txBody>
          <a:bodyPr wrap="square" lIns="731520" rtlCol="0">
            <a:spAutoFit/>
          </a:bodyPr>
          <a:lstStyle/>
          <a:p>
            <a:r>
              <a:rPr lang="en-US" sz="1700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Since obtaining Medicaid or health coverage through the marketplace, would you say your ability to get the health care that you need has improved, stayed the same, or gotten worse?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896" y="1345954"/>
            <a:ext cx="378391" cy="468179"/>
          </a:xfrm>
          <a:prstGeom prst="rect">
            <a:avLst/>
          </a:prstGeom>
        </p:spPr>
      </p:pic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val="1956745033"/>
              </p:ext>
            </p:extLst>
          </p:nvPr>
        </p:nvGraphicFramePr>
        <p:xfrm>
          <a:off x="0" y="2094847"/>
          <a:ext cx="9008198" cy="3711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79834" y="5629842"/>
            <a:ext cx="8446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400" i="1" dirty="0" smtClean="0">
                <a:latin typeface="Calibri" panose="020F0502020204030204" pitchFamily="34" charset="0"/>
                <a:cs typeface="Arial" pitchFamily="34" charset="0"/>
              </a:rPr>
              <a:t>Percent of adults </a:t>
            </a:r>
            <a:r>
              <a:rPr lang="en-US" sz="1400" i="1" dirty="0">
                <a:latin typeface="Calibri" panose="020F0502020204030204" pitchFamily="34" charset="0"/>
                <a:cs typeface="Arial" pitchFamily="34" charset="0"/>
              </a:rPr>
              <a:t>ages 19–64 who have had a private plan </a:t>
            </a:r>
            <a:r>
              <a:rPr lang="en-US" sz="1400" i="1" dirty="0" smtClean="0">
                <a:latin typeface="Calibri" panose="020F0502020204030204" pitchFamily="34" charset="0"/>
                <a:cs typeface="Arial" pitchFamily="34" charset="0"/>
              </a:rPr>
              <a:t/>
            </a:r>
            <a:br>
              <a:rPr lang="en-US" sz="1400" i="1" dirty="0" smtClean="0">
                <a:latin typeface="Calibri" panose="020F0502020204030204" pitchFamily="34" charset="0"/>
                <a:cs typeface="Arial" pitchFamily="34" charset="0"/>
              </a:rPr>
            </a:br>
            <a:r>
              <a:rPr lang="en-US" sz="1400" i="1" dirty="0" smtClean="0">
                <a:latin typeface="Calibri" panose="020F0502020204030204" pitchFamily="34" charset="0"/>
                <a:cs typeface="Arial" pitchFamily="34" charset="0"/>
              </a:rPr>
              <a:t>through </a:t>
            </a:r>
            <a:r>
              <a:rPr lang="en-US" sz="1400" i="1" dirty="0">
                <a:latin typeface="Calibri" panose="020F0502020204030204" pitchFamily="34" charset="0"/>
                <a:cs typeface="Arial" pitchFamily="34" charset="0"/>
              </a:rPr>
              <a:t>the marketplace </a:t>
            </a:r>
            <a:r>
              <a:rPr lang="en-US" sz="1400" i="1" dirty="0" smtClean="0">
                <a:latin typeface="Calibri" panose="020F0502020204030204" pitchFamily="34" charset="0"/>
                <a:cs typeface="Arial" pitchFamily="34" charset="0"/>
              </a:rPr>
              <a:t>or </a:t>
            </a:r>
            <a:r>
              <a:rPr lang="en-US" sz="1400" i="1" dirty="0">
                <a:latin typeface="Calibri" panose="020F0502020204030204" pitchFamily="34" charset="0"/>
                <a:cs typeface="Arial" pitchFamily="34" charset="0"/>
              </a:rPr>
              <a:t>Medicaid </a:t>
            </a:r>
            <a:r>
              <a:rPr lang="en-US" sz="1400" i="1">
                <a:latin typeface="Calibri" panose="020F0502020204030204" pitchFamily="34" charset="0"/>
                <a:cs typeface="Arial" pitchFamily="34" charset="0"/>
              </a:rPr>
              <a:t>for </a:t>
            </a:r>
            <a:r>
              <a:rPr lang="en-US" sz="1400" i="1" smtClean="0">
                <a:latin typeface="Calibri" panose="020F0502020204030204" pitchFamily="34" charset="0"/>
                <a:cs typeface="Arial" pitchFamily="34" charset="0"/>
              </a:rPr>
              <a:t>two </a:t>
            </a:r>
            <a:r>
              <a:rPr lang="en-US" sz="1400" i="1" dirty="0">
                <a:latin typeface="Calibri" panose="020F0502020204030204" pitchFamily="34" charset="0"/>
                <a:cs typeface="Arial" pitchFamily="34" charset="0"/>
              </a:rPr>
              <a:t>months or less</a:t>
            </a:r>
          </a:p>
        </p:txBody>
      </p:sp>
    </p:spTree>
    <p:extLst>
      <p:ext uri="{BB962C8B-B14F-4D97-AF65-F5344CB8AC3E}">
        <p14:creationId xmlns:p14="http://schemas.microsoft.com/office/powerpoint/2010/main" val="118338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600" dirty="0" smtClean="0"/>
              <a:t>Exhibit </a:t>
            </a:r>
            <a:r>
              <a:rPr lang="en-US" sz="1600" dirty="0"/>
              <a:t>3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910" y="6310685"/>
            <a:ext cx="1828800" cy="542544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1484671" y="3411795"/>
            <a:ext cx="7659329" cy="21336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  <a:alpha val="14000"/>
                </a:schemeClr>
              </a:gs>
              <a:gs pos="100000">
                <a:schemeClr val="accent5">
                  <a:lumMod val="20000"/>
                  <a:lumOff val="80000"/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0" y="1914796"/>
            <a:ext cx="9144000" cy="649224"/>
          </a:xfrm>
          <a:prstGeom prst="rect">
            <a:avLst/>
          </a:prstGeom>
          <a:solidFill>
            <a:schemeClr val="accent5"/>
          </a:solidFill>
        </p:spPr>
        <p:txBody>
          <a:bodyPr wrap="square" lIns="731520" rtlCol="0" anchor="ctr">
            <a:no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How easy or difficult was it for you to find a new primary care doctor or general doctor?</a:t>
            </a: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631216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800" dirty="0" smtClean="0"/>
              <a:t>Three of Five Adults </a:t>
            </a:r>
            <a:r>
              <a:rPr lang="en-US" sz="2800" dirty="0"/>
              <a:t>with </a:t>
            </a:r>
            <a:r>
              <a:rPr lang="en-US" sz="2800" dirty="0" smtClean="0"/>
              <a:t>Medicaid </a:t>
            </a:r>
            <a:r>
              <a:rPr lang="en-US" sz="2800" dirty="0"/>
              <a:t>or Marketplace Coverage Who Tried to Find a </a:t>
            </a:r>
            <a:r>
              <a:rPr lang="en-US" sz="2800" dirty="0" smtClean="0"/>
              <a:t>New </a:t>
            </a:r>
            <a:r>
              <a:rPr lang="en-US" sz="2800" dirty="0"/>
              <a:t>Primary Care Doctor Found I</a:t>
            </a:r>
            <a:r>
              <a:rPr lang="en-US" sz="2800" dirty="0" smtClean="0"/>
              <a:t>t </a:t>
            </a:r>
            <a:br>
              <a:rPr lang="en-US" sz="2800" dirty="0" smtClean="0"/>
            </a:br>
            <a:r>
              <a:rPr lang="en-US" sz="2800" dirty="0" smtClean="0"/>
              <a:t>Very </a:t>
            </a:r>
            <a:r>
              <a:rPr lang="en-US" sz="2800" dirty="0"/>
              <a:t>or Somewhat Easy </a:t>
            </a:r>
            <a:r>
              <a:rPr lang="en-US" sz="2800" dirty="0" smtClean="0"/>
              <a:t>to </a:t>
            </a:r>
            <a:r>
              <a:rPr lang="en-US" sz="2800" dirty="0"/>
              <a:t>Do So </a:t>
            </a:r>
            <a:r>
              <a:rPr lang="en-US" sz="2800" dirty="0" smtClean="0"/>
              <a:t>and More Than </a:t>
            </a:r>
            <a:r>
              <a:rPr lang="en-US" sz="2800" dirty="0"/>
              <a:t>Half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Waited </a:t>
            </a:r>
            <a:r>
              <a:rPr lang="en-US" sz="2800" dirty="0"/>
              <a:t>Two Weeks </a:t>
            </a:r>
            <a:r>
              <a:rPr lang="en-US" sz="2800" dirty="0" smtClean="0"/>
              <a:t>or </a:t>
            </a:r>
            <a:r>
              <a:rPr lang="en-US" sz="2800" dirty="0"/>
              <a:t>Less </a:t>
            </a:r>
            <a:r>
              <a:rPr lang="en-US" sz="2800" dirty="0" smtClean="0"/>
              <a:t>to </a:t>
            </a:r>
            <a:r>
              <a:rPr lang="en-US" sz="2800" dirty="0"/>
              <a:t>See Them</a:t>
            </a:r>
          </a:p>
        </p:txBody>
      </p:sp>
      <p:graphicFrame>
        <p:nvGraphicFramePr>
          <p:cNvPr id="26" name="Chart 25"/>
          <p:cNvGraphicFramePr/>
          <p:nvPr>
            <p:extLst>
              <p:ext uri="{D42A27DB-BD31-4B8C-83A1-F6EECF244321}">
                <p14:modId xmlns:p14="http://schemas.microsoft.com/office/powerpoint/2010/main" val="647271834"/>
              </p:ext>
            </p:extLst>
          </p:nvPr>
        </p:nvGraphicFramePr>
        <p:xfrm>
          <a:off x="-636670" y="2510247"/>
          <a:ext cx="4480539" cy="3354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Chart 26"/>
          <p:cNvGraphicFramePr/>
          <p:nvPr>
            <p:extLst>
              <p:ext uri="{D42A27DB-BD31-4B8C-83A1-F6EECF244321}">
                <p14:modId xmlns:p14="http://schemas.microsoft.com/office/powerpoint/2010/main" val="1693041983"/>
              </p:ext>
            </p:extLst>
          </p:nvPr>
        </p:nvGraphicFramePr>
        <p:xfrm>
          <a:off x="2949934" y="3617520"/>
          <a:ext cx="5947577" cy="1900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533400" y="569174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400" i="1" dirty="0" smtClean="0">
                <a:latin typeface="Calibri" panose="020F0502020204030204" pitchFamily="34" charset="0"/>
                <a:cs typeface="Arial" pitchFamily="34" charset="0"/>
              </a:rPr>
              <a:t>Percent of adults </a:t>
            </a:r>
            <a:r>
              <a:rPr lang="en-US" sz="1400" i="1" dirty="0">
                <a:latin typeface="Calibri" panose="020F0502020204030204" pitchFamily="34" charset="0"/>
                <a:cs typeface="Arial" pitchFamily="34" charset="0"/>
              </a:rPr>
              <a:t>ages 19–64 who are currently enrolled in marketplace </a:t>
            </a:r>
            <a:r>
              <a:rPr lang="en-US" sz="1400" i="1" dirty="0" smtClean="0">
                <a:latin typeface="Calibri" panose="020F0502020204030204" pitchFamily="34" charset="0"/>
                <a:cs typeface="Arial" pitchFamily="34" charset="0"/>
              </a:rPr>
              <a:t>coverage or </a:t>
            </a:r>
            <a:r>
              <a:rPr lang="en-US" sz="1400" i="1" dirty="0">
                <a:latin typeface="Calibri" panose="020F0502020204030204" pitchFamily="34" charset="0"/>
                <a:cs typeface="Arial" pitchFamily="34" charset="0"/>
              </a:rPr>
              <a:t>have had Medicaid for less than three years and tried to find a </a:t>
            </a:r>
            <a:r>
              <a:rPr lang="en-US" sz="1400" i="1" dirty="0" smtClean="0">
                <a:latin typeface="Calibri" panose="020F0502020204030204" pitchFamily="34" charset="0"/>
                <a:cs typeface="Arial" pitchFamily="34" charset="0"/>
              </a:rPr>
              <a:t>primary </a:t>
            </a:r>
            <a:r>
              <a:rPr lang="en-US" sz="1400" i="1" dirty="0">
                <a:latin typeface="Calibri" panose="020F0502020204030204" pitchFamily="34" charset="0"/>
                <a:cs typeface="Arial" pitchFamily="34" charset="0"/>
              </a:rPr>
              <a:t>care doctor or general doctor since getting new coverage*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idx="11"/>
          </p:nvPr>
        </p:nvSpPr>
        <p:spPr>
          <a:xfrm>
            <a:off x="0" y="6239774"/>
            <a:ext cx="9144000" cy="609600"/>
          </a:xfrm>
        </p:spPr>
        <p:txBody>
          <a:bodyPr/>
          <a:lstStyle/>
          <a:p>
            <a:r>
              <a:rPr lang="en-US" sz="1100" dirty="0" smtClean="0">
                <a:latin typeface="Calibri" panose="020F0502020204030204" pitchFamily="34" charset="0"/>
              </a:rPr>
              <a:t>* 25</a:t>
            </a:r>
            <a:r>
              <a:rPr lang="en-US" sz="1100" dirty="0">
                <a:latin typeface="Calibri" panose="020F0502020204030204" pitchFamily="34" charset="0"/>
              </a:rPr>
              <a:t>% of adults ages 19 to 64 who are currently enrolled in marketplace coverage or with Medicaid for less than </a:t>
            </a:r>
            <a:r>
              <a:rPr lang="en-US" sz="1100" dirty="0" smtClean="0">
                <a:latin typeface="Calibri" panose="020F0502020204030204" pitchFamily="34" charset="0"/>
              </a:rPr>
              <a:t>three </a:t>
            </a:r>
            <a:r>
              <a:rPr lang="en-US" sz="1100" dirty="0">
                <a:latin typeface="Calibri" panose="020F0502020204030204" pitchFamily="34" charset="0"/>
              </a:rPr>
              <a:t>years </a:t>
            </a:r>
            <a:r>
              <a:rPr lang="en-US" sz="1100" dirty="0" smtClean="0">
                <a:latin typeface="Calibri" panose="020F0502020204030204" pitchFamily="34" charset="0"/>
              </a:rPr>
              <a:t/>
            </a:r>
            <a:br>
              <a:rPr lang="en-US" sz="1100" dirty="0" smtClean="0">
                <a:latin typeface="Calibri" panose="020F0502020204030204" pitchFamily="34" charset="0"/>
              </a:rPr>
            </a:br>
            <a:r>
              <a:rPr lang="en-US" sz="1100" dirty="0" smtClean="0">
                <a:latin typeface="Calibri" panose="020F0502020204030204" pitchFamily="34" charset="0"/>
              </a:rPr>
              <a:t>tried </a:t>
            </a:r>
            <a:r>
              <a:rPr lang="en-US" sz="1100" dirty="0">
                <a:latin typeface="Calibri" panose="020F0502020204030204" pitchFamily="34" charset="0"/>
              </a:rPr>
              <a:t>to find a primary care </a:t>
            </a:r>
            <a:r>
              <a:rPr lang="en-US" sz="1100" dirty="0" smtClean="0">
                <a:latin typeface="Calibri" panose="020F0502020204030204" pitchFamily="34" charset="0"/>
              </a:rPr>
              <a:t>or </a:t>
            </a:r>
            <a:r>
              <a:rPr lang="en-US" sz="1100" dirty="0">
                <a:latin typeface="Calibri" panose="020F0502020204030204" pitchFamily="34" charset="0"/>
              </a:rPr>
              <a:t>general doctor. </a:t>
            </a:r>
            <a:r>
              <a:rPr lang="en-US" sz="1100" dirty="0" smtClean="0">
                <a:latin typeface="Calibri" panose="020F0502020204030204" pitchFamily="34" charset="0"/>
              </a:rPr>
              <a:t>^ </a:t>
            </a:r>
            <a:r>
              <a:rPr lang="en-US" sz="1100" dirty="0">
                <a:latin typeface="Calibri" panose="020F0502020204030204" pitchFamily="34" charset="0"/>
              </a:rPr>
              <a:t>A</a:t>
            </a:r>
            <a:r>
              <a:rPr lang="en-US" sz="1100" dirty="0" smtClean="0">
                <a:latin typeface="Calibri" panose="020F0502020204030204" pitchFamily="34" charset="0"/>
              </a:rPr>
              <a:t>mong </a:t>
            </a:r>
            <a:r>
              <a:rPr lang="en-US" sz="1100" dirty="0">
                <a:latin typeface="Calibri" panose="020F0502020204030204" pitchFamily="34" charset="0"/>
              </a:rPr>
              <a:t>those who found a primary care doctor. </a:t>
            </a:r>
          </a:p>
          <a:p>
            <a:r>
              <a:rPr lang="en-US" sz="1100" dirty="0">
                <a:latin typeface="Calibri" panose="020F0502020204030204" pitchFamily="34" charset="0"/>
              </a:rPr>
              <a:t>Source: </a:t>
            </a:r>
            <a:r>
              <a:rPr lang="en-US" sz="1100" dirty="0">
                <a:latin typeface="Calibri" panose="020F0502020204030204" pitchFamily="34" charset="0"/>
                <a:cs typeface="Arial" pitchFamily="34" charset="0"/>
              </a:rPr>
              <a:t>The Commonwealth Fund Affordable Care Act Tracking Survey, </a:t>
            </a:r>
            <a:r>
              <a:rPr lang="en-US" sz="1100" dirty="0" smtClean="0">
                <a:latin typeface="Calibri" panose="020F0502020204030204" pitchFamily="34" charset="0"/>
                <a:cs typeface="Arial" pitchFamily="34" charset="0"/>
              </a:rPr>
              <a:t>Feb.–April </a:t>
            </a:r>
            <a:r>
              <a:rPr lang="en-US" sz="1100" dirty="0">
                <a:latin typeface="Calibri" panose="020F0502020204030204" pitchFamily="34" charset="0"/>
                <a:cs typeface="Arial" pitchFamily="34" charset="0"/>
              </a:rPr>
              <a:t>2016</a:t>
            </a:r>
            <a:r>
              <a:rPr lang="en-US" sz="1100" dirty="0" smtClean="0">
                <a:latin typeface="Calibri" panose="020F0502020204030204" pitchFamily="34" charset="0"/>
                <a:cs typeface="Arial" pitchFamily="34" charset="0"/>
              </a:rPr>
              <a:t>.</a:t>
            </a:r>
            <a:endParaRPr lang="en-US" sz="1100" dirty="0">
              <a:latin typeface="Calibri" panose="020F0502020204030204" pitchFamily="34" charset="0"/>
              <a:ea typeface="ＭＳ Ｐゴシック" charset="-128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8896" y="2012893"/>
            <a:ext cx="378391" cy="468179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3542091" y="3338078"/>
            <a:ext cx="5447999" cy="502402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US" sz="1300" dirty="0">
                <a:solidFill>
                  <a:schemeClr val="accent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How long did you have to wait to get your </a:t>
            </a:r>
            <a:r>
              <a:rPr lang="en-US" sz="1300" dirty="0" smtClean="0">
                <a:solidFill>
                  <a:schemeClr val="accent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last appointment </a:t>
            </a:r>
            <a:r>
              <a:rPr lang="en-US" sz="1300" dirty="0">
                <a:solidFill>
                  <a:schemeClr val="accent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 see this doctor</a:t>
            </a:r>
            <a:r>
              <a:rPr lang="en-US" sz="1300" dirty="0" smtClean="0">
                <a:solidFill>
                  <a:schemeClr val="accent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?^</a:t>
            </a:r>
            <a:endParaRPr lang="en-US" sz="1300" dirty="0">
              <a:solidFill>
                <a:schemeClr val="accent5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27293" y="3474718"/>
            <a:ext cx="233610" cy="28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84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600" dirty="0" smtClean="0"/>
              <a:t>Exhibit </a:t>
            </a:r>
            <a:r>
              <a:rPr lang="en-US" sz="1600" dirty="0"/>
              <a:t>4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910" y="6310685"/>
            <a:ext cx="1828800" cy="542544"/>
          </a:xfrm>
          <a:prstGeom prst="rect">
            <a:avLst/>
          </a:prstGeom>
        </p:spPr>
      </p:pic>
      <p:graphicFrame>
        <p:nvGraphicFramePr>
          <p:cNvPr id="15" name="Chart 14"/>
          <p:cNvGraphicFramePr/>
          <p:nvPr>
            <p:extLst/>
          </p:nvPr>
        </p:nvGraphicFramePr>
        <p:xfrm>
          <a:off x="3366984" y="2780832"/>
          <a:ext cx="4114800" cy="2291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110103" y="5717336"/>
            <a:ext cx="6775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400" i="1" dirty="0" smtClean="0">
                <a:latin typeface="Calibri" panose="020F0502020204030204" pitchFamily="34" charset="0"/>
                <a:cs typeface="Arial" pitchFamily="34" charset="0"/>
              </a:rPr>
              <a:t>Percent of adults </a:t>
            </a:r>
            <a:r>
              <a:rPr lang="en-US" sz="1400" i="1" dirty="0">
                <a:latin typeface="Calibri" panose="020F0502020204030204" pitchFamily="34" charset="0"/>
                <a:cs typeface="Arial" pitchFamily="34" charset="0"/>
              </a:rPr>
              <a:t>ages 19–64 who are currently enrolled in marketplace coverage</a:t>
            </a:r>
            <a:br>
              <a:rPr lang="en-US" sz="1400" i="1" dirty="0">
                <a:latin typeface="Calibri" panose="020F0502020204030204" pitchFamily="34" charset="0"/>
                <a:cs typeface="Arial" pitchFamily="34" charset="0"/>
              </a:rPr>
            </a:br>
            <a:r>
              <a:rPr lang="en-US" sz="1400" i="1" dirty="0">
                <a:latin typeface="Calibri" panose="020F0502020204030204" pitchFamily="34" charset="0"/>
                <a:cs typeface="Arial" pitchFamily="34" charset="0"/>
              </a:rPr>
              <a:t>or have had Medicaid for less than three years and needed to see </a:t>
            </a:r>
            <a:r>
              <a:rPr lang="en-US" sz="1400" i="1" dirty="0" smtClean="0">
                <a:latin typeface="Calibri" panose="020F0502020204030204" pitchFamily="34" charset="0"/>
                <a:cs typeface="Arial" pitchFamily="34" charset="0"/>
              </a:rPr>
              <a:t>a specialist</a:t>
            </a:r>
            <a:r>
              <a:rPr lang="en-US" sz="1400" i="1" dirty="0">
                <a:latin typeface="Calibri" panose="020F0502020204030204" pitchFamily="34" charset="0"/>
                <a:cs typeface="Arial" pitchFamily="34" charset="0"/>
              </a:rPr>
              <a:t>*</a:t>
            </a:r>
          </a:p>
        </p:txBody>
      </p:sp>
      <p:graphicFrame>
        <p:nvGraphicFramePr>
          <p:cNvPr id="20" name="Chart 19"/>
          <p:cNvGraphicFramePr/>
          <p:nvPr>
            <p:extLst>
              <p:ext uri="{D42A27DB-BD31-4B8C-83A1-F6EECF244321}">
                <p14:modId xmlns:p14="http://schemas.microsoft.com/office/powerpoint/2010/main" val="208708744"/>
              </p:ext>
            </p:extLst>
          </p:nvPr>
        </p:nvGraphicFramePr>
        <p:xfrm>
          <a:off x="0" y="2072640"/>
          <a:ext cx="8950960" cy="3566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0" y="304801"/>
            <a:ext cx="9144000" cy="861774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800" dirty="0" smtClean="0"/>
              <a:t>Three </a:t>
            </a:r>
            <a:r>
              <a:rPr lang="en-US" sz="2800" dirty="0"/>
              <a:t>of Five Adults with Medicaid or Marketplace Coverage Who Needed </a:t>
            </a:r>
            <a:r>
              <a:rPr lang="en-US" sz="2800" dirty="0" smtClean="0"/>
              <a:t>to </a:t>
            </a:r>
            <a:r>
              <a:rPr lang="en-US" sz="2800" dirty="0"/>
              <a:t>See </a:t>
            </a:r>
            <a:r>
              <a:rPr lang="en-US" sz="2800" dirty="0" smtClean="0"/>
              <a:t>a </a:t>
            </a:r>
            <a:r>
              <a:rPr lang="en-US" sz="2800" dirty="0"/>
              <a:t>Specialist Waited Two </a:t>
            </a:r>
            <a:r>
              <a:rPr lang="en-US" sz="2800" dirty="0" smtClean="0"/>
              <a:t>Weeks </a:t>
            </a:r>
            <a:r>
              <a:rPr lang="en-US" sz="2800" dirty="0"/>
              <a:t>o</a:t>
            </a:r>
            <a:r>
              <a:rPr lang="en-US" sz="2800" dirty="0" smtClean="0"/>
              <a:t>r </a:t>
            </a:r>
            <a:r>
              <a:rPr lang="en-US" sz="2800" dirty="0"/>
              <a:t>Less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idx="11"/>
          </p:nvPr>
        </p:nvSpPr>
        <p:spPr>
          <a:xfrm>
            <a:off x="0" y="6239774"/>
            <a:ext cx="9144000" cy="609600"/>
          </a:xfrm>
        </p:spPr>
        <p:txBody>
          <a:bodyPr/>
          <a:lstStyle/>
          <a:p>
            <a:r>
              <a:rPr lang="en-US" sz="1100" dirty="0" smtClean="0">
                <a:latin typeface="Calibri" panose="020F0502020204030204" pitchFamily="34" charset="0"/>
              </a:rPr>
              <a:t>* 41</a:t>
            </a:r>
            <a:r>
              <a:rPr lang="en-US" sz="1100" dirty="0">
                <a:latin typeface="Calibri" panose="020F0502020204030204" pitchFamily="34" charset="0"/>
              </a:rPr>
              <a:t>% of adults ages 19 to 64 who are currently enrolled in marketplace coverage or with Medicaid for less than </a:t>
            </a:r>
            <a:r>
              <a:rPr lang="en-US" sz="1100" dirty="0" smtClean="0">
                <a:latin typeface="Calibri" panose="020F0502020204030204" pitchFamily="34" charset="0"/>
              </a:rPr>
              <a:t>three </a:t>
            </a:r>
            <a:r>
              <a:rPr lang="en-US" sz="1100" dirty="0">
                <a:latin typeface="Calibri" panose="020F0502020204030204" pitchFamily="34" charset="0"/>
              </a:rPr>
              <a:t>years </a:t>
            </a:r>
            <a:r>
              <a:rPr lang="en-US" sz="1100" dirty="0" smtClean="0">
                <a:latin typeface="Calibri" panose="020F0502020204030204" pitchFamily="34" charset="0"/>
              </a:rPr>
              <a:t/>
            </a:r>
            <a:br>
              <a:rPr lang="en-US" sz="1100" dirty="0" smtClean="0">
                <a:latin typeface="Calibri" panose="020F0502020204030204" pitchFamily="34" charset="0"/>
              </a:rPr>
            </a:br>
            <a:r>
              <a:rPr lang="en-US" sz="1100" dirty="0" smtClean="0">
                <a:latin typeface="Calibri" panose="020F0502020204030204" pitchFamily="34" charset="0"/>
              </a:rPr>
              <a:t>needed </a:t>
            </a:r>
            <a:r>
              <a:rPr lang="en-US" sz="1100" dirty="0">
                <a:latin typeface="Calibri" panose="020F0502020204030204" pitchFamily="34" charset="0"/>
              </a:rPr>
              <a:t>to see a specialist doctor. </a:t>
            </a:r>
          </a:p>
          <a:p>
            <a:r>
              <a:rPr lang="en-US" sz="1100" dirty="0">
                <a:latin typeface="Calibri" panose="020F0502020204030204" pitchFamily="34" charset="0"/>
              </a:rPr>
              <a:t>Source: </a:t>
            </a:r>
            <a:r>
              <a:rPr lang="en-US" sz="1100" dirty="0">
                <a:latin typeface="Calibri" panose="020F0502020204030204" pitchFamily="34" charset="0"/>
                <a:cs typeface="Arial" pitchFamily="34" charset="0"/>
              </a:rPr>
              <a:t>The Commonwealth Fund Affordable Care Act Tracking Survey, Feb</a:t>
            </a:r>
            <a:r>
              <a:rPr lang="en-US" sz="1100" dirty="0" smtClean="0">
                <a:latin typeface="Calibri" panose="020F0502020204030204" pitchFamily="34" charset="0"/>
                <a:cs typeface="Arial" pitchFamily="34" charset="0"/>
              </a:rPr>
              <a:t>.–April </a:t>
            </a:r>
            <a:r>
              <a:rPr lang="en-US" sz="1100" dirty="0">
                <a:latin typeface="Calibri" panose="020F0502020204030204" pitchFamily="34" charset="0"/>
                <a:cs typeface="Arial" pitchFamily="34" charset="0"/>
              </a:rPr>
              <a:t>2016</a:t>
            </a:r>
            <a:r>
              <a:rPr lang="en-US" sz="1100" dirty="0" smtClean="0">
                <a:latin typeface="Calibri" panose="020F0502020204030204" pitchFamily="34" charset="0"/>
                <a:cs typeface="Arial" pitchFamily="34" charset="0"/>
              </a:rPr>
              <a:t>.</a:t>
            </a:r>
            <a:endParaRPr lang="en-US" sz="1100" dirty="0"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1223916"/>
            <a:ext cx="9144000" cy="649224"/>
          </a:xfrm>
          <a:prstGeom prst="rect">
            <a:avLst/>
          </a:prstGeom>
          <a:solidFill>
            <a:schemeClr val="accent5"/>
          </a:solidFill>
        </p:spPr>
        <p:txBody>
          <a:bodyPr wrap="square" lIns="731520" rtlCol="0" anchor="ctr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How long did you have to wait to get your last appointment to see this specialist?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8896" y="1322013"/>
            <a:ext cx="378391" cy="46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600" dirty="0" smtClean="0"/>
              <a:t>Exhibit 5</a:t>
            </a:r>
            <a:endParaRPr lang="en-US" sz="1600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910" y="6310685"/>
            <a:ext cx="1828800" cy="542544"/>
          </a:xfrm>
          <a:prstGeom prst="rect">
            <a:avLst/>
          </a:prstGeom>
        </p:spPr>
      </p:pic>
      <p:sp>
        <p:nvSpPr>
          <p:cNvPr id="32" name="Title 2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61774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800" dirty="0" smtClean="0"/>
              <a:t>Most </a:t>
            </a:r>
            <a:r>
              <a:rPr lang="en-US" sz="2800" dirty="0"/>
              <a:t>Adults with Marketplace or Medicaid Coverage Continue to </a:t>
            </a:r>
            <a:r>
              <a:rPr lang="en-US" sz="2800" dirty="0" smtClean="0"/>
              <a:t>Be </a:t>
            </a:r>
            <a:r>
              <a:rPr lang="en-US" sz="2800" dirty="0"/>
              <a:t>Satisfied with </a:t>
            </a:r>
            <a:r>
              <a:rPr lang="en-US" sz="2800" dirty="0" smtClean="0"/>
              <a:t>It</a:t>
            </a:r>
            <a:endParaRPr lang="en-US" sz="2800" dirty="0"/>
          </a:p>
        </p:txBody>
      </p:sp>
      <p:graphicFrame>
        <p:nvGraphicFramePr>
          <p:cNvPr id="33" name="Chart 32"/>
          <p:cNvGraphicFramePr/>
          <p:nvPr>
            <p:extLst>
              <p:ext uri="{D42A27DB-BD31-4B8C-83A1-F6EECF244321}">
                <p14:modId xmlns:p14="http://schemas.microsoft.com/office/powerpoint/2010/main" val="2097586699"/>
              </p:ext>
            </p:extLst>
          </p:nvPr>
        </p:nvGraphicFramePr>
        <p:xfrm>
          <a:off x="79652" y="1981909"/>
          <a:ext cx="8943578" cy="3126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517287" y="5496222"/>
            <a:ext cx="8399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400" i="1" dirty="0" smtClean="0">
                <a:latin typeface="Calibri" panose="020F0502020204030204" pitchFamily="34" charset="0"/>
                <a:cs typeface="Arial" pitchFamily="34" charset="0"/>
              </a:rPr>
              <a:t>Percent of adults </a:t>
            </a:r>
            <a:r>
              <a:rPr lang="en-US" sz="1400" i="1" dirty="0">
                <a:latin typeface="Calibri" panose="020F0502020204030204" pitchFamily="34" charset="0"/>
                <a:cs typeface="Arial" pitchFamily="34" charset="0"/>
              </a:rPr>
              <a:t>ages 19–64 who are currently enrolled in marketplace coverage </a:t>
            </a:r>
            <a:r>
              <a:rPr lang="en-US" sz="1400" i="1" dirty="0" smtClean="0">
                <a:latin typeface="Calibri" panose="020F0502020204030204" pitchFamily="34" charset="0"/>
                <a:cs typeface="Arial" pitchFamily="34" charset="0"/>
              </a:rPr>
              <a:t/>
            </a:r>
            <a:br>
              <a:rPr lang="en-US" sz="1400" i="1" dirty="0" smtClean="0">
                <a:latin typeface="Calibri" panose="020F0502020204030204" pitchFamily="34" charset="0"/>
                <a:cs typeface="Arial" pitchFamily="34" charset="0"/>
              </a:rPr>
            </a:br>
            <a:r>
              <a:rPr lang="en-US" sz="1400" i="1" dirty="0" smtClean="0">
                <a:latin typeface="Calibri" panose="020F0502020204030204" pitchFamily="34" charset="0"/>
                <a:cs typeface="Arial" pitchFamily="34" charset="0"/>
              </a:rPr>
              <a:t>or </a:t>
            </a:r>
            <a:r>
              <a:rPr lang="en-US" sz="1400" i="1" dirty="0">
                <a:latin typeface="Calibri" panose="020F0502020204030204" pitchFamily="34" charset="0"/>
                <a:cs typeface="Arial" pitchFamily="34" charset="0"/>
              </a:rPr>
              <a:t>have had Medicaid since expansion*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2753770" y="2061635"/>
            <a:ext cx="3588336" cy="307777"/>
            <a:chOff x="2712720" y="1391075"/>
            <a:chExt cx="3588336" cy="307777"/>
          </a:xfrm>
        </p:grpSpPr>
        <p:sp>
          <p:nvSpPr>
            <p:cNvPr id="36" name="Rectangle 35"/>
            <p:cNvSpPr>
              <a:spLocks noChangeAspect="1"/>
            </p:cNvSpPr>
            <p:nvPr/>
          </p:nvSpPr>
          <p:spPr>
            <a:xfrm>
              <a:off x="2712720" y="1495448"/>
              <a:ext cx="109728" cy="1097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785027" y="1391075"/>
              <a:ext cx="164250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alibri" panose="020F0502020204030204" pitchFamily="34" charset="0"/>
                  <a:cs typeface="Arial" panose="020B0604020202020204" pitchFamily="34" charset="0"/>
                </a:rPr>
                <a:t>Somewhat satisfied</a:t>
              </a:r>
            </a:p>
          </p:txBody>
        </p:sp>
        <p:sp>
          <p:nvSpPr>
            <p:cNvPr id="38" name="Rectangle 37"/>
            <p:cNvSpPr>
              <a:spLocks/>
            </p:cNvSpPr>
            <p:nvPr/>
          </p:nvSpPr>
          <p:spPr>
            <a:xfrm>
              <a:off x="5032820" y="1495448"/>
              <a:ext cx="109728" cy="1097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116501" y="1391075"/>
              <a:ext cx="11845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alibri" panose="020F0502020204030204" pitchFamily="34" charset="0"/>
                  <a:cs typeface="Arial" panose="020B0604020202020204" pitchFamily="34" charset="0"/>
                </a:rPr>
                <a:t>Very satisfied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69568" y="2284552"/>
            <a:ext cx="8118298" cy="924133"/>
            <a:chOff x="738576" y="2438486"/>
            <a:chExt cx="8118298" cy="924133"/>
          </a:xfrm>
        </p:grpSpPr>
        <p:sp>
          <p:nvSpPr>
            <p:cNvPr id="41" name="TextBox 40"/>
            <p:cNvSpPr txBox="1"/>
            <p:nvPr/>
          </p:nvSpPr>
          <p:spPr>
            <a:xfrm>
              <a:off x="738576" y="2867308"/>
              <a:ext cx="45720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en-US" sz="1600" b="1" dirty="0">
                  <a:latin typeface="Calibri" panose="020F0502020204030204" pitchFamily="34" charset="0"/>
                  <a:cs typeface="Arial" panose="020B0604020202020204" pitchFamily="34" charset="0"/>
                </a:rPr>
                <a:t>76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872466" y="2631620"/>
              <a:ext cx="45720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en-US" sz="1600" b="1" dirty="0">
                  <a:latin typeface="Calibri" panose="020F0502020204030204" pitchFamily="34" charset="0"/>
                  <a:cs typeface="Arial" panose="020B0604020202020204" pitchFamily="34" charset="0"/>
                </a:rPr>
                <a:t>85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801483" y="3116398"/>
              <a:ext cx="45720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en-US" sz="1600" b="1" dirty="0">
                  <a:latin typeface="Calibri" panose="020F0502020204030204" pitchFamily="34" charset="0"/>
                  <a:cs typeface="Arial" panose="020B0604020202020204" pitchFamily="34" charset="0"/>
                </a:rPr>
                <a:t>65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275042" y="2705143"/>
              <a:ext cx="45720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en-US" sz="1600" b="1" dirty="0">
                  <a:latin typeface="Calibri" panose="020F0502020204030204" pitchFamily="34" charset="0"/>
                  <a:cs typeface="Arial" panose="020B0604020202020204" pitchFamily="34" charset="0"/>
                </a:rPr>
                <a:t>82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527748" y="2628769"/>
              <a:ext cx="45720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en-US" sz="1600" b="1" dirty="0">
                  <a:latin typeface="Calibri" panose="020F0502020204030204" pitchFamily="34" charset="0"/>
                  <a:cs typeface="Arial" panose="020B0604020202020204" pitchFamily="34" charset="0"/>
                </a:rPr>
                <a:t>86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632068" y="2438486"/>
              <a:ext cx="45720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en-US" sz="1600" b="1" dirty="0">
                  <a:latin typeface="Calibri" panose="020F0502020204030204" pitchFamily="34" charset="0"/>
                  <a:cs typeface="Arial" panose="020B0604020202020204" pitchFamily="34" charset="0"/>
                </a:rPr>
                <a:t>93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571749" y="2744636"/>
              <a:ext cx="45720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en-US" sz="1600" b="1" dirty="0">
                  <a:latin typeface="Calibri" panose="020F0502020204030204" pitchFamily="34" charset="0"/>
                  <a:cs typeface="Arial" panose="020B0604020202020204" pitchFamily="34" charset="0"/>
                </a:rPr>
                <a:t>81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399674" y="2569314"/>
              <a:ext cx="45720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en-US" sz="1600" b="1" dirty="0">
                  <a:latin typeface="Calibri" panose="020F0502020204030204" pitchFamily="34" charset="0"/>
                  <a:cs typeface="Arial" panose="020B0604020202020204" pitchFamily="34" charset="0"/>
                </a:rPr>
                <a:t>88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342019" y="2830612"/>
              <a:ext cx="45720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en-US" sz="1600" b="1" dirty="0">
                  <a:latin typeface="Calibri" panose="020F0502020204030204" pitchFamily="34" charset="0"/>
                  <a:cs typeface="Arial" panose="020B0604020202020204" pitchFamily="34" charset="0"/>
                </a:rPr>
                <a:t>77</a:t>
              </a: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1328687" y="5157948"/>
            <a:ext cx="738950" cy="2462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  <a:cs typeface="Arial" panose="020B0604020202020204" pitchFamily="34" charset="0"/>
              </a:rPr>
              <a:t>Total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042235" y="5157948"/>
            <a:ext cx="1425395" cy="2462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  <a:cs typeface="Arial" panose="020B0604020202020204" pitchFamily="34" charset="0"/>
              </a:rPr>
              <a:t>Marketplace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282540" y="5157948"/>
            <a:ext cx="1039154" cy="2462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  <a:cs typeface="Arial" panose="020B0604020202020204" pitchFamily="34" charset="0"/>
              </a:rPr>
              <a:t>Medicaid</a:t>
            </a:r>
          </a:p>
        </p:txBody>
      </p:sp>
      <p:sp>
        <p:nvSpPr>
          <p:cNvPr id="57" name="Text Placeholder 8"/>
          <p:cNvSpPr>
            <a:spLocks noGrp="1"/>
          </p:cNvSpPr>
          <p:nvPr>
            <p:ph type="body" idx="11"/>
          </p:nvPr>
        </p:nvSpPr>
        <p:spPr>
          <a:xfrm>
            <a:off x="0" y="6239774"/>
            <a:ext cx="9144000" cy="609600"/>
          </a:xfrm>
        </p:spPr>
        <p:txBody>
          <a:bodyPr/>
          <a:lstStyle/>
          <a:p>
            <a:r>
              <a:rPr lang="en-US" sz="1100" dirty="0" smtClean="0">
                <a:latin typeface="Calibri" panose="020F0502020204030204" pitchFamily="34" charset="0"/>
              </a:rPr>
              <a:t>* For </a:t>
            </a:r>
            <a:r>
              <a:rPr lang="en-US" sz="1100" dirty="0">
                <a:latin typeface="Calibri" panose="020F0502020204030204" pitchFamily="34" charset="0"/>
              </a:rPr>
              <a:t>2014 we included adults who had Medicaid for less than one year, for 2015 we included adults who had Medicaid for </a:t>
            </a:r>
            <a:r>
              <a:rPr lang="en-US" sz="1100" dirty="0" smtClean="0">
                <a:latin typeface="Calibri" panose="020F0502020204030204" pitchFamily="34" charset="0"/>
              </a:rPr>
              <a:t/>
            </a:r>
            <a:br>
              <a:rPr lang="en-US" sz="1100" dirty="0" smtClean="0">
                <a:latin typeface="Calibri" panose="020F0502020204030204" pitchFamily="34" charset="0"/>
              </a:rPr>
            </a:br>
            <a:r>
              <a:rPr lang="en-US" sz="1100" dirty="0" smtClean="0">
                <a:latin typeface="Calibri" panose="020F0502020204030204" pitchFamily="34" charset="0"/>
              </a:rPr>
              <a:t>less </a:t>
            </a:r>
            <a:r>
              <a:rPr lang="en-US" sz="1100" dirty="0">
                <a:latin typeface="Calibri" panose="020F0502020204030204" pitchFamily="34" charset="0"/>
              </a:rPr>
              <a:t>than </a:t>
            </a:r>
            <a:r>
              <a:rPr lang="en-US" sz="1100" dirty="0" smtClean="0">
                <a:latin typeface="Calibri" panose="020F0502020204030204" pitchFamily="34" charset="0"/>
              </a:rPr>
              <a:t>two </a:t>
            </a:r>
            <a:r>
              <a:rPr lang="en-US" sz="1100" dirty="0">
                <a:latin typeface="Calibri" panose="020F0502020204030204" pitchFamily="34" charset="0"/>
              </a:rPr>
              <a:t>years, and for </a:t>
            </a:r>
            <a:r>
              <a:rPr lang="en-US" sz="1100" dirty="0" smtClean="0">
                <a:latin typeface="Calibri" panose="020F0502020204030204" pitchFamily="34" charset="0"/>
              </a:rPr>
              <a:t>2016 </a:t>
            </a:r>
            <a:r>
              <a:rPr lang="en-US" sz="1100" dirty="0">
                <a:latin typeface="Calibri" panose="020F0502020204030204" pitchFamily="34" charset="0"/>
              </a:rPr>
              <a:t>we include adults who have had Medicaid for less than </a:t>
            </a:r>
            <a:r>
              <a:rPr lang="en-US" sz="1100" dirty="0" smtClean="0">
                <a:latin typeface="Calibri" panose="020F0502020204030204" pitchFamily="34" charset="0"/>
              </a:rPr>
              <a:t>three </a:t>
            </a:r>
            <a:r>
              <a:rPr lang="en-US" sz="1100" dirty="0">
                <a:latin typeface="Calibri" panose="020F0502020204030204" pitchFamily="34" charset="0"/>
              </a:rPr>
              <a:t>years</a:t>
            </a:r>
            <a:r>
              <a:rPr lang="en-US" sz="1100" dirty="0" smtClean="0">
                <a:latin typeface="Calibri" panose="020F0502020204030204" pitchFamily="34" charset="0"/>
              </a:rPr>
              <a:t>.</a:t>
            </a:r>
          </a:p>
          <a:p>
            <a:r>
              <a:rPr lang="en-US" sz="1100" dirty="0" smtClean="0">
                <a:latin typeface="Calibri" panose="020F0502020204030204" pitchFamily="34" charset="0"/>
              </a:rPr>
              <a:t>Note: Segments may not sum to indicated total because of rounding.</a:t>
            </a:r>
            <a:endParaRPr lang="en-US" sz="1100" dirty="0">
              <a:latin typeface="Calibri" panose="020F0502020204030204" pitchFamily="34" charset="0"/>
            </a:endParaRPr>
          </a:p>
          <a:p>
            <a:r>
              <a:rPr lang="en-US" sz="1100" dirty="0">
                <a:latin typeface="Calibri" panose="020F0502020204030204" pitchFamily="34" charset="0"/>
              </a:rPr>
              <a:t>Source: </a:t>
            </a:r>
            <a:r>
              <a:rPr lang="en-US" sz="1100" dirty="0">
                <a:latin typeface="Calibri" panose="020F0502020204030204" pitchFamily="34" charset="0"/>
                <a:cs typeface="Arial" pitchFamily="34" charset="0"/>
              </a:rPr>
              <a:t>The Commonwealth Fund Affordable Care Act Tracking Surveys, April–June 2014, March–May 2015, and Feb</a:t>
            </a:r>
            <a:r>
              <a:rPr lang="en-US" sz="1100" dirty="0" smtClean="0">
                <a:latin typeface="Calibri" panose="020F0502020204030204" pitchFamily="34" charset="0"/>
                <a:cs typeface="Arial" pitchFamily="34" charset="0"/>
              </a:rPr>
              <a:t>.–April 2016.</a:t>
            </a:r>
            <a:endParaRPr lang="en-US" sz="1100" dirty="0"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0" y="1223916"/>
            <a:ext cx="9144000" cy="649224"/>
          </a:xfrm>
          <a:prstGeom prst="rect">
            <a:avLst/>
          </a:prstGeom>
          <a:solidFill>
            <a:schemeClr val="accent5"/>
          </a:solidFill>
        </p:spPr>
        <p:txBody>
          <a:bodyPr wrap="square" lIns="731520" rtlCol="0" anchor="ctr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Overall, how satisfied are you with your health insurance? </a:t>
            </a:r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896" y="1322013"/>
            <a:ext cx="378391" cy="46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6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600" dirty="0" smtClean="0"/>
              <a:t>Exhibit 6</a:t>
            </a:r>
            <a:endParaRPr lang="en-US" sz="1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910" y="6310685"/>
            <a:ext cx="1828800" cy="542544"/>
          </a:xfrm>
          <a:prstGeom prst="rect">
            <a:avLst/>
          </a:prstGeom>
        </p:spPr>
      </p:pic>
      <p:sp>
        <p:nvSpPr>
          <p:cNvPr id="12" name="Text Placeholder 5"/>
          <p:cNvSpPr>
            <a:spLocks noGrp="1"/>
          </p:cNvSpPr>
          <p:nvPr>
            <p:ph type="body" idx="11"/>
          </p:nvPr>
        </p:nvSpPr>
        <p:spPr>
          <a:xfrm>
            <a:off x="0" y="6239774"/>
            <a:ext cx="9144000" cy="609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1100" dirty="0">
                <a:latin typeface="Calibri" panose="020F0502020204030204" pitchFamily="34" charset="0"/>
              </a:rPr>
              <a:t>Note: FPL refers to federal poverty level. </a:t>
            </a:r>
          </a:p>
          <a:p>
            <a:r>
              <a:rPr lang="en-US" sz="1100" dirty="0">
                <a:latin typeface="Calibri" panose="020F0502020204030204" pitchFamily="34" charset="0"/>
              </a:rPr>
              <a:t>Source: </a:t>
            </a:r>
            <a:r>
              <a:rPr lang="en-US" sz="1100" dirty="0">
                <a:latin typeface="Calibri" panose="020F0502020204030204" pitchFamily="34" charset="0"/>
                <a:cs typeface="Arial" pitchFamily="34" charset="0"/>
              </a:rPr>
              <a:t>The Commonwealth Fund Affordable Care Act Tracking Surveys, July–Sept. 2013, April–June 2014, March–May 2015, </a:t>
            </a:r>
            <a:r>
              <a:rPr lang="en-US" sz="1100" dirty="0" smtClean="0">
                <a:latin typeface="Calibri" panose="020F0502020204030204" pitchFamily="34" charset="0"/>
                <a:cs typeface="Arial" pitchFamily="34" charset="0"/>
              </a:rPr>
              <a:t/>
            </a:r>
            <a:br>
              <a:rPr lang="en-US" sz="1100" dirty="0" smtClean="0">
                <a:latin typeface="Calibri" panose="020F0502020204030204" pitchFamily="34" charset="0"/>
                <a:cs typeface="Arial" pitchFamily="34" charset="0"/>
              </a:rPr>
            </a:br>
            <a:r>
              <a:rPr lang="en-US" sz="1100" dirty="0" smtClean="0">
                <a:latin typeface="Calibri" panose="020F0502020204030204" pitchFamily="34" charset="0"/>
                <a:cs typeface="Arial" pitchFamily="34" charset="0"/>
              </a:rPr>
              <a:t>and </a:t>
            </a:r>
            <a:r>
              <a:rPr lang="en-US" sz="1100" dirty="0">
                <a:latin typeface="Calibri" panose="020F0502020204030204" pitchFamily="34" charset="0"/>
                <a:cs typeface="Arial" pitchFamily="34" charset="0"/>
              </a:rPr>
              <a:t>Feb</a:t>
            </a:r>
            <a:r>
              <a:rPr lang="en-US" sz="1100" dirty="0" smtClean="0">
                <a:latin typeface="Calibri" panose="020F0502020204030204" pitchFamily="34" charset="0"/>
                <a:cs typeface="Arial" pitchFamily="34" charset="0"/>
              </a:rPr>
              <a:t>.–April 2016.</a:t>
            </a:r>
            <a:endParaRPr lang="en-US" sz="1100" dirty="0">
              <a:latin typeface="Calibri" panose="020F0502020204030204" pitchFamily="34" charset="0"/>
              <a:ea typeface="ＭＳ Ｐゴシック" charset="-128"/>
            </a:endParaRPr>
          </a:p>
        </p:txBody>
      </p:sp>
      <p:graphicFrame>
        <p:nvGraphicFramePr>
          <p:cNvPr id="1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231958"/>
              </p:ext>
            </p:extLst>
          </p:nvPr>
        </p:nvGraphicFramePr>
        <p:xfrm>
          <a:off x="163974" y="2034645"/>
          <a:ext cx="8828180" cy="4276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itle 3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246495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800" dirty="0" smtClean="0"/>
              <a:t>Uninsured </a:t>
            </a:r>
            <a:r>
              <a:rPr lang="en-US" sz="2800" dirty="0"/>
              <a:t>Rates Among Low-Income Adults </a:t>
            </a:r>
            <a:r>
              <a:rPr lang="en-US" sz="2800" dirty="0" smtClean="0"/>
              <a:t>Have </a:t>
            </a:r>
            <a:r>
              <a:rPr lang="en-US" sz="2800" dirty="0"/>
              <a:t>Fallen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the </a:t>
            </a:r>
            <a:r>
              <a:rPr lang="en-US" sz="2800" dirty="0"/>
              <a:t>Most But Remain Substantially Higher Than </a:t>
            </a:r>
            <a:r>
              <a:rPr lang="en-US" sz="2800" dirty="0" smtClean="0"/>
              <a:t>Those for Adults with Higher Incomes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1664703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Calibri" panose="020F0502020204030204" pitchFamily="34" charset="0"/>
              </a:rPr>
              <a:t>Percent </a:t>
            </a:r>
            <a:r>
              <a:rPr lang="en-US" sz="1600" i="1" dirty="0" smtClean="0">
                <a:latin typeface="Calibri" panose="020F0502020204030204" pitchFamily="34" charset="0"/>
              </a:rPr>
              <a:t>of adults </a:t>
            </a:r>
            <a:r>
              <a:rPr lang="en-US" sz="1600" i="1" dirty="0">
                <a:latin typeface="Calibri" panose="020F0502020204030204" pitchFamily="34" charset="0"/>
              </a:rPr>
              <a:t>ages 19–64 uninsured</a:t>
            </a:r>
          </a:p>
        </p:txBody>
      </p:sp>
    </p:spTree>
    <p:extLst>
      <p:ext uri="{BB962C8B-B14F-4D97-AF65-F5344CB8AC3E}">
        <p14:creationId xmlns:p14="http://schemas.microsoft.com/office/powerpoint/2010/main" val="250974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1827086936"/>
              </p:ext>
            </p:extLst>
          </p:nvPr>
        </p:nvGraphicFramePr>
        <p:xfrm>
          <a:off x="2147976" y="2061826"/>
          <a:ext cx="4830794" cy="3457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930884" y="5706652"/>
            <a:ext cx="72900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>
              <a:spcBef>
                <a:spcPct val="0"/>
              </a:spcBef>
              <a:spcAft>
                <a:spcPct val="0"/>
              </a:spcAft>
            </a:pPr>
            <a:r>
              <a:rPr lang="en-US" sz="1400" i="1" dirty="0">
                <a:latin typeface="Calibri" charset="0"/>
                <a:ea typeface="Calibri" charset="0"/>
                <a:cs typeface="Calibri" charset="0"/>
              </a:rPr>
              <a:t>Adults ages 19–64 who have had a private plan through the marketplace </a:t>
            </a:r>
            <a:r>
              <a:rPr lang="en-US" sz="1400" i="1" dirty="0" smtClean="0">
                <a:latin typeface="Calibri" charset="0"/>
                <a:ea typeface="Calibri" charset="0"/>
                <a:cs typeface="Calibri" charset="0"/>
              </a:rPr>
              <a:t/>
            </a:r>
            <a:br>
              <a:rPr lang="en-US" sz="1400" i="1" dirty="0" smtClean="0">
                <a:latin typeface="Calibri" charset="0"/>
                <a:ea typeface="Calibri" charset="0"/>
                <a:cs typeface="Calibri" charset="0"/>
              </a:rPr>
            </a:br>
            <a:r>
              <a:rPr lang="en-US" sz="1400" i="1" dirty="0" smtClean="0">
                <a:latin typeface="Calibri" charset="0"/>
                <a:ea typeface="Calibri" charset="0"/>
                <a:cs typeface="Calibri" charset="0"/>
              </a:rPr>
              <a:t>for </a:t>
            </a:r>
            <a:r>
              <a:rPr lang="en-US" sz="1400" i="1" dirty="0">
                <a:latin typeface="Calibri" charset="0"/>
                <a:ea typeface="Calibri" charset="0"/>
                <a:cs typeface="Calibri" charset="0"/>
              </a:rPr>
              <a:t>three months or less </a:t>
            </a:r>
            <a:r>
              <a:rPr lang="en-US" sz="1400" i="1" dirty="0" smtClean="0">
                <a:latin typeface="Calibri" charset="0"/>
                <a:ea typeface="Calibri" charset="0"/>
                <a:cs typeface="Calibri" charset="0"/>
              </a:rPr>
              <a:t>or </a:t>
            </a:r>
            <a:r>
              <a:rPr lang="en-US" sz="1400" i="1" dirty="0">
                <a:latin typeface="Calibri" charset="0"/>
                <a:ea typeface="Calibri" charset="0"/>
                <a:cs typeface="Calibri" charset="0"/>
              </a:rPr>
              <a:t>changed plans in the 2015 open enrollment period</a:t>
            </a:r>
          </a:p>
        </p:txBody>
      </p:sp>
      <p:sp>
        <p:nvSpPr>
          <p:cNvPr id="31" name="Text Box 49"/>
          <p:cNvSpPr txBox="1">
            <a:spLocks noChangeArrowheads="1"/>
          </p:cNvSpPr>
          <p:nvPr/>
        </p:nvSpPr>
        <p:spPr bwMode="auto">
          <a:xfrm>
            <a:off x="-1" y="6417177"/>
            <a:ext cx="721168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latin typeface="Calibri" charset="0"/>
                <a:ea typeface="Calibri" charset="0"/>
                <a:cs typeface="Calibri" charset="0"/>
              </a:rPr>
              <a:t>* Actual question wording: preferred doctor, health clinic, or hospital included in plan’s network.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latin typeface="Calibri" charset="0"/>
                <a:ea typeface="Calibri" charset="0"/>
                <a:cs typeface="Calibri" charset="0"/>
              </a:rPr>
              <a:t>Source: The Commonwealth Fund Affordable Care Act Tracking Survey, March–May 2015.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38415" y="2942973"/>
            <a:ext cx="11893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white"/>
                </a:solidFill>
                <a:latin typeface="Calibri" charset="0"/>
                <a:ea typeface="Calibri" charset="0"/>
                <a:cs typeface="Calibri" charset="0"/>
              </a:rPr>
              <a:t>Amount of premium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white"/>
                </a:solidFill>
                <a:latin typeface="Calibri" charset="0"/>
                <a:ea typeface="Calibri" charset="0"/>
                <a:cs typeface="Calibri" charset="0"/>
              </a:rPr>
              <a:t>41%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26988" y="2450531"/>
            <a:ext cx="16185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Calibri" charset="0"/>
                <a:ea typeface="Calibri" charset="0"/>
                <a:cs typeface="Calibri" charset="0"/>
              </a:rPr>
              <a:t>Amount </a:t>
            </a:r>
            <a:r>
              <a:rPr lang="en-US" sz="1600" b="1" dirty="0" smtClean="0">
                <a:latin typeface="Calibri" charset="0"/>
                <a:ea typeface="Calibri" charset="0"/>
                <a:cs typeface="Calibri" charset="0"/>
              </a:rPr>
              <a:t/>
            </a:r>
            <a:br>
              <a:rPr lang="en-US" sz="1600" b="1" dirty="0" smtClean="0">
                <a:latin typeface="Calibri" charset="0"/>
                <a:ea typeface="Calibri" charset="0"/>
                <a:cs typeface="Calibri" charset="0"/>
              </a:rPr>
            </a:br>
            <a:r>
              <a:rPr lang="en-US" sz="1600" b="1" dirty="0" smtClean="0">
                <a:latin typeface="Calibri" charset="0"/>
                <a:ea typeface="Calibri" charset="0"/>
                <a:cs typeface="Calibri" charset="0"/>
              </a:rPr>
              <a:t>of </a:t>
            </a:r>
            <a:r>
              <a:rPr lang="en-US" sz="1600" b="1" dirty="0">
                <a:latin typeface="Calibri" charset="0"/>
                <a:ea typeface="Calibri" charset="0"/>
                <a:cs typeface="Calibri" charset="0"/>
              </a:rPr>
              <a:t>deductible and other copayments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Calibri" charset="0"/>
                <a:ea typeface="Calibri" charset="0"/>
                <a:cs typeface="Calibri" charset="0"/>
              </a:rPr>
              <a:t>25%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05189" y="3752236"/>
            <a:ext cx="11850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white"/>
                </a:solidFill>
                <a:latin typeface="Calibri" charset="0"/>
                <a:ea typeface="Calibri" charset="0"/>
                <a:cs typeface="Calibri" charset="0"/>
              </a:rPr>
              <a:t>Preferred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white"/>
                </a:solidFill>
                <a:latin typeface="Calibri" charset="0"/>
                <a:ea typeface="Calibri" charset="0"/>
                <a:cs typeface="Calibri" charset="0"/>
              </a:rPr>
              <a:t>provider* included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white"/>
                </a:solidFill>
                <a:latin typeface="Calibri" charset="0"/>
                <a:ea typeface="Calibri" charset="0"/>
                <a:cs typeface="Calibri" charset="0"/>
              </a:rPr>
              <a:t>in network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white"/>
                </a:solidFill>
                <a:latin typeface="Calibri" charset="0"/>
                <a:ea typeface="Calibri" charset="0"/>
                <a:cs typeface="Calibri" charset="0"/>
              </a:rPr>
              <a:t>22%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13206" y="4806270"/>
            <a:ext cx="781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Calibri" charset="0"/>
                <a:ea typeface="Calibri" charset="0"/>
                <a:cs typeface="Calibri" charset="0"/>
              </a:rPr>
              <a:t>Other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Calibri" charset="0"/>
                <a:ea typeface="Calibri" charset="0"/>
                <a:cs typeface="Calibri" charset="0"/>
              </a:rPr>
              <a:t>8%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01992" y="5105247"/>
            <a:ext cx="1178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Calibri" charset="0"/>
                <a:ea typeface="Calibri" charset="0"/>
                <a:cs typeface="Calibri" charset="0"/>
              </a:rPr>
              <a:t>Don’t know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Calibri" charset="0"/>
                <a:ea typeface="Calibri" charset="0"/>
                <a:cs typeface="Calibri" charset="0"/>
              </a:rPr>
              <a:t>4%</a:t>
            </a:r>
          </a:p>
        </p:txBody>
      </p:sp>
      <p:sp>
        <p:nvSpPr>
          <p:cNvPr id="16" name="Text Placeholder 4"/>
          <p:cNvSpPr txBox="1">
            <a:spLocks/>
          </p:cNvSpPr>
          <p:nvPr/>
        </p:nvSpPr>
        <p:spPr>
          <a:xfrm>
            <a:off x="0" y="0"/>
            <a:ext cx="9144000" cy="30480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latin typeface="Calibri Light" charset="0"/>
                <a:ea typeface="Calibri Light" charset="0"/>
                <a:cs typeface="Calibri Light" charset="0"/>
              </a:rPr>
              <a:t>Exhibit 7</a:t>
            </a:r>
            <a:endParaRPr lang="en-US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910" y="6310685"/>
            <a:ext cx="1828800" cy="542544"/>
          </a:xfrm>
          <a:prstGeom prst="rect">
            <a:avLst/>
          </a:prstGeom>
        </p:spPr>
      </p:pic>
      <p:sp>
        <p:nvSpPr>
          <p:cNvPr id="19" name="Title 5"/>
          <p:cNvSpPr>
            <a:spLocks noGrp="1"/>
          </p:cNvSpPr>
          <p:nvPr>
            <p:ph type="title"/>
          </p:nvPr>
        </p:nvSpPr>
        <p:spPr>
          <a:xfrm>
            <a:off x="0" y="301752"/>
            <a:ext cx="9144000" cy="861774"/>
          </a:xfrm>
        </p:spPr>
        <p:txBody>
          <a:bodyPr anchor="t" anchorCtr="0"/>
          <a:lstStyle/>
          <a:p>
            <a:pPr>
              <a:lnSpc>
                <a:spcPts val="3000"/>
              </a:lnSpc>
            </a:pPr>
            <a:r>
              <a:rPr lang="en-US" sz="2800" kern="0" dirty="0">
                <a:latin typeface="Calibri" charset="0"/>
                <a:ea typeface="Calibri" charset="0"/>
                <a:cs typeface="Calibri" charset="0"/>
              </a:rPr>
              <a:t>Premiums and Cost Exposure Were the Most Important Factors in Plan Selection Among Marketplace Enrollees</a:t>
            </a:r>
            <a:endParaRPr lang="en-US" sz="28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1225296"/>
            <a:ext cx="9144000" cy="649224"/>
          </a:xfrm>
          <a:prstGeom prst="rect">
            <a:avLst/>
          </a:prstGeom>
          <a:solidFill>
            <a:schemeClr val="accent5"/>
          </a:solidFill>
        </p:spPr>
        <p:txBody>
          <a:bodyPr wrap="square" lIns="731520" rtlCol="0" anchor="ctr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What was the most important factor in your decision about which plan to select? 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896" y="1322013"/>
            <a:ext cx="378391" cy="46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00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Custom 3">
      <a:dk1>
        <a:srgbClr val="566057"/>
      </a:dk1>
      <a:lt1>
        <a:srgbClr val="FFFFFF"/>
      </a:lt1>
      <a:dk2>
        <a:srgbClr val="0F537B"/>
      </a:dk2>
      <a:lt2>
        <a:srgbClr val="EEECE1"/>
      </a:lt2>
      <a:accent1>
        <a:srgbClr val="104068"/>
      </a:accent1>
      <a:accent2>
        <a:srgbClr val="B8D9EC"/>
      </a:accent2>
      <a:accent3>
        <a:srgbClr val="89B19C"/>
      </a:accent3>
      <a:accent4>
        <a:srgbClr val="589478"/>
      </a:accent4>
      <a:accent5>
        <a:srgbClr val="308261"/>
      </a:accent5>
      <a:accent6>
        <a:srgbClr val="00673F"/>
      </a:accent6>
      <a:hlink>
        <a:srgbClr val="17619E"/>
      </a:hlink>
      <a:folHlink>
        <a:srgbClr val="0E366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7C68A441-6753-D24B-BBA0-5EBB3E4B55AB}" vid="{35505F31-33CA-344D-9025-C86C9D23A5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</TotalTime>
  <Words>643</Words>
  <Application>Microsoft Macintosh PowerPoint</Application>
  <PresentationFormat>On-screen Show (4:3)</PresentationFormat>
  <Paragraphs>88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Calibri</vt:lpstr>
      <vt:lpstr>Calibri Light</vt:lpstr>
      <vt:lpstr>Georgia</vt:lpstr>
      <vt:lpstr>Lato</vt:lpstr>
      <vt:lpstr>ＭＳ Ｐゴシック</vt:lpstr>
      <vt:lpstr>Trebuchet MS</vt:lpstr>
      <vt:lpstr>Arial</vt:lpstr>
      <vt:lpstr>Theme2</vt:lpstr>
      <vt:lpstr>Three of Five Adults with Marketplace or Medicaid Coverage Who Had Used Their Plan Said They Would Not Have Been Able to Access or Afford This Care Before</vt:lpstr>
      <vt:lpstr>Eight of Ten Adults with New Coverage Said Their Ability to Get Health Care Has Improved or Stayed the Same</vt:lpstr>
      <vt:lpstr>Three of Five Adults with Medicaid or Marketplace Coverage Who Tried to Find a New Primary Care Doctor Found It  Very or Somewhat Easy to Do So and More Than Half  Waited Two Weeks or Less to See Them</vt:lpstr>
      <vt:lpstr>Three of Five Adults with Medicaid or Marketplace Coverage Who Needed to See a Specialist Waited Two Weeks or Less</vt:lpstr>
      <vt:lpstr>Most Adults with Marketplace or Medicaid Coverage Continue to Be Satisfied with It</vt:lpstr>
      <vt:lpstr>Uninsured Rates Among Low-Income Adults Have Fallen  the Most But Remain Substantially Higher Than Those for Adults with Higher Incomes</vt:lpstr>
      <vt:lpstr>Premiums and Cost Exposure Were the Most Important Factors in Plan Selection Among Marketplace Enrollees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of Five Adults with Marketplace or Medicaid Coverage Who Had Used Their Plan Said They Would Not Have Been Able to Access or Afford This Care Before</dc:title>
  <dc:creator>Sara R. Collins</dc:creator>
  <cp:lastModifiedBy>Paul Frame</cp:lastModifiedBy>
  <cp:revision>77</cp:revision>
  <dcterms:created xsi:type="dcterms:W3CDTF">2016-06-08T00:32:53Z</dcterms:created>
  <dcterms:modified xsi:type="dcterms:W3CDTF">2016-06-09T14:48:48Z</dcterms:modified>
</cp:coreProperties>
</file>